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72" r:id="rId5"/>
    <p:sldId id="370" r:id="rId6"/>
    <p:sldId id="2147475447" r:id="rId7"/>
    <p:sldId id="2147470344" r:id="rId8"/>
    <p:sldId id="2147475452" r:id="rId9"/>
    <p:sldId id="2147475453" r:id="rId10"/>
    <p:sldId id="2147475454" r:id="rId11"/>
    <p:sldId id="2147475455" r:id="rId12"/>
    <p:sldId id="355" r:id="rId13"/>
    <p:sldId id="2147475450" r:id="rId14"/>
    <p:sldId id="2147475451"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Inter" panose="02000503000000020004" pitchFamily="2" charset="0"/>
      <p:regular r:id="rId21"/>
      <p:bold r:id="rId22"/>
      <p:italic r:id="rId23"/>
      <p:boldItalic r:id="rId24"/>
    </p:embeddedFont>
    <p:embeddedFont>
      <p:font typeface="Inter Extra Bold" panose="02000903000000020004" pitchFamily="2" charset="0"/>
      <p:bold r:id="rId25"/>
      <p:boldItalic r:id="rId26"/>
    </p:embeddedFont>
    <p:embeddedFont>
      <p:font typeface="Inter Semi Bold" panose="02000703000000020004" pitchFamily="2" charset="0"/>
      <p:bold r:id="rId27"/>
      <p:boldItalic r:id="rId28"/>
    </p:embeddedFont>
  </p:embeddedFontLst>
  <p:defaultText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2" userDrawn="1">
          <p15:clr>
            <a:srgbClr val="A4A3A4"/>
          </p15:clr>
        </p15:guide>
        <p15:guide id="2" pos="295" userDrawn="1">
          <p15:clr>
            <a:srgbClr val="A4A3A4"/>
          </p15:clr>
        </p15:guide>
        <p15:guide id="3" pos="4558" userDrawn="1">
          <p15:clr>
            <a:srgbClr val="A4A3A4"/>
          </p15:clr>
        </p15:guide>
        <p15:guide id="6" orient="horz" pos="395" userDrawn="1">
          <p15:clr>
            <a:srgbClr val="A4A3A4"/>
          </p15:clr>
        </p15:guide>
        <p15:guide id="7" orient="horz" pos="1257" userDrawn="1">
          <p15:clr>
            <a:srgbClr val="A4A3A4"/>
          </p15:clr>
        </p15:guide>
        <p15:guide id="8" orient="horz" pos="1529" userDrawn="1">
          <p15:clr>
            <a:srgbClr val="A4A3A4"/>
          </p15:clr>
        </p15:guide>
        <p15:guide id="9" orient="horz" pos="84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1AFA98-DDF8-8576-E419-89ECFE9F5D87}" name="ZACHAROVÁ Katarína SLSP" initials="ZKS" userId="S::430794@slsp.sk::3beb6b72-293f-4cf9-abc6-9e2a7b70d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ŠPAROVSKÁ Katarína SLSP" initials="GKS" lastIdx="3" clrIdx="0">
    <p:extLst>
      <p:ext uri="{19B8F6BF-5375-455C-9EA6-DF929625EA0E}">
        <p15:presenceInfo xmlns:p15="http://schemas.microsoft.com/office/powerpoint/2012/main" userId="S::413205@slsp.sk::2eef46ec-f225-4031-b389-2329afe4a59e" providerId="AD"/>
      </p:ext>
    </p:extLst>
  </p:cmAuthor>
  <p:cmAuthor id="2" name="SIROTOVÁ Jana SLSP" initials="SJS" lastIdx="1" clrIdx="1">
    <p:extLst>
      <p:ext uri="{19B8F6BF-5375-455C-9EA6-DF929625EA0E}">
        <p15:presenceInfo xmlns:p15="http://schemas.microsoft.com/office/powerpoint/2012/main" userId="S::415238@slsp.sk::a3d7226b-e7aa-497d-8121-462fcf3b2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4C79"/>
    <a:srgbClr val="0CB43F"/>
    <a:srgbClr val="028661"/>
    <a:srgbClr val="2870ED"/>
    <a:srgbClr val="02A3A4"/>
    <a:srgbClr val="721C7A"/>
    <a:srgbClr val="245375"/>
    <a:srgbClr val="C3D5E1"/>
    <a:srgbClr val="9FB0BF"/>
    <a:srgbClr val="C2D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0BD4F-3401-41B5-8B9F-11EE4AE94CAC}" v="12" dt="2024-12-06T13:36:47.89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6" autoAdjust="0"/>
    <p:restoredTop sz="95059" autoAdjust="0"/>
  </p:normalViewPr>
  <p:slideViewPr>
    <p:cSldViewPr>
      <p:cViewPr varScale="1">
        <p:scale>
          <a:sx n="52" d="100"/>
          <a:sy n="52" d="100"/>
        </p:scale>
        <p:origin x="996" y="40"/>
      </p:cViewPr>
      <p:guideLst>
        <p:guide orient="horz" pos="622"/>
        <p:guide pos="295"/>
        <p:guide pos="4558"/>
        <p:guide orient="horz" pos="395"/>
        <p:guide orient="horz" pos="1257"/>
        <p:guide orient="horz" pos="1529"/>
        <p:guide orient="horz" pos="849"/>
      </p:guideLst>
    </p:cSldViewPr>
  </p:slideViewPr>
  <p:notesTextViewPr>
    <p:cViewPr>
      <p:scale>
        <a:sx n="3" d="2"/>
        <a:sy n="3" d="2"/>
      </p:scale>
      <p:origin x="0" y="0"/>
    </p:cViewPr>
  </p:notesTextViewPr>
  <p:sorterViewPr>
    <p:cViewPr>
      <p:scale>
        <a:sx n="150" d="100"/>
        <a:sy n="150" d="100"/>
      </p:scale>
      <p:origin x="0" y="-4524"/>
    </p:cViewPr>
  </p:sorterViewPr>
  <p:notesViewPr>
    <p:cSldViewPr>
      <p:cViewPr varScale="1">
        <p:scale>
          <a:sx n="82" d="100"/>
          <a:sy n="82" d="100"/>
        </p:scale>
        <p:origin x="-325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a:spLocks/>
          </p:cNvSpPr>
          <p:nvPr/>
        </p:nvSpPr>
        <p:spPr>
          <a:xfrm>
            <a:off x="180000" y="8424368"/>
            <a:ext cx="6498000" cy="612128"/>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Datumsplatzhalter 2"/>
          <p:cNvSpPr>
            <a:spLocks noGrp="1"/>
          </p:cNvSpPr>
          <p:nvPr>
            <p:ph type="dt" idx="1"/>
          </p:nvPr>
        </p:nvSpPr>
        <p:spPr>
          <a:xfrm>
            <a:off x="4798800" y="8496000"/>
            <a:ext cx="918000" cy="320400"/>
          </a:xfrm>
          <a:prstGeom prst="rect">
            <a:avLst/>
          </a:prstGeom>
        </p:spPr>
        <p:txBody>
          <a:bodyPr vert="horz" lIns="0" tIns="0" rIns="0" bIns="0" rtlCol="0" anchor="b" anchorCtr="0"/>
          <a:lstStyle>
            <a:lvl1pPr>
              <a:defRPr lang="de-AT" sz="1000" smtClean="0">
                <a:solidFill>
                  <a:srgbClr val="00497B"/>
                </a:solidFill>
                <a:latin typeface="Arial" panose="020B0604020202020204" pitchFamily="34" charset="0"/>
                <a:cs typeface="Arial" panose="020B0604020202020204" pitchFamily="34" charset="0"/>
              </a:defRPr>
            </a:lvl1pPr>
          </a:lstStyle>
          <a:p>
            <a:pPr algn="r" defTabSz="914400"/>
            <a:fld id="{3A3700EE-20A8-4430-85CD-84C1647167A3}" type="datetimeFigureOut">
              <a:rPr lang="de-AT" smtClean="0"/>
              <a:pPr algn="r" defTabSz="914400"/>
              <a:t>09.12.2024</a:t>
            </a:fld>
            <a:endParaRPr lang="de-AT"/>
          </a:p>
        </p:txBody>
      </p:sp>
      <p:sp>
        <p:nvSpPr>
          <p:cNvPr id="4" name="Folienbildplatzhalter 3"/>
          <p:cNvSpPr>
            <a:spLocks noGrp="1" noRot="1" noChangeAspect="1"/>
          </p:cNvSpPr>
          <p:nvPr>
            <p:ph type="sldImg" idx="2"/>
          </p:nvPr>
        </p:nvSpPr>
        <p:spPr>
          <a:xfrm>
            <a:off x="403200" y="376710"/>
            <a:ext cx="6050136" cy="3403202"/>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404664" y="4167714"/>
            <a:ext cx="6048672" cy="4004686"/>
          </a:xfrm>
          <a:prstGeom prst="rect">
            <a:avLst/>
          </a:prstGeom>
        </p:spPr>
        <p:txBody>
          <a:bodyPr vert="horz" lIns="91440" tIns="45720" rIns="91440" bIns="45720" rtlCol="0"/>
          <a:lstStyle/>
          <a:p>
            <a:pPr lvl="0" defTabSz="914400"/>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endParaRPr lang="de-AT"/>
          </a:p>
        </p:txBody>
      </p:sp>
      <p:sp>
        <p:nvSpPr>
          <p:cNvPr id="6" name="Fußzeilenplatzhalter 5"/>
          <p:cNvSpPr>
            <a:spLocks noGrp="1"/>
          </p:cNvSpPr>
          <p:nvPr>
            <p:ph type="ftr" sz="quarter" idx="4"/>
          </p:nvPr>
        </p:nvSpPr>
        <p:spPr>
          <a:xfrm>
            <a:off x="2232000" y="8496000"/>
            <a:ext cx="2232000" cy="320400"/>
          </a:xfrm>
          <a:prstGeom prst="rect">
            <a:avLst/>
          </a:prstGeom>
        </p:spPr>
        <p:txBody>
          <a:bodyPr vert="horz" lIns="0" tIns="0" rIns="0" bIns="0" rtlCol="0" anchor="b"/>
          <a:lstStyle>
            <a:lvl1pPr>
              <a:defRPr lang="de-AT" sz="1000">
                <a:solidFill>
                  <a:srgbClr val="00497B"/>
                </a:solidFill>
                <a:latin typeface="Arial" panose="020B0604020202020204" pitchFamily="34" charset="0"/>
                <a:cs typeface="Arial" panose="020B0604020202020204" pitchFamily="34" charset="0"/>
              </a:defRPr>
            </a:lvl1pPr>
          </a:lstStyle>
          <a:p>
            <a:pPr defTabSz="914400"/>
            <a:endParaRPr lang="de-AT"/>
          </a:p>
        </p:txBody>
      </p:sp>
      <p:sp>
        <p:nvSpPr>
          <p:cNvPr id="7" name="Foliennummernplatzhalter 6"/>
          <p:cNvSpPr>
            <a:spLocks noGrp="1"/>
          </p:cNvSpPr>
          <p:nvPr>
            <p:ph type="sldNum" sz="quarter" idx="5"/>
          </p:nvPr>
        </p:nvSpPr>
        <p:spPr>
          <a:xfrm>
            <a:off x="5950800" y="8496000"/>
            <a:ext cx="432000" cy="320400"/>
          </a:xfrm>
          <a:prstGeom prst="rect">
            <a:avLst/>
          </a:prstGeom>
        </p:spPr>
        <p:txBody>
          <a:bodyPr vert="horz" lIns="0" tIns="0" rIns="0" bIns="0" rtlCol="0" anchor="b" anchorCtr="0"/>
          <a:lstStyle>
            <a:lvl1pPr>
              <a:defRPr lang="de-AT" sz="1000" smtClean="0">
                <a:solidFill>
                  <a:srgbClr val="00497B"/>
                </a:solidFill>
                <a:latin typeface="Arial" panose="020B0604020202020204" pitchFamily="34" charset="0"/>
                <a:cs typeface="Arial" panose="020B0604020202020204" pitchFamily="34" charset="0"/>
              </a:defRPr>
            </a:lvl1pPr>
          </a:lstStyle>
          <a:p>
            <a:pPr algn="r" defTabSz="914400"/>
            <a:fld id="{B367AEBA-A7FE-4463-AEC6-ABBE9E371BB7}" type="slidenum">
              <a:rPr lang="de-AT" smtClean="0"/>
              <a:pPr algn="r" defTabSz="914400"/>
              <a:t>‹#›</a:t>
            </a:fld>
            <a:endParaRPr lang="de-AT"/>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8586000"/>
            <a:ext cx="1015934" cy="324000"/>
          </a:xfrm>
          <a:prstGeom prst="rect">
            <a:avLst/>
          </a:prstGeom>
        </p:spPr>
      </p:pic>
    </p:spTree>
    <p:extLst>
      <p:ext uri="{BB962C8B-B14F-4D97-AF65-F5344CB8AC3E}">
        <p14:creationId xmlns:p14="http://schemas.microsoft.com/office/powerpoint/2010/main" val="1418127221"/>
      </p:ext>
    </p:extLst>
  </p:cSld>
  <p:clrMap bg1="lt1" tx1="dk1" bg2="lt2" tx2="dk2" accent1="accent1" accent2="accent2" accent3="accent3" accent4="accent4" accent5="accent5" accent6="accent6" hlink="hlink" folHlink="folHlink"/>
  <p:notesStyle>
    <a:lvl1pPr marL="0" algn="l" defTabSz="779252" rtl="0" eaLnBrk="1" latinLnBrk="0" hangingPunct="1">
      <a:defRPr lang="de-DE" sz="1100" kern="1200" smtClean="0">
        <a:solidFill>
          <a:schemeClr val="tx1"/>
        </a:solidFill>
        <a:latin typeface="Arial" panose="020B0604020202020204" pitchFamily="34" charset="0"/>
        <a:ea typeface="+mn-ea"/>
        <a:cs typeface="Arial" panose="020B0604020202020204" pitchFamily="34" charset="0"/>
      </a:defRPr>
    </a:lvl1pPr>
    <a:lvl2pPr marL="389626" algn="l" defTabSz="779252" rtl="0" eaLnBrk="1" latinLnBrk="0" hangingPunct="1">
      <a:defRPr lang="de-DE" sz="1100" kern="1200" smtClean="0">
        <a:solidFill>
          <a:schemeClr val="tx1"/>
        </a:solidFill>
        <a:latin typeface="Arial" panose="020B0604020202020204" pitchFamily="34" charset="0"/>
        <a:ea typeface="+mn-ea"/>
        <a:cs typeface="Arial" panose="020B0604020202020204" pitchFamily="34" charset="0"/>
      </a:defRPr>
    </a:lvl2pPr>
    <a:lvl3pPr marL="779252" algn="l" defTabSz="779252" rtl="0" eaLnBrk="1" latinLnBrk="0" hangingPunct="1">
      <a:defRPr lang="de-DE" sz="1100" kern="1200" smtClean="0">
        <a:solidFill>
          <a:schemeClr val="tx1"/>
        </a:solidFill>
        <a:latin typeface="Arial" panose="020B0604020202020204" pitchFamily="34" charset="0"/>
        <a:ea typeface="+mn-ea"/>
        <a:cs typeface="Arial" panose="020B0604020202020204" pitchFamily="34" charset="0"/>
      </a:defRPr>
    </a:lvl3pPr>
    <a:lvl4pPr marL="1168878" algn="l" defTabSz="779252" rtl="0" eaLnBrk="1" latinLnBrk="0" hangingPunct="1">
      <a:defRPr lang="de-DE" sz="1100" kern="1200" smtClean="0">
        <a:solidFill>
          <a:schemeClr val="tx1"/>
        </a:solidFill>
        <a:latin typeface="Arial" panose="020B0604020202020204" pitchFamily="34" charset="0"/>
        <a:ea typeface="+mn-ea"/>
        <a:cs typeface="Arial" panose="020B0604020202020204" pitchFamily="34" charset="0"/>
      </a:defRPr>
    </a:lvl4pPr>
    <a:lvl5pPr marL="1558503" algn="l" defTabSz="779252" rtl="0" eaLnBrk="1" latinLnBrk="0" hangingPunct="1">
      <a:defRPr lang="de-AT" sz="1100" kern="1200">
        <a:solidFill>
          <a:schemeClr val="tx1"/>
        </a:solidFill>
        <a:latin typeface="Arial" panose="020B0604020202020204" pitchFamily="34" charset="0"/>
        <a:ea typeface="+mn-ea"/>
        <a:cs typeface="Arial" panose="020B0604020202020204"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46566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398769" y="189000"/>
            <a:ext cx="8277785" cy="870582"/>
          </a:xfrm>
          <a:prstGeom prst="rect">
            <a:avLst/>
          </a:prstGeom>
        </p:spPr>
        <p:txBody>
          <a:bodyPr/>
          <a:lstStyle/>
          <a:p>
            <a:r>
              <a:rPr lang="sk-SK"/>
              <a:t>Upravte štýly predlohy textu</a:t>
            </a:r>
            <a:endParaRPr lang="de-AT"/>
          </a:p>
        </p:txBody>
      </p:sp>
      <p:sp>
        <p:nvSpPr>
          <p:cNvPr id="3" name="Inhaltsplatzhalter 2"/>
          <p:cNvSpPr>
            <a:spLocks noGrp="1"/>
          </p:cNvSpPr>
          <p:nvPr>
            <p:ph idx="1"/>
          </p:nvPr>
        </p:nvSpPr>
        <p:spPr>
          <a:xfrm>
            <a:off x="398769" y="1275606"/>
            <a:ext cx="8277785" cy="2990394"/>
          </a:xfrm>
          <a:prstGeom prst="rect">
            <a:avLst/>
          </a:prstGeom>
        </p:spPr>
        <p:txBody>
          <a:bodyPr/>
          <a:lstStyle>
            <a:lvl1pPr marL="0">
              <a:defRPr>
                <a:solidFill>
                  <a:srgbClr val="000000"/>
                </a:solidFill>
              </a:defRPr>
            </a:lvl1pPr>
            <a:lvl2pPr marL="0">
              <a:defRPr>
                <a:solidFill>
                  <a:srgbClr val="000000"/>
                </a:solidFill>
              </a:defRPr>
            </a:lvl2pPr>
            <a:lvl3pPr marL="0">
              <a:defRPr/>
            </a:lvl3pPr>
            <a:lvl4pPr marL="0">
              <a:defRPr/>
            </a:lvl4pPr>
            <a:lvl5pPr marL="0">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de-AT"/>
          </a:p>
        </p:txBody>
      </p:sp>
      <p:sp>
        <p:nvSpPr>
          <p:cNvPr id="4" name="Datumsplatzhalter 3"/>
          <p:cNvSpPr>
            <a:spLocks noGrp="1"/>
          </p:cNvSpPr>
          <p:nvPr>
            <p:ph type="dt" sz="half" idx="10"/>
          </p:nvPr>
        </p:nvSpPr>
        <p:spPr>
          <a:xfrm>
            <a:off x="6948554" y="4644000"/>
            <a:ext cx="1063385" cy="202500"/>
          </a:xfrm>
          <a:prstGeom prst="rect">
            <a:avLst/>
          </a:prstGeom>
        </p:spPr>
        <p:txBody>
          <a:bodyPr/>
          <a:lstStyle/>
          <a:p>
            <a:r>
              <a:rPr lang="sk-SK"/>
              <a:t>Miesto, dátum (zmena cez „VLOŽIŤ &gt; Hlavička a päta“) </a:t>
            </a:r>
            <a:endParaRPr lang="de-AT"/>
          </a:p>
        </p:txBody>
      </p:sp>
      <p:sp>
        <p:nvSpPr>
          <p:cNvPr id="5" name="Fußzeilenplatzhalter 4"/>
          <p:cNvSpPr>
            <a:spLocks noGrp="1"/>
          </p:cNvSpPr>
          <p:nvPr>
            <p:ph type="ftr" sz="quarter" idx="11"/>
          </p:nvPr>
        </p:nvSpPr>
        <p:spPr>
          <a:xfrm>
            <a:off x="2195736" y="4644000"/>
            <a:ext cx="4586664" cy="202500"/>
          </a:xfrm>
          <a:prstGeom prst="rect">
            <a:avLst/>
          </a:prstGeom>
        </p:spPr>
        <p:txBody>
          <a:bodyPr/>
          <a:lstStyle/>
          <a:p>
            <a:r>
              <a:rPr lang="en-US"/>
              <a:t>Názov prezentácie (zmena cez „VLOŽIŤ &gt; Hlavička a päta“) </a:t>
            </a:r>
            <a:endParaRPr lang="de-AT"/>
          </a:p>
        </p:txBody>
      </p:sp>
      <p:sp>
        <p:nvSpPr>
          <p:cNvPr id="6" name="Foliennummernplatzhalter 5"/>
          <p:cNvSpPr>
            <a:spLocks noGrp="1"/>
          </p:cNvSpPr>
          <p:nvPr>
            <p:ph type="sldNum" sz="quarter" idx="12"/>
          </p:nvPr>
        </p:nvSpPr>
        <p:spPr>
          <a:xfrm>
            <a:off x="8178092" y="4644000"/>
            <a:ext cx="498462" cy="202500"/>
          </a:xfrm>
          <a:prstGeom prst="rect">
            <a:avLst/>
          </a:prstGeom>
        </p:spPr>
        <p:txBody>
          <a:bodyPr/>
          <a:lstStyle/>
          <a:p>
            <a:fld id="{768534E4-5BF1-4CAA-B304-C235E813B3E6}" type="slidenum">
              <a:rPr lang="de-AT" smtClean="0"/>
              <a:t>‹#›</a:t>
            </a:fld>
            <a:endParaRPr lang="de-AT"/>
          </a:p>
        </p:txBody>
      </p:sp>
    </p:spTree>
    <p:extLst>
      <p:ext uri="{BB962C8B-B14F-4D97-AF65-F5344CB8AC3E}">
        <p14:creationId xmlns:p14="http://schemas.microsoft.com/office/powerpoint/2010/main" val="105319289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19032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248C2-F4FF-40C3-B69F-468D6A96EE8D}"/>
              </a:ext>
            </a:extLst>
          </p:cNvPr>
          <p:cNvSpPr>
            <a:spLocks noGrp="1"/>
          </p:cNvSpPr>
          <p:nvPr>
            <p:ph type="title"/>
          </p:nvPr>
        </p:nvSpPr>
        <p:spPr/>
        <p:txBody>
          <a:bodyPr/>
          <a:lstStyle/>
          <a:p>
            <a:r>
              <a:rPr lang="sk-SK"/>
              <a:t>Kliknutím upravte štýl predlohy nadpisu</a:t>
            </a:r>
            <a:endParaRPr lang="en-US"/>
          </a:p>
        </p:txBody>
      </p:sp>
      <p:sp>
        <p:nvSpPr>
          <p:cNvPr id="3" name="Zástupný objekt pre obsah 2">
            <a:extLst>
              <a:ext uri="{FF2B5EF4-FFF2-40B4-BE49-F238E27FC236}">
                <a16:creationId xmlns:a16="http://schemas.microsoft.com/office/drawing/2014/main" id="{953C6931-8DDB-4042-AF7C-E480615BBFD3}"/>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extLst>
      <p:ext uri="{BB962C8B-B14F-4D97-AF65-F5344CB8AC3E}">
        <p14:creationId xmlns:p14="http://schemas.microsoft.com/office/powerpoint/2010/main" val="322467136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page on colour">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3166E-39E3-09B6-B1B6-3EE77C804900}"/>
              </a:ext>
            </a:extLst>
          </p:cNvPr>
          <p:cNvSpPr>
            <a:spLocks noGrp="1"/>
          </p:cNvSpPr>
          <p:nvPr>
            <p:ph type="ctrTitle" hasCustomPrompt="1"/>
          </p:nvPr>
        </p:nvSpPr>
        <p:spPr>
          <a:xfrm>
            <a:off x="360000" y="2879112"/>
            <a:ext cx="8424000" cy="1178719"/>
          </a:xfrm>
        </p:spPr>
        <p:txBody>
          <a:bodyPr anchor="t"/>
          <a:lstStyle>
            <a:lvl1pPr algn="l">
              <a:defRPr sz="3799" b="0">
                <a:solidFill>
                  <a:schemeClr val="bg1"/>
                </a:solidFill>
                <a:latin typeface="+mj-lt"/>
              </a:defRPr>
            </a:lvl1pPr>
          </a:lstStyle>
          <a:p>
            <a:r>
              <a:rPr lang="sk-SK"/>
              <a:t>Názov prezentácie</a:t>
            </a:r>
            <a:endParaRPr lang="en-GB"/>
          </a:p>
        </p:txBody>
      </p:sp>
      <p:sp>
        <p:nvSpPr>
          <p:cNvPr id="3" name="Untertitel 2">
            <a:extLst>
              <a:ext uri="{FF2B5EF4-FFF2-40B4-BE49-F238E27FC236}">
                <a16:creationId xmlns:a16="http://schemas.microsoft.com/office/drawing/2014/main" id="{C40A2384-9864-74FC-45AD-C2FB6D3EB489}"/>
              </a:ext>
            </a:extLst>
          </p:cNvPr>
          <p:cNvSpPr>
            <a:spLocks noGrp="1"/>
          </p:cNvSpPr>
          <p:nvPr>
            <p:ph type="subTitle" idx="1" hasCustomPrompt="1"/>
          </p:nvPr>
        </p:nvSpPr>
        <p:spPr>
          <a:xfrm>
            <a:off x="360000" y="2555212"/>
            <a:ext cx="8424000" cy="191045"/>
          </a:xfrm>
        </p:spPr>
        <p:txBody>
          <a:bodyPr wrap="square" anchor="b"/>
          <a:lstStyle>
            <a:lvl1pPr marL="0" indent="0" algn="l">
              <a:spcAft>
                <a:spcPts val="0"/>
              </a:spcAft>
              <a:buNone/>
              <a:defRPr sz="900" cap="all" spc="38" baseline="0">
                <a:solidFill>
                  <a:schemeClr val="bg1"/>
                </a:solidFill>
                <a:latin typeface="+mn-lt"/>
              </a:defRPr>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sk-SK"/>
              <a:t>NEPOVINNÝ HORNÝ RIADOK	</a:t>
            </a:r>
            <a:endParaRPr lang="en-GB"/>
          </a:p>
        </p:txBody>
      </p:sp>
      <p:sp>
        <p:nvSpPr>
          <p:cNvPr id="8" name="Datumsplatzhalter 7">
            <a:extLst>
              <a:ext uri="{FF2B5EF4-FFF2-40B4-BE49-F238E27FC236}">
                <a16:creationId xmlns:a16="http://schemas.microsoft.com/office/drawing/2014/main" id="{8011D2C7-9761-D25D-5D65-69F3A9F033ED}"/>
              </a:ext>
            </a:extLst>
          </p:cNvPr>
          <p:cNvSpPr>
            <a:spLocks noGrp="1"/>
          </p:cNvSpPr>
          <p:nvPr>
            <p:ph type="dt" sz="half" idx="10"/>
          </p:nvPr>
        </p:nvSpPr>
        <p:spPr>
          <a:xfrm>
            <a:off x="360001" y="4320001"/>
            <a:ext cx="5211367" cy="191045"/>
          </a:xfrm>
        </p:spPr>
        <p:txBody>
          <a:bodyPr/>
          <a:lstStyle>
            <a:lvl1pPr>
              <a:defRPr sz="900">
                <a:solidFill>
                  <a:schemeClr val="bg1"/>
                </a:solidFill>
                <a:latin typeface="+mn-lt"/>
                <a:ea typeface="Inter Medium" panose="02000503000000020004" pitchFamily="2" charset="0"/>
              </a:defRPr>
            </a:lvl1pPr>
          </a:lstStyle>
          <a:p>
            <a:pPr algn="l"/>
            <a:r>
              <a:rPr lang="sk-SK"/>
              <a:t>Miesto, dátum (zmena cez „VLOŽIŤ &gt; Hlavička a päta“) </a:t>
            </a:r>
            <a:endParaRPr lang="en-GB"/>
          </a:p>
        </p:txBody>
      </p:sp>
      <p:sp>
        <p:nvSpPr>
          <p:cNvPr id="12" name="Textplatzhalter 11">
            <a:extLst>
              <a:ext uri="{FF2B5EF4-FFF2-40B4-BE49-F238E27FC236}">
                <a16:creationId xmlns:a16="http://schemas.microsoft.com/office/drawing/2014/main" id="{F1AC5B05-E1E7-496A-9493-44909AC3645B}"/>
              </a:ext>
            </a:extLst>
          </p:cNvPr>
          <p:cNvSpPr>
            <a:spLocks noGrp="1"/>
          </p:cNvSpPr>
          <p:nvPr>
            <p:ph type="body" sz="quarter" idx="11" hasCustomPrompt="1"/>
          </p:nvPr>
        </p:nvSpPr>
        <p:spPr>
          <a:xfrm>
            <a:off x="360001" y="4138723"/>
            <a:ext cx="5211367" cy="158944"/>
          </a:xfrm>
        </p:spPr>
        <p:txBody>
          <a:bodyPr anchor="b"/>
          <a:lstStyle>
            <a:lvl1pPr marL="0" indent="0">
              <a:lnSpc>
                <a:spcPct val="100000"/>
              </a:lnSpc>
              <a:spcAft>
                <a:spcPts val="0"/>
              </a:spcAft>
              <a:buNone/>
              <a:defRPr sz="900">
                <a:solidFill>
                  <a:schemeClr val="bg1"/>
                </a:solidFill>
                <a:latin typeface="+mn-lt"/>
                <a:ea typeface="Inter Medium" panose="02000503000000020004" pitchFamily="2" charset="0"/>
              </a:defRPr>
            </a:lvl1pPr>
          </a:lstStyle>
          <a:p>
            <a:pPr lvl="0"/>
            <a:r>
              <a:rPr lang="en-GB"/>
              <a:t>Autor </a:t>
            </a:r>
            <a:r>
              <a:rPr lang="sk-SK"/>
              <a:t>Meno</a:t>
            </a:r>
            <a:r>
              <a:rPr lang="en-GB"/>
              <a:t> </a:t>
            </a:r>
            <a:r>
              <a:rPr lang="sk-SK"/>
              <a:t>Priezvisko</a:t>
            </a:r>
            <a:endParaRPr lang="en-GB"/>
          </a:p>
        </p:txBody>
      </p:sp>
      <p:pic>
        <p:nvPicPr>
          <p:cNvPr id="4" name="Obrázok 3" descr="Obrázok, na ktorom je text, ClipArt&#10;&#10;Automaticky generovaný popis">
            <a:extLst>
              <a:ext uri="{FF2B5EF4-FFF2-40B4-BE49-F238E27FC236}">
                <a16:creationId xmlns:a16="http://schemas.microsoft.com/office/drawing/2014/main" id="{6E1DF5F0-87AA-862A-04C7-95D77BCD7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1" y="863734"/>
            <a:ext cx="2251125" cy="621000"/>
          </a:xfrm>
          <a:prstGeom prst="rect">
            <a:avLst/>
          </a:prstGeom>
        </p:spPr>
      </p:pic>
    </p:spTree>
    <p:extLst>
      <p:ext uri="{BB962C8B-B14F-4D97-AF65-F5344CB8AC3E}">
        <p14:creationId xmlns:p14="http://schemas.microsoft.com/office/powerpoint/2010/main" val="99885753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6EAC-E5DE-9A83-860B-70B865E7B88B}"/>
              </a:ext>
            </a:extLst>
          </p:cNvPr>
          <p:cNvSpPr>
            <a:spLocks noGrp="1"/>
          </p:cNvSpPr>
          <p:nvPr>
            <p:ph type="title" hasCustomPrompt="1"/>
          </p:nvPr>
        </p:nvSpPr>
        <p:spPr>
          <a:xfrm>
            <a:off x="360000" y="459001"/>
            <a:ext cx="8424000" cy="566737"/>
          </a:xfrm>
        </p:spPr>
        <p:txBody>
          <a:bodyPr/>
          <a:lstStyle>
            <a:lvl1pPr>
              <a:defRPr/>
            </a:lvl1pPr>
          </a:lstStyle>
          <a:p>
            <a:r>
              <a:rPr lang="sk-SK"/>
              <a:t>Nadpis</a:t>
            </a:r>
            <a:endParaRPr lang="en-GB"/>
          </a:p>
        </p:txBody>
      </p:sp>
      <p:sp>
        <p:nvSpPr>
          <p:cNvPr id="3" name="Datumsplatzhalter 2">
            <a:extLst>
              <a:ext uri="{FF2B5EF4-FFF2-40B4-BE49-F238E27FC236}">
                <a16:creationId xmlns:a16="http://schemas.microsoft.com/office/drawing/2014/main" id="{8C455C7F-7AC9-2B57-7274-49FAB7231751}"/>
              </a:ext>
            </a:extLst>
          </p:cNvPr>
          <p:cNvSpPr>
            <a:spLocks noGrp="1"/>
          </p:cNvSpPr>
          <p:nvPr>
            <p:ph type="dt" sz="half" idx="10"/>
          </p:nvPr>
        </p:nvSpPr>
        <p:spPr/>
        <p:txBody>
          <a:bodyPr/>
          <a:lstStyle/>
          <a:p>
            <a:r>
              <a:rPr lang="sk-SK" noProof="0"/>
              <a:t>Miesto, dátum (zmena cez „VLOŽIŤ &gt; Hlavička a päta“) </a:t>
            </a:r>
          </a:p>
        </p:txBody>
      </p:sp>
      <p:sp>
        <p:nvSpPr>
          <p:cNvPr id="4" name="Fußzeilenplatzhalter 3">
            <a:extLst>
              <a:ext uri="{FF2B5EF4-FFF2-40B4-BE49-F238E27FC236}">
                <a16:creationId xmlns:a16="http://schemas.microsoft.com/office/drawing/2014/main" id="{BCB80B6E-01DC-6B1E-79E5-38BB6E5DDDDC}"/>
              </a:ext>
            </a:extLst>
          </p:cNvPr>
          <p:cNvSpPr>
            <a:spLocks noGrp="1"/>
          </p:cNvSpPr>
          <p:nvPr>
            <p:ph type="ftr" sz="quarter" idx="11"/>
          </p:nvPr>
        </p:nvSpPr>
        <p:spPr/>
        <p:txBody>
          <a:bodyPr/>
          <a:lstStyle/>
          <a:p>
            <a:r>
              <a:rPr lang="sk-SK" noProof="0"/>
              <a:t>Názov prezentácie (zmena cez „VLOŽIŤ &gt; Hlavička a päta“) </a:t>
            </a:r>
          </a:p>
        </p:txBody>
      </p:sp>
      <p:sp>
        <p:nvSpPr>
          <p:cNvPr id="5" name="Foliennummernplatzhalter 4">
            <a:extLst>
              <a:ext uri="{FF2B5EF4-FFF2-40B4-BE49-F238E27FC236}">
                <a16:creationId xmlns:a16="http://schemas.microsoft.com/office/drawing/2014/main" id="{8D9337BC-2D66-80F8-C149-669BBBAEE7D6}"/>
              </a:ext>
            </a:extLst>
          </p:cNvPr>
          <p:cNvSpPr>
            <a:spLocks noGrp="1"/>
          </p:cNvSpPr>
          <p:nvPr>
            <p:ph type="sldNum" sz="quarter" idx="12"/>
          </p:nvPr>
        </p:nvSpPr>
        <p:spPr/>
        <p:txBody>
          <a:bodyPr/>
          <a:lstStyle/>
          <a:p>
            <a:fld id="{BBE0597C-028E-473F-BF50-BBB8B8A24EC3}" type="slidenum">
              <a:rPr lang="en-GB" smtClean="0"/>
              <a:t>‹#›</a:t>
            </a:fld>
            <a:endParaRPr lang="en-GB"/>
          </a:p>
        </p:txBody>
      </p:sp>
      <p:sp>
        <p:nvSpPr>
          <p:cNvPr id="6" name="Textplatzhalter 10">
            <a:extLst>
              <a:ext uri="{FF2B5EF4-FFF2-40B4-BE49-F238E27FC236}">
                <a16:creationId xmlns:a16="http://schemas.microsoft.com/office/drawing/2014/main" id="{92DA578A-F131-0318-926B-74765F5F7688}"/>
              </a:ext>
            </a:extLst>
          </p:cNvPr>
          <p:cNvSpPr>
            <a:spLocks noGrp="1"/>
          </p:cNvSpPr>
          <p:nvPr>
            <p:ph type="body" sz="quarter" idx="15" hasCustomPrompt="1"/>
          </p:nvPr>
        </p:nvSpPr>
        <p:spPr>
          <a:xfrm>
            <a:off x="360000" y="213023"/>
            <a:ext cx="8424000" cy="175103"/>
          </a:xfrm>
        </p:spPr>
        <p:txBody>
          <a:bodyPr vert="horz" wrap="square" lIns="0" tIns="0" rIns="0" bIns="0" rtlCol="0" anchor="b" anchorCtr="0">
            <a:noAutofit/>
          </a:bodyPr>
          <a:lstStyle>
            <a:lvl1pPr marL="0" indent="0">
              <a:buNone/>
              <a:defRPr lang="de-DE" sz="675" cap="all" spc="38" baseline="0" dirty="0">
                <a:solidFill>
                  <a:schemeClr val="tx1"/>
                </a:solidFill>
                <a:latin typeface="+mj-lt"/>
              </a:defRPr>
            </a:lvl1pPr>
          </a:lstStyle>
          <a:p>
            <a:pPr marL="133307" lvl="0" indent="-133307">
              <a:spcAft>
                <a:spcPts val="0"/>
              </a:spcAft>
            </a:pPr>
            <a:r>
              <a:rPr lang="en-GB"/>
              <a:t>NEPOVINNÝ HORNÝ RIADOK</a:t>
            </a:r>
          </a:p>
        </p:txBody>
      </p:sp>
    </p:spTree>
    <p:extLst>
      <p:ext uri="{BB962C8B-B14F-4D97-AF65-F5344CB8AC3E}">
        <p14:creationId xmlns:p14="http://schemas.microsoft.com/office/powerpoint/2010/main" val="152320166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copy text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090B2-781B-E45F-D716-5C495FBE7C7E}"/>
              </a:ext>
            </a:extLst>
          </p:cNvPr>
          <p:cNvSpPr>
            <a:spLocks noGrp="1"/>
          </p:cNvSpPr>
          <p:nvPr>
            <p:ph type="title" hasCustomPrompt="1"/>
          </p:nvPr>
        </p:nvSpPr>
        <p:spPr>
          <a:xfrm>
            <a:off x="360000" y="431867"/>
            <a:ext cx="8424000" cy="566737"/>
          </a:xfrm>
        </p:spPr>
        <p:txBody>
          <a:bodyPr/>
          <a:lstStyle>
            <a:lvl1pPr>
              <a:defRPr/>
            </a:lvl1pPr>
          </a:lstStyle>
          <a:p>
            <a:r>
              <a:rPr lang="sk-SK" dirty="0"/>
              <a:t>Nadpis</a:t>
            </a:r>
            <a:endParaRPr lang="en-GB" dirty="0"/>
          </a:p>
        </p:txBody>
      </p:sp>
      <p:sp>
        <p:nvSpPr>
          <p:cNvPr id="4" name="Datumsplatzhalter 3">
            <a:extLst>
              <a:ext uri="{FF2B5EF4-FFF2-40B4-BE49-F238E27FC236}">
                <a16:creationId xmlns:a16="http://schemas.microsoft.com/office/drawing/2014/main" id="{244007DD-9049-2DAF-D99E-195BDC15A158}"/>
              </a:ext>
            </a:extLst>
          </p:cNvPr>
          <p:cNvSpPr>
            <a:spLocks noGrp="1"/>
          </p:cNvSpPr>
          <p:nvPr>
            <p:ph type="dt" sz="half" idx="10"/>
          </p:nvPr>
        </p:nvSpPr>
        <p:spPr/>
        <p:txBody>
          <a:bodyPr/>
          <a:lstStyle/>
          <a:p>
            <a:r>
              <a:rPr lang="sk-SK" noProof="0"/>
              <a:t>Bratislava, 30.9.2024</a:t>
            </a:r>
          </a:p>
        </p:txBody>
      </p:sp>
      <p:sp>
        <p:nvSpPr>
          <p:cNvPr id="5" name="Fußzeilenplatzhalter 4">
            <a:extLst>
              <a:ext uri="{FF2B5EF4-FFF2-40B4-BE49-F238E27FC236}">
                <a16:creationId xmlns:a16="http://schemas.microsoft.com/office/drawing/2014/main" id="{F6330B48-E108-8A8E-C93D-C08B8A569216}"/>
              </a:ext>
            </a:extLst>
          </p:cNvPr>
          <p:cNvSpPr>
            <a:spLocks noGrp="1"/>
          </p:cNvSpPr>
          <p:nvPr>
            <p:ph type="ftr" sz="quarter" idx="11"/>
          </p:nvPr>
        </p:nvSpPr>
        <p:spPr/>
        <p:txBody>
          <a:bodyPr/>
          <a:lstStyle/>
          <a:p>
            <a:r>
              <a:rPr lang="en-US" noProof="0"/>
              <a:t>Investícia v Crowdberry Investment Platform</a:t>
            </a:r>
            <a:endParaRPr lang="sk-SK" noProof="0"/>
          </a:p>
        </p:txBody>
      </p:sp>
      <p:sp>
        <p:nvSpPr>
          <p:cNvPr id="6" name="Foliennummernplatzhalter 5">
            <a:extLst>
              <a:ext uri="{FF2B5EF4-FFF2-40B4-BE49-F238E27FC236}">
                <a16:creationId xmlns:a16="http://schemas.microsoft.com/office/drawing/2014/main" id="{CDAE6D0B-6619-B3FD-41CA-2965C8030827}"/>
              </a:ext>
            </a:extLst>
          </p:cNvPr>
          <p:cNvSpPr>
            <a:spLocks noGrp="1"/>
          </p:cNvSpPr>
          <p:nvPr>
            <p:ph type="sldNum" sz="quarter" idx="12"/>
          </p:nvPr>
        </p:nvSpPr>
        <p:spPr/>
        <p:txBody>
          <a:bodyPr/>
          <a:lstStyle/>
          <a:p>
            <a:fld id="{BBE0597C-028E-473F-BF50-BBB8B8A24EC3}" type="slidenum">
              <a:rPr lang="en-GB" smtClean="0"/>
              <a:t>‹#›</a:t>
            </a:fld>
            <a:endParaRPr lang="en-GB" dirty="0"/>
          </a:p>
        </p:txBody>
      </p:sp>
      <p:sp>
        <p:nvSpPr>
          <p:cNvPr id="12" name="Textplatzhalter 11">
            <a:extLst>
              <a:ext uri="{FF2B5EF4-FFF2-40B4-BE49-F238E27FC236}">
                <a16:creationId xmlns:a16="http://schemas.microsoft.com/office/drawing/2014/main" id="{F755AD7A-0FF7-E64B-9346-F32D5DED0774}"/>
              </a:ext>
            </a:extLst>
          </p:cNvPr>
          <p:cNvSpPr>
            <a:spLocks noGrp="1"/>
          </p:cNvSpPr>
          <p:nvPr>
            <p:ph type="body" sz="quarter" idx="13" hasCustomPrompt="1"/>
          </p:nvPr>
        </p:nvSpPr>
        <p:spPr>
          <a:xfrm>
            <a:off x="360001" y="1439555"/>
            <a:ext cx="5211365" cy="3077766"/>
          </a:xfrm>
        </p:spPr>
        <p:txBody>
          <a:bodyPr/>
          <a:lstStyle>
            <a:lvl1pPr marL="199965" indent="-199965">
              <a:defRPr sz="1799"/>
            </a:lvl1pPr>
            <a:lvl2pPr marL="203536" indent="-203536">
              <a:defRPr sz="1799"/>
            </a:lvl2pPr>
            <a:lvl3pPr marL="403501" indent="-204727">
              <a:defRPr sz="1799"/>
            </a:lvl3pPr>
            <a:lvl4pPr marL="602275" indent="-197585">
              <a:defRPr sz="1799"/>
            </a:lvl4pPr>
            <a:lvl5pPr marL="807002" indent="-196395">
              <a:defRPr sz="1799"/>
            </a:lvl5pPr>
          </a:lstStyle>
          <a:p>
            <a:pPr lvl="0"/>
            <a:r>
              <a:rPr lang="en-GB" dirty="0"/>
              <a:t>Text</a:t>
            </a:r>
          </a:p>
          <a:p>
            <a:pPr lvl="1"/>
            <a:r>
              <a:rPr lang="en-GB" dirty="0"/>
              <a:t>Text</a:t>
            </a:r>
          </a:p>
          <a:p>
            <a:pPr lvl="2"/>
            <a:r>
              <a:rPr lang="en-GB" dirty="0"/>
              <a:t>Text</a:t>
            </a:r>
          </a:p>
          <a:p>
            <a:pPr lvl="3"/>
            <a:r>
              <a:rPr lang="en-GB" dirty="0"/>
              <a:t>Text</a:t>
            </a:r>
          </a:p>
          <a:p>
            <a:pPr lvl="4"/>
            <a:r>
              <a:rPr lang="en-GB" dirty="0"/>
              <a:t>Text</a:t>
            </a:r>
          </a:p>
        </p:txBody>
      </p:sp>
      <p:sp>
        <p:nvSpPr>
          <p:cNvPr id="15" name="Textplatzhalter 10">
            <a:extLst>
              <a:ext uri="{FF2B5EF4-FFF2-40B4-BE49-F238E27FC236}">
                <a16:creationId xmlns:a16="http://schemas.microsoft.com/office/drawing/2014/main" id="{82E4ED64-B641-0E82-9DDC-60A72655AA18}"/>
              </a:ext>
            </a:extLst>
          </p:cNvPr>
          <p:cNvSpPr>
            <a:spLocks noGrp="1"/>
          </p:cNvSpPr>
          <p:nvPr>
            <p:ph type="body" sz="quarter" idx="15" hasCustomPrompt="1"/>
          </p:nvPr>
        </p:nvSpPr>
        <p:spPr>
          <a:xfrm>
            <a:off x="359999" y="179945"/>
            <a:ext cx="8424000" cy="175103"/>
          </a:xfrm>
        </p:spPr>
        <p:txBody>
          <a:bodyPr vert="horz" wrap="square" lIns="0" tIns="0" rIns="0" bIns="0" rtlCol="0" anchor="b" anchorCtr="0">
            <a:noAutofit/>
          </a:bodyPr>
          <a:lstStyle>
            <a:lvl1pPr marL="0" indent="0">
              <a:buNone/>
              <a:defRPr lang="de-DE" sz="675" cap="all" spc="38" baseline="0" dirty="0">
                <a:solidFill>
                  <a:schemeClr val="tx1"/>
                </a:solidFill>
                <a:latin typeface="+mj-lt"/>
              </a:defRPr>
            </a:lvl1pPr>
          </a:lstStyle>
          <a:p>
            <a:pPr marL="133310" lvl="0" indent="-133310">
              <a:spcAft>
                <a:spcPts val="0"/>
              </a:spcAft>
            </a:pPr>
            <a:r>
              <a:rPr lang="sk-SK" dirty="0"/>
              <a:t>NEPOVINNÝ HORNÝ RIADOK</a:t>
            </a:r>
            <a:endParaRPr lang="en-GB" dirty="0"/>
          </a:p>
        </p:txBody>
      </p:sp>
    </p:spTree>
    <p:extLst>
      <p:ext uri="{BB962C8B-B14F-4D97-AF65-F5344CB8AC3E}">
        <p14:creationId xmlns:p14="http://schemas.microsoft.com/office/powerpoint/2010/main" val="169878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page on colour">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090B2-781B-E45F-D716-5C495FBE7C7E}"/>
              </a:ext>
            </a:extLst>
          </p:cNvPr>
          <p:cNvSpPr>
            <a:spLocks noGrp="1"/>
          </p:cNvSpPr>
          <p:nvPr>
            <p:ph type="title" hasCustomPrompt="1"/>
          </p:nvPr>
        </p:nvSpPr>
        <p:spPr>
          <a:xfrm>
            <a:off x="360000" y="2879111"/>
            <a:ext cx="8424000" cy="1868415"/>
          </a:xfrm>
        </p:spPr>
        <p:txBody>
          <a:bodyPr/>
          <a:lstStyle>
            <a:lvl1pPr>
              <a:defRPr sz="3749" b="0">
                <a:solidFill>
                  <a:schemeClr val="bg1"/>
                </a:solidFill>
                <a:latin typeface="+mj-lt"/>
              </a:defRPr>
            </a:lvl1pPr>
          </a:lstStyle>
          <a:p>
            <a:r>
              <a:rPr lang="sk-SK" dirty="0"/>
              <a:t>Nadpis deliacej snímky</a:t>
            </a:r>
            <a:endParaRPr lang="en-GB" dirty="0"/>
          </a:p>
        </p:txBody>
      </p:sp>
      <p:sp>
        <p:nvSpPr>
          <p:cNvPr id="4" name="Datumsplatzhalter 3">
            <a:extLst>
              <a:ext uri="{FF2B5EF4-FFF2-40B4-BE49-F238E27FC236}">
                <a16:creationId xmlns:a16="http://schemas.microsoft.com/office/drawing/2014/main" id="{244007DD-9049-2DAF-D99E-195BDC15A158}"/>
              </a:ext>
            </a:extLst>
          </p:cNvPr>
          <p:cNvSpPr>
            <a:spLocks noGrp="1"/>
          </p:cNvSpPr>
          <p:nvPr>
            <p:ph type="dt" sz="half" idx="10"/>
          </p:nvPr>
        </p:nvSpPr>
        <p:spPr/>
        <p:txBody>
          <a:bodyPr/>
          <a:lstStyle>
            <a:lvl1pPr>
              <a:defRPr>
                <a:solidFill>
                  <a:schemeClr val="bg1"/>
                </a:solidFill>
              </a:defRPr>
            </a:lvl1pPr>
          </a:lstStyle>
          <a:p>
            <a:r>
              <a:rPr lang="sk-SK"/>
              <a:t>Bratislava, 30.9.2024</a:t>
            </a:r>
            <a:endParaRPr lang="en-GB" dirty="0"/>
          </a:p>
        </p:txBody>
      </p:sp>
      <p:sp>
        <p:nvSpPr>
          <p:cNvPr id="5" name="Fußzeilenplatzhalter 4">
            <a:extLst>
              <a:ext uri="{FF2B5EF4-FFF2-40B4-BE49-F238E27FC236}">
                <a16:creationId xmlns:a16="http://schemas.microsoft.com/office/drawing/2014/main" id="{F6330B48-E108-8A8E-C93D-C08B8A569216}"/>
              </a:ext>
            </a:extLst>
          </p:cNvPr>
          <p:cNvSpPr>
            <a:spLocks noGrp="1"/>
          </p:cNvSpPr>
          <p:nvPr>
            <p:ph type="ftr" sz="quarter" idx="11"/>
          </p:nvPr>
        </p:nvSpPr>
        <p:spPr/>
        <p:txBody>
          <a:bodyPr/>
          <a:lstStyle>
            <a:lvl1pPr>
              <a:defRPr>
                <a:solidFill>
                  <a:schemeClr val="bg1"/>
                </a:solidFill>
              </a:defRPr>
            </a:lvl1pPr>
          </a:lstStyle>
          <a:p>
            <a:r>
              <a:rPr lang="en-US"/>
              <a:t>Investícia v Crowdberry Investment Platform</a:t>
            </a:r>
            <a:endParaRPr lang="en-GB" dirty="0"/>
          </a:p>
        </p:txBody>
      </p:sp>
      <p:sp>
        <p:nvSpPr>
          <p:cNvPr id="6" name="Foliennummernplatzhalter 5">
            <a:extLst>
              <a:ext uri="{FF2B5EF4-FFF2-40B4-BE49-F238E27FC236}">
                <a16:creationId xmlns:a16="http://schemas.microsoft.com/office/drawing/2014/main" id="{CDAE6D0B-6619-B3FD-41CA-2965C8030827}"/>
              </a:ext>
            </a:extLst>
          </p:cNvPr>
          <p:cNvSpPr>
            <a:spLocks noGrp="1"/>
          </p:cNvSpPr>
          <p:nvPr>
            <p:ph type="sldNum" sz="quarter" idx="12"/>
          </p:nvPr>
        </p:nvSpPr>
        <p:spPr/>
        <p:txBody>
          <a:bodyPr/>
          <a:lstStyle>
            <a:lvl1pPr>
              <a:defRPr>
                <a:solidFill>
                  <a:schemeClr val="bg1"/>
                </a:solidFill>
              </a:defRPr>
            </a:lvl1pPr>
          </a:lstStyle>
          <a:p>
            <a:fld id="{BBE0597C-028E-473F-BF50-BBB8B8A24EC3}" type="slidenum">
              <a:rPr lang="en-GB" smtClean="0"/>
              <a:pPr/>
              <a:t>‹#›</a:t>
            </a:fld>
            <a:endParaRPr lang="en-GB" dirty="0"/>
          </a:p>
        </p:txBody>
      </p:sp>
      <p:sp>
        <p:nvSpPr>
          <p:cNvPr id="11" name="Textplatzhalter 10">
            <a:extLst>
              <a:ext uri="{FF2B5EF4-FFF2-40B4-BE49-F238E27FC236}">
                <a16:creationId xmlns:a16="http://schemas.microsoft.com/office/drawing/2014/main" id="{F871C89F-DEE0-3BEE-38F7-BC449E34161F}"/>
              </a:ext>
            </a:extLst>
          </p:cNvPr>
          <p:cNvSpPr>
            <a:spLocks noGrp="1"/>
          </p:cNvSpPr>
          <p:nvPr>
            <p:ph type="body" sz="quarter" idx="13" hasCustomPrompt="1"/>
          </p:nvPr>
        </p:nvSpPr>
        <p:spPr>
          <a:xfrm>
            <a:off x="360000" y="2519223"/>
            <a:ext cx="8424000" cy="241051"/>
          </a:xfrm>
        </p:spPr>
        <p:txBody>
          <a:bodyPr vert="horz" wrap="square" lIns="0" tIns="0" rIns="0" bIns="0" rtlCol="0" anchor="b" anchorCtr="0">
            <a:noAutofit/>
          </a:bodyPr>
          <a:lstStyle>
            <a:lvl1pPr marL="0" indent="0">
              <a:buNone/>
              <a:defRPr lang="de-DE" sz="900" cap="all" spc="38" baseline="0" dirty="0">
                <a:solidFill>
                  <a:schemeClr val="bg1"/>
                </a:solidFill>
                <a:latin typeface="+mn-lt"/>
              </a:defRPr>
            </a:lvl1pPr>
          </a:lstStyle>
          <a:p>
            <a:pPr marL="133310" lvl="0" indent="-133310">
              <a:spcAft>
                <a:spcPts val="0"/>
              </a:spcAft>
            </a:pPr>
            <a:r>
              <a:rPr lang="sk-SK" dirty="0"/>
              <a:t>NEPOVINNÝ HORNÝ RIADOK</a:t>
            </a:r>
            <a:endParaRPr lang="en-GB" dirty="0"/>
          </a:p>
        </p:txBody>
      </p:sp>
      <p:pic>
        <p:nvPicPr>
          <p:cNvPr id="3" name="Obrázok 2" descr="Obrázok, na ktorom je text, ClipArt&#10;&#10;Automaticky generovaný popis">
            <a:extLst>
              <a:ext uri="{FF2B5EF4-FFF2-40B4-BE49-F238E27FC236}">
                <a16:creationId xmlns:a16="http://schemas.microsoft.com/office/drawing/2014/main" id="{C4B6E9B9-91F4-1684-7850-A20FD1753B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1" y="4806001"/>
            <a:ext cx="734063" cy="202500"/>
          </a:xfrm>
          <a:prstGeom prst="rect">
            <a:avLst/>
          </a:prstGeom>
        </p:spPr>
      </p:pic>
    </p:spTree>
    <p:extLst>
      <p:ext uri="{BB962C8B-B14F-4D97-AF65-F5344CB8AC3E}">
        <p14:creationId xmlns:p14="http://schemas.microsoft.com/office/powerpoint/2010/main" val="371243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42519"/>
      </p:ext>
    </p:extLst>
  </p:cSld>
  <p:clrMap bg1="lt1" tx1="dk1" bg2="lt2" tx2="dk2" accent1="accent1" accent2="accent2" accent3="accent3" accent4="accent4" accent5="accent5" accent6="accent6" hlink="hlink" folHlink="folHlink"/>
  <p:sldLayoutIdLst>
    <p:sldLayoutId id="2147483655" r:id="rId1"/>
    <p:sldLayoutId id="2147483854" r:id="rId2"/>
    <p:sldLayoutId id="2147483895" r:id="rId3"/>
    <p:sldLayoutId id="2147484069" r:id="rId4"/>
    <p:sldLayoutId id="2147484070" r:id="rId5"/>
    <p:sldLayoutId id="2147484082" r:id="rId6"/>
    <p:sldLayoutId id="2147484083" r:id="rId7"/>
    <p:sldLayoutId id="2147484085" r:id="rId8"/>
  </p:sldLayoutIdLst>
  <p:transition spd="slow">
    <p:wipe dir="r"/>
  </p:transition>
  <p:hf sldNum="0" hdr="0" ftr="0" dt="0"/>
  <p:txStyles>
    <p:titleStyle>
      <a:lvl1pPr algn="l" defTabSz="779252" rtl="0" eaLnBrk="1" latinLnBrk="0" hangingPunct="1">
        <a:spcBef>
          <a:spcPct val="0"/>
        </a:spcBef>
        <a:buNone/>
        <a:defRPr sz="2700" b="1" kern="1200">
          <a:solidFill>
            <a:srgbClr val="00497B"/>
          </a:solidFill>
          <a:latin typeface="Arial" pitchFamily="34" charset="0"/>
          <a:ea typeface="+mj-ea"/>
          <a:cs typeface="Arial" pitchFamily="34" charset="0"/>
        </a:defRPr>
      </a:lvl1pPr>
    </p:titleStyle>
    <p:bodyStyle>
      <a:lvl1pPr marL="0" indent="0" algn="l" defTabSz="779252" rtl="0" eaLnBrk="1" latinLnBrk="0" hangingPunct="1">
        <a:spcBef>
          <a:spcPct val="20000"/>
        </a:spcBef>
        <a:buFont typeface="Arial" pitchFamily="34" charset="0"/>
        <a:buNone/>
        <a:defRPr sz="2000" kern="1200">
          <a:solidFill>
            <a:srgbClr val="000000"/>
          </a:solidFill>
          <a:latin typeface="Arial" pitchFamily="34" charset="0"/>
          <a:ea typeface="+mn-ea"/>
          <a:cs typeface="Arial" pitchFamily="34" charset="0"/>
        </a:defRPr>
      </a:lvl1pPr>
      <a:lvl2pPr marL="0" indent="-153396" algn="l" defTabSz="779252" rtl="0" eaLnBrk="1" latinLnBrk="0" hangingPunct="1">
        <a:spcBef>
          <a:spcPct val="20000"/>
        </a:spcBef>
        <a:buClr>
          <a:srgbClr val="E30613"/>
        </a:buClr>
        <a:buFont typeface="Arial" pitchFamily="34" charset="0"/>
        <a:buChar char="•"/>
        <a:defRPr sz="1700" kern="1200">
          <a:solidFill>
            <a:srgbClr val="000000"/>
          </a:solidFill>
          <a:latin typeface="Arial" pitchFamily="34" charset="0"/>
          <a:ea typeface="+mn-ea"/>
          <a:cs typeface="Arial" pitchFamily="34" charset="0"/>
        </a:defRPr>
      </a:lvl2pPr>
      <a:lvl3pPr marL="0" indent="-153396" algn="l" defTabSz="779252" rtl="0" eaLnBrk="1" latinLnBrk="0" hangingPunct="1">
        <a:spcBef>
          <a:spcPct val="20000"/>
        </a:spcBef>
        <a:buClr>
          <a:srgbClr val="E30613"/>
        </a:buClr>
        <a:buFont typeface="Arial" pitchFamily="34" charset="0"/>
        <a:buChar char="•"/>
        <a:defRPr sz="1500" kern="1200">
          <a:solidFill>
            <a:srgbClr val="000000"/>
          </a:solidFill>
          <a:latin typeface="Arial" pitchFamily="34" charset="0"/>
          <a:ea typeface="+mn-ea"/>
          <a:cs typeface="Arial" pitchFamily="34" charset="0"/>
        </a:defRPr>
      </a:lvl3pPr>
      <a:lvl4pPr marL="0" indent="-153396" algn="l" defTabSz="779252" rtl="0" eaLnBrk="1" latinLnBrk="0" hangingPunct="1">
        <a:spcBef>
          <a:spcPct val="20000"/>
        </a:spcBef>
        <a:buClr>
          <a:srgbClr val="E30613"/>
        </a:buClr>
        <a:buFont typeface="Arial" pitchFamily="34" charset="0"/>
        <a:buChar char="•"/>
        <a:defRPr sz="1400" kern="1200">
          <a:solidFill>
            <a:srgbClr val="000000"/>
          </a:solidFill>
          <a:latin typeface="Arial" pitchFamily="34" charset="0"/>
          <a:ea typeface="+mn-ea"/>
          <a:cs typeface="Arial" pitchFamily="34" charset="0"/>
        </a:defRPr>
      </a:lvl4pPr>
      <a:lvl5pPr marL="0" indent="0" algn="l" defTabSz="779252" rtl="0" eaLnBrk="1" latinLnBrk="0" hangingPunct="1">
        <a:spcBef>
          <a:spcPct val="20000"/>
        </a:spcBef>
        <a:buFont typeface="Arial" pitchFamily="34" charset="0"/>
        <a:buNone/>
        <a:defRPr sz="800" kern="1200">
          <a:solidFill>
            <a:srgbClr val="000000"/>
          </a:solidFill>
          <a:latin typeface="Arial" pitchFamily="34" charset="0"/>
          <a:ea typeface="+mn-ea"/>
          <a:cs typeface="Arial"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ázok 6" descr="Obrázok, na ktorom je ošatenie, osoba, obuv, ľudská tvár&#10;&#10;Automaticky generovaný popis">
            <a:extLst>
              <a:ext uri="{FF2B5EF4-FFF2-40B4-BE49-F238E27FC236}">
                <a16:creationId xmlns:a16="http://schemas.microsoft.com/office/drawing/2014/main" id="{C8F510EA-AC15-A162-F21C-DB5414E24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2000" y="0"/>
            <a:ext cx="4572000" cy="5144400"/>
          </a:xfrm>
          <a:prstGeom prst="rect">
            <a:avLst/>
          </a:prstGeom>
        </p:spPr>
      </p:pic>
      <p:sp>
        <p:nvSpPr>
          <p:cNvPr id="4" name="Obdĺžnik 3">
            <a:extLst>
              <a:ext uri="{FF2B5EF4-FFF2-40B4-BE49-F238E27FC236}">
                <a16:creationId xmlns:a16="http://schemas.microsoft.com/office/drawing/2014/main" id="{A791F4D1-CB21-893E-9999-46657BFB0AF2}"/>
              </a:ext>
            </a:extLst>
          </p:cNvPr>
          <p:cNvSpPr/>
          <p:nvPr/>
        </p:nvSpPr>
        <p:spPr>
          <a:xfrm>
            <a:off x="0" y="0"/>
            <a:ext cx="4572000" cy="5143500"/>
          </a:xfrm>
          <a:prstGeom prst="rect">
            <a:avLst/>
          </a:prstGeom>
          <a:solidFill>
            <a:srgbClr val="721C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pic>
        <p:nvPicPr>
          <p:cNvPr id="6" name="Obrázok 5">
            <a:extLst>
              <a:ext uri="{FF2B5EF4-FFF2-40B4-BE49-F238E27FC236}">
                <a16:creationId xmlns:a16="http://schemas.microsoft.com/office/drawing/2014/main" id="{AB0BF034-ABCD-014D-DD02-761E1FC3E180}"/>
              </a:ext>
            </a:extLst>
          </p:cNvPr>
          <p:cNvPicPr>
            <a:picLocks noChangeAspect="1"/>
          </p:cNvPicPr>
          <p:nvPr/>
        </p:nvPicPr>
        <p:blipFill rotWithShape="1">
          <a:blip r:embed="rId3"/>
          <a:srcRect r="7865" b="13042"/>
          <a:stretch/>
        </p:blipFill>
        <p:spPr>
          <a:xfrm flipH="1" flipV="1">
            <a:off x="0" y="0"/>
            <a:ext cx="8856000" cy="4855494"/>
          </a:xfrm>
          <a:prstGeom prst="rect">
            <a:avLst/>
          </a:prstGeom>
        </p:spPr>
      </p:pic>
      <p:sp>
        <p:nvSpPr>
          <p:cNvPr id="10" name="BlokTextu 9">
            <a:extLst>
              <a:ext uri="{FF2B5EF4-FFF2-40B4-BE49-F238E27FC236}">
                <a16:creationId xmlns:a16="http://schemas.microsoft.com/office/drawing/2014/main" id="{775F25B2-DD0D-B4FA-BDAE-32620CE0125D}"/>
              </a:ext>
            </a:extLst>
          </p:cNvPr>
          <p:cNvSpPr txBox="1"/>
          <p:nvPr/>
        </p:nvSpPr>
        <p:spPr>
          <a:xfrm>
            <a:off x="360000" y="2160000"/>
            <a:ext cx="3960000" cy="1116000"/>
          </a:xfrm>
          <a:prstGeom prst="rect">
            <a:avLst/>
          </a:prstGeom>
          <a:noFill/>
        </p:spPr>
        <p:txBody>
          <a:bodyPr wrap="square" lIns="0" tIns="0" rIns="0" bIns="0">
            <a:noAutofit/>
          </a:bodyPr>
          <a:lstStyle/>
          <a:p>
            <a:pPr marR="0" lvl="0" algn="l" defTabSz="779252" rtl="0" eaLnBrk="1" fontAlgn="auto" latinLnBrk="0" hangingPunct="1">
              <a:spcBef>
                <a:spcPts val="0"/>
              </a:spcBef>
              <a:spcAft>
                <a:spcPts val="600"/>
              </a:spcAft>
              <a:buClrTx/>
              <a:buSzTx/>
              <a:buFontTx/>
              <a:buNone/>
              <a:tabLst/>
              <a:defRPr/>
            </a:pPr>
            <a:r>
              <a:rPr lang="sk-SK" sz="360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Lepšia budúcnosť pre </a:t>
            </a:r>
            <a:r>
              <a:rPr lang="sk-SK" sz="3600" dirty="0" err="1">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jednorodičov</a:t>
            </a:r>
            <a:endParaRPr lang="sk-SK" sz="360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endParaRPr>
          </a:p>
        </p:txBody>
      </p:sp>
      <p:pic>
        <p:nvPicPr>
          <p:cNvPr id="2" name="Grafický objekt 1">
            <a:extLst>
              <a:ext uri="{FF2B5EF4-FFF2-40B4-BE49-F238E27FC236}">
                <a16:creationId xmlns:a16="http://schemas.microsoft.com/office/drawing/2014/main" id="{6B6C1A0F-6A51-6964-E408-CA53B3B758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000" y="720000"/>
            <a:ext cx="1674000" cy="540000"/>
          </a:xfrm>
          <a:prstGeom prst="rect">
            <a:avLst/>
          </a:prstGeom>
        </p:spPr>
      </p:pic>
    </p:spTree>
    <p:extLst>
      <p:ext uri="{BB962C8B-B14F-4D97-AF65-F5344CB8AC3E}">
        <p14:creationId xmlns:p14="http://schemas.microsoft.com/office/powerpoint/2010/main" val="84185528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a:extLst>
              <a:ext uri="{FF2B5EF4-FFF2-40B4-BE49-F238E27FC236}">
                <a16:creationId xmlns:a16="http://schemas.microsoft.com/office/drawing/2014/main" id="{73F71C11-AEEC-FCBF-4A53-3E0512919B7A}"/>
              </a:ext>
            </a:extLst>
          </p:cNvPr>
          <p:cNvSpPr/>
          <p:nvPr/>
        </p:nvSpPr>
        <p:spPr>
          <a:xfrm>
            <a:off x="0" y="0"/>
            <a:ext cx="9144000" cy="5143500"/>
          </a:xfrm>
          <a:prstGeom prst="rect">
            <a:avLst/>
          </a:prstGeom>
          <a:solidFill>
            <a:srgbClr val="028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7" name="Titel 1">
            <a:extLst>
              <a:ext uri="{FF2B5EF4-FFF2-40B4-BE49-F238E27FC236}">
                <a16:creationId xmlns:a16="http://schemas.microsoft.com/office/drawing/2014/main" id="{25652CF7-4833-3160-D768-0E499AC2A406}"/>
              </a:ext>
            </a:extLst>
          </p:cNvPr>
          <p:cNvSpPr txBox="1">
            <a:spLocks/>
          </p:cNvSpPr>
          <p:nvPr/>
        </p:nvSpPr>
        <p:spPr bwMode="auto">
          <a:xfrm>
            <a:off x="360000" y="252000"/>
            <a:ext cx="8424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pPr algn="ctr"/>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Inovatívny nástroj na výpočet dávok</a:t>
            </a:r>
          </a:p>
        </p:txBody>
      </p:sp>
      <p:sp>
        <p:nvSpPr>
          <p:cNvPr id="4" name="BlokTextu 3">
            <a:extLst>
              <a:ext uri="{FF2B5EF4-FFF2-40B4-BE49-F238E27FC236}">
                <a16:creationId xmlns:a16="http://schemas.microsoft.com/office/drawing/2014/main" id="{B54DB966-AA75-6231-68B5-ABACD5A64747}"/>
              </a:ext>
            </a:extLst>
          </p:cNvPr>
          <p:cNvSpPr txBox="1"/>
          <p:nvPr/>
        </p:nvSpPr>
        <p:spPr>
          <a:xfrm>
            <a:off x="360000" y="1332000"/>
            <a:ext cx="8424000" cy="1015663"/>
          </a:xfrm>
          <a:prstGeom prst="rect">
            <a:avLst/>
          </a:prstGeom>
          <a:noFill/>
        </p:spPr>
        <p:txBody>
          <a:bodyPr wrap="square" lIns="0" tIns="0" rIns="0" bIns="0">
            <a:spAutoFit/>
          </a:bodyPr>
          <a:lstStyle/>
          <a:p>
            <a:pPr marL="285750" indent="-285750">
              <a:spcAft>
                <a:spcPts val="1200"/>
              </a:spcAft>
              <a:buFont typeface="Inter" panose="02000503000000020004" pitchFamily="2" charset="0"/>
              <a:buChar char="−"/>
            </a:pPr>
            <a:r>
              <a:rPr lang="sk-SK" sz="1400" dirty="0">
                <a:solidFill>
                  <a:schemeClr val="bg1"/>
                </a:solidFill>
                <a:latin typeface="Inter" panose="02000503000000020004" pitchFamily="2" charset="0"/>
                <a:ea typeface="Inter" panose="02000503000000020004" pitchFamily="2" charset="0"/>
                <a:cs typeface="Inter" panose="02000503000000020004" pitchFamily="2" charset="0"/>
              </a:rPr>
              <a:t>Prichádzame s Kalkulačkou štátnych dávok, v ktorej si môžu (nielen) </a:t>
            </a:r>
            <a:r>
              <a:rPr lang="sk-SK" sz="1400" dirty="0" err="1">
                <a:solidFill>
                  <a:schemeClr val="bg1"/>
                </a:solidFill>
                <a:latin typeface="Inter" panose="02000503000000020004" pitchFamily="2" charset="0"/>
                <a:ea typeface="Inter" panose="02000503000000020004" pitchFamily="2" charset="0"/>
                <a:cs typeface="Inter" panose="02000503000000020004" pitchFamily="2" charset="0"/>
              </a:rPr>
              <a:t>jednorodičia</a:t>
            </a:r>
            <a:r>
              <a:rPr lang="sk-SK" sz="1400" dirty="0">
                <a:solidFill>
                  <a:schemeClr val="bg1"/>
                </a:solidFill>
                <a:latin typeface="Inter" panose="02000503000000020004" pitchFamily="2" charset="0"/>
                <a:ea typeface="Inter" panose="02000503000000020004" pitchFamily="2" charset="0"/>
                <a:cs typeface="Inter" panose="02000503000000020004" pitchFamily="2" charset="0"/>
              </a:rPr>
              <a:t> </a:t>
            </a:r>
            <a:r>
              <a:rPr lang="sk-SK" sz="1400" dirty="0" err="1">
                <a:solidFill>
                  <a:schemeClr val="bg1"/>
                </a:solidFill>
                <a:latin typeface="Inter" panose="02000503000000020004" pitchFamily="2" charset="0"/>
                <a:ea typeface="Inter" panose="02000503000000020004" pitchFamily="2" charset="0"/>
                <a:cs typeface="Inter" panose="02000503000000020004" pitchFamily="2" charset="0"/>
              </a:rPr>
              <a:t>vyklikať</a:t>
            </a:r>
            <a:r>
              <a:rPr lang="sk-SK" sz="1400" dirty="0">
                <a:solidFill>
                  <a:schemeClr val="bg1"/>
                </a:solidFill>
                <a:latin typeface="Inter" panose="02000503000000020004" pitchFamily="2" charset="0"/>
                <a:ea typeface="Inter" panose="02000503000000020004" pitchFamily="2" charset="0"/>
                <a:cs typeface="Inter" panose="02000503000000020004" pitchFamily="2" charset="0"/>
              </a:rPr>
              <a:t> dotazník</a:t>
            </a:r>
          </a:p>
          <a:p>
            <a:pPr marL="285750" indent="-285750">
              <a:spcAft>
                <a:spcPts val="1200"/>
              </a:spcAft>
              <a:buFont typeface="Inter" panose="02000503000000020004" pitchFamily="2" charset="0"/>
              <a:buChar char="−"/>
            </a:pPr>
            <a:r>
              <a:rPr lang="sk-SK" sz="1400" dirty="0">
                <a:solidFill>
                  <a:schemeClr val="bg1"/>
                </a:solidFill>
                <a:latin typeface="Inter" panose="02000503000000020004" pitchFamily="2" charset="0"/>
                <a:ea typeface="Inter" panose="02000503000000020004" pitchFamily="2" charset="0"/>
                <a:cs typeface="Inter" panose="02000503000000020004" pitchFamily="2" charset="0"/>
              </a:rPr>
              <a:t>Po zodpovedaní otázok im dá kalkulačka </a:t>
            </a:r>
            <a:r>
              <a:rPr lang="sk-SK" sz="1400" dirty="0" err="1">
                <a:solidFill>
                  <a:schemeClr val="bg1"/>
                </a:solidFill>
                <a:latin typeface="Inter" panose="02000503000000020004" pitchFamily="2" charset="0"/>
                <a:ea typeface="Inter" panose="02000503000000020004" pitchFamily="2" charset="0"/>
                <a:cs typeface="Inter" panose="02000503000000020004" pitchFamily="2" charset="0"/>
              </a:rPr>
              <a:t>personalizovaný</a:t>
            </a:r>
            <a:r>
              <a:rPr lang="sk-SK" sz="1400" dirty="0">
                <a:solidFill>
                  <a:schemeClr val="bg1"/>
                </a:solidFill>
                <a:latin typeface="Inter" panose="02000503000000020004" pitchFamily="2" charset="0"/>
                <a:ea typeface="Inter" panose="02000503000000020004" pitchFamily="2" charset="0"/>
                <a:cs typeface="Inter" panose="02000503000000020004" pitchFamily="2" charset="0"/>
              </a:rPr>
              <a:t> zoznam dávok od štátu, na ktoré majú nárok</a:t>
            </a:r>
          </a:p>
        </p:txBody>
      </p:sp>
      <p:sp>
        <p:nvSpPr>
          <p:cNvPr id="2" name="Obdĺžnik: zaoblené rohy 1">
            <a:extLst>
              <a:ext uri="{FF2B5EF4-FFF2-40B4-BE49-F238E27FC236}">
                <a16:creationId xmlns:a16="http://schemas.microsoft.com/office/drawing/2014/main" id="{87D0C166-784D-6182-98BE-CB0487AA4D28}"/>
              </a:ext>
            </a:extLst>
          </p:cNvPr>
          <p:cNvSpPr/>
          <p:nvPr/>
        </p:nvSpPr>
        <p:spPr>
          <a:xfrm>
            <a:off x="2555776" y="3024000"/>
            <a:ext cx="4032448" cy="864000"/>
          </a:xfrm>
          <a:prstGeom prst="roundRect">
            <a:avLst>
              <a:gd name="adj" fmla="val 9056"/>
            </a:avLst>
          </a:prstGeom>
          <a:solidFill>
            <a:srgbClr val="0CB43F"/>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algn="ctr">
              <a:tabLst>
                <a:tab pos="606878" algn="l"/>
              </a:tabLst>
            </a:pPr>
            <a:r>
              <a:rPr lang="sk-SK" sz="2400" kern="100" dirty="0">
                <a:latin typeface="Inter Semi Bold" panose="02000703000000020004" pitchFamily="2" charset="0"/>
                <a:ea typeface="Inter Semi Bold" panose="02000703000000020004" pitchFamily="2" charset="0"/>
                <a:cs typeface="Inter Semi Bold" panose="02000703000000020004" pitchFamily="2" charset="0"/>
              </a:rPr>
              <a:t>www.nacomamnarok.sk</a:t>
            </a:r>
            <a:endParaRPr lang="sk-SK" sz="2400" kern="100" dirty="0">
              <a:latin typeface="Inter" panose="02000503000000020004" pitchFamily="2" charset="0"/>
              <a:ea typeface="Inter" panose="02000503000000020004" pitchFamily="2" charset="0"/>
              <a:cs typeface="Inter" panose="02000503000000020004" pitchFamily="2" charset="0"/>
            </a:endParaRPr>
          </a:p>
        </p:txBody>
      </p:sp>
      <p:pic>
        <p:nvPicPr>
          <p:cNvPr id="3" name="Grafický objekt 2">
            <a:extLst>
              <a:ext uri="{FF2B5EF4-FFF2-40B4-BE49-F238E27FC236}">
                <a16:creationId xmlns:a16="http://schemas.microsoft.com/office/drawing/2014/main" id="{9540EC1F-FDED-E0DC-56F7-C20209592E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98236213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a:extLst>
              <a:ext uri="{FF2B5EF4-FFF2-40B4-BE49-F238E27FC236}">
                <a16:creationId xmlns:a16="http://schemas.microsoft.com/office/drawing/2014/main" id="{73F71C11-AEEC-FCBF-4A53-3E0512919B7A}"/>
              </a:ext>
            </a:extLst>
          </p:cNvPr>
          <p:cNvSpPr/>
          <p:nvPr/>
        </p:nvSpPr>
        <p:spPr>
          <a:xfrm>
            <a:off x="0" y="0"/>
            <a:ext cx="9144000" cy="5143500"/>
          </a:xfrm>
          <a:prstGeom prst="rect">
            <a:avLst/>
          </a:prstGeom>
          <a:solidFill>
            <a:srgbClr val="EB4C7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2400" dirty="0"/>
          </a:p>
        </p:txBody>
      </p:sp>
      <p:sp>
        <p:nvSpPr>
          <p:cNvPr id="7" name="Titel 1">
            <a:extLst>
              <a:ext uri="{FF2B5EF4-FFF2-40B4-BE49-F238E27FC236}">
                <a16:creationId xmlns:a16="http://schemas.microsoft.com/office/drawing/2014/main" id="{25652CF7-4833-3160-D768-0E499AC2A406}"/>
              </a:ext>
            </a:extLst>
          </p:cNvPr>
          <p:cNvSpPr txBox="1">
            <a:spLocks/>
          </p:cNvSpPr>
          <p:nvPr/>
        </p:nvSpPr>
        <p:spPr bwMode="auto">
          <a:xfrm>
            <a:off x="360000" y="252001"/>
            <a:ext cx="8424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pPr algn="ctr"/>
            <a:endPar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endParaRPr>
          </a:p>
        </p:txBody>
      </p:sp>
      <p:sp>
        <p:nvSpPr>
          <p:cNvPr id="2" name="Titel 1">
            <a:extLst>
              <a:ext uri="{FF2B5EF4-FFF2-40B4-BE49-F238E27FC236}">
                <a16:creationId xmlns:a16="http://schemas.microsoft.com/office/drawing/2014/main" id="{AC011487-BBED-C9A3-58A2-A18101B0BD61}"/>
              </a:ext>
            </a:extLst>
          </p:cNvPr>
          <p:cNvSpPr txBox="1">
            <a:spLocks/>
          </p:cNvSpPr>
          <p:nvPr/>
        </p:nvSpPr>
        <p:spPr bwMode="auto">
          <a:xfrm>
            <a:off x="360000" y="252000"/>
            <a:ext cx="8424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Nadácia pre deti Slovenska pomáha jednorodičovským rodinám</a:t>
            </a:r>
          </a:p>
        </p:txBody>
      </p:sp>
      <p:sp>
        <p:nvSpPr>
          <p:cNvPr id="3" name="Obdĺžnik: zaoblené rohy 6">
            <a:extLst>
              <a:ext uri="{FF2B5EF4-FFF2-40B4-BE49-F238E27FC236}">
                <a16:creationId xmlns:a16="http://schemas.microsoft.com/office/drawing/2014/main" id="{E757528F-3D9B-3CC7-3FE7-80D7853056B5}"/>
              </a:ext>
            </a:extLst>
          </p:cNvPr>
          <p:cNvSpPr/>
          <p:nvPr/>
        </p:nvSpPr>
        <p:spPr>
          <a:xfrm>
            <a:off x="360000" y="2592000"/>
            <a:ext cx="2700000" cy="1656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t" anchorCtr="0"/>
          <a:lstStyle/>
          <a:p>
            <a:pPr algn="ctr">
              <a:tabLst>
                <a:tab pos="606878" algn="l"/>
              </a:tabLst>
            </a:pPr>
            <a:r>
              <a:rPr lang="sk-SK" sz="2000" kern="100" dirty="0">
                <a:latin typeface="Inter Semi Bold" panose="02000703000000020004" pitchFamily="2" charset="0"/>
                <a:ea typeface="Inter Semi Bold" panose="02000703000000020004" pitchFamily="2" charset="0"/>
                <a:cs typeface="Inter Semi Bold" panose="02000703000000020004" pitchFamily="2" charset="0"/>
              </a:rPr>
              <a:t>384</a:t>
            </a:r>
            <a:r>
              <a:rPr lang="sk-SK" sz="1200" kern="100" dirty="0">
                <a:latin typeface="Inter Semi Bold" panose="02000703000000020004" pitchFamily="2" charset="0"/>
                <a:ea typeface="Inter Semi Bold" panose="02000703000000020004" pitchFamily="2" charset="0"/>
                <a:cs typeface="Inter Semi Bold" panose="02000703000000020004" pitchFamily="2" charset="0"/>
              </a:rPr>
              <a:t> </a:t>
            </a:r>
            <a:r>
              <a:rPr lang="sk-SK" sz="1200" kern="100" dirty="0">
                <a:latin typeface="Inter" panose="02000503000000020004" pitchFamily="2" charset="0"/>
                <a:ea typeface="Inter" panose="02000503000000020004" pitchFamily="2" charset="0"/>
                <a:cs typeface="Inter" panose="02000503000000020004" pitchFamily="2" charset="0"/>
              </a:rPr>
              <a:t>jednorodičovských rodín sme podporili  finančnými darmi </a:t>
            </a:r>
            <a:br>
              <a:rPr lang="sk-SK" sz="1200" kern="100" dirty="0">
                <a:latin typeface="Inter" panose="02000503000000020004" pitchFamily="2" charset="0"/>
                <a:ea typeface="Inter" panose="02000503000000020004" pitchFamily="2" charset="0"/>
                <a:cs typeface="Inter" panose="02000503000000020004" pitchFamily="2" charset="0"/>
              </a:rPr>
            </a:br>
            <a:r>
              <a:rPr lang="sk-SK" sz="1200" kern="100" dirty="0">
                <a:latin typeface="Inter" panose="02000503000000020004" pitchFamily="2" charset="0"/>
                <a:ea typeface="Inter" panose="02000503000000020004" pitchFamily="2" charset="0"/>
                <a:cs typeface="Inter" panose="02000503000000020004" pitchFamily="2" charset="0"/>
              </a:rPr>
              <a:t>vo výške </a:t>
            </a:r>
            <a:r>
              <a:rPr lang="sk-SK" sz="2000" kern="100" dirty="0">
                <a:latin typeface="Inter Semi Bold" panose="02000703000000020004" pitchFamily="2" charset="0"/>
                <a:ea typeface="Inter Semi Bold" panose="02000703000000020004" pitchFamily="2" charset="0"/>
                <a:cs typeface="Inter Semi Bold" panose="02000703000000020004" pitchFamily="2" charset="0"/>
              </a:rPr>
              <a:t>153 600 eur </a:t>
            </a:r>
            <a:br>
              <a:rPr lang="sk-SK" sz="2400" kern="100" dirty="0">
                <a:latin typeface="Inter Semi Bold" panose="02000703000000020004" pitchFamily="2" charset="0"/>
                <a:ea typeface="Inter Semi Bold" panose="02000703000000020004" pitchFamily="2" charset="0"/>
                <a:cs typeface="Inter Semi Bold" panose="02000703000000020004" pitchFamily="2" charset="0"/>
              </a:rPr>
            </a:br>
            <a:r>
              <a:rPr lang="sk-SK" sz="1200" kern="100" dirty="0">
                <a:latin typeface="Inter" panose="02000503000000020004" pitchFamily="2" charset="0"/>
                <a:ea typeface="Inter" panose="02000503000000020004" pitchFamily="2" charset="0"/>
                <a:cs typeface="Inter" panose="02000503000000020004" pitchFamily="2" charset="0"/>
              </a:rPr>
              <a:t>a ďalších</a:t>
            </a:r>
            <a:r>
              <a:rPr lang="sk-SK" sz="1200" kern="100" dirty="0">
                <a:latin typeface="Inter Semi Bold" panose="02000703000000020004" pitchFamily="2" charset="0"/>
                <a:ea typeface="Inter Semi Bold" panose="02000703000000020004" pitchFamily="2" charset="0"/>
                <a:cs typeface="Inter Semi Bold" panose="02000703000000020004" pitchFamily="2" charset="0"/>
              </a:rPr>
              <a:t> </a:t>
            </a:r>
            <a:r>
              <a:rPr lang="sk-SK" sz="2400" kern="100" dirty="0">
                <a:latin typeface="Inter Semi Bold" panose="02000703000000020004" pitchFamily="2" charset="0"/>
                <a:ea typeface="Inter Semi Bold" panose="02000703000000020004" pitchFamily="2" charset="0"/>
                <a:cs typeface="Inter Semi Bold" panose="02000703000000020004" pitchFamily="2" charset="0"/>
              </a:rPr>
              <a:t>426 </a:t>
            </a:r>
            <a:r>
              <a:rPr lang="sk-SK" sz="1200" kern="100" dirty="0">
                <a:latin typeface="Inter" panose="02000503000000020004" pitchFamily="2" charset="0"/>
                <a:ea typeface="Inter" panose="02000503000000020004" pitchFamily="2" charset="0"/>
                <a:cs typeface="Inter" panose="02000503000000020004" pitchFamily="2" charset="0"/>
              </a:rPr>
              <a:t>rodín </a:t>
            </a:r>
            <a:br>
              <a:rPr lang="sk-SK" sz="1200" kern="100" dirty="0">
                <a:latin typeface="Inter" panose="02000503000000020004" pitchFamily="2" charset="0"/>
                <a:ea typeface="Inter" panose="02000503000000020004" pitchFamily="2" charset="0"/>
                <a:cs typeface="Inter" panose="02000503000000020004" pitchFamily="2" charset="0"/>
              </a:rPr>
            </a:br>
            <a:r>
              <a:rPr lang="sk-SK" sz="1200" kern="100" dirty="0">
                <a:latin typeface="Inter" panose="02000503000000020004" pitchFamily="2" charset="0"/>
                <a:ea typeface="Inter" panose="02000503000000020004" pitchFamily="2" charset="0"/>
                <a:cs typeface="Inter" panose="02000503000000020004" pitchFamily="2" charset="0"/>
              </a:rPr>
              <a:t>sme podporili vecnými darmi</a:t>
            </a:r>
          </a:p>
        </p:txBody>
      </p:sp>
      <p:sp>
        <p:nvSpPr>
          <p:cNvPr id="4" name="Obdĺžnik: zaoblené rohy 6">
            <a:extLst>
              <a:ext uri="{FF2B5EF4-FFF2-40B4-BE49-F238E27FC236}">
                <a16:creationId xmlns:a16="http://schemas.microsoft.com/office/drawing/2014/main" id="{85BB4776-BE52-19ED-1D24-A10504B72510}"/>
              </a:ext>
            </a:extLst>
          </p:cNvPr>
          <p:cNvSpPr/>
          <p:nvPr/>
        </p:nvSpPr>
        <p:spPr>
          <a:xfrm>
            <a:off x="3240000" y="2592000"/>
            <a:ext cx="2700000" cy="1656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t" anchorCtr="0"/>
          <a:lstStyle/>
          <a:p>
            <a:pPr algn="ctr">
              <a:tabLst>
                <a:tab pos="606878" algn="l"/>
              </a:tabLst>
            </a:pPr>
            <a:r>
              <a:rPr lang="sk-SK" sz="2000" kern="100" dirty="0">
                <a:latin typeface="Inter Semi Bold" panose="02000703000000020004" pitchFamily="2" charset="0"/>
                <a:ea typeface="Inter Semi Bold" panose="02000703000000020004" pitchFamily="2" charset="0"/>
                <a:cs typeface="Inter Semi Bold" panose="02000703000000020004" pitchFamily="2" charset="0"/>
              </a:rPr>
              <a:t>245 600 eur</a:t>
            </a:r>
            <a:r>
              <a:rPr lang="sk-SK" sz="2000" kern="100" dirty="0">
                <a:latin typeface="Inter" panose="02000503000000020004" pitchFamily="2" charset="0"/>
                <a:ea typeface="Inter" panose="02000503000000020004" pitchFamily="2" charset="0"/>
                <a:cs typeface="Inter" panose="02000503000000020004" pitchFamily="2" charset="0"/>
              </a:rPr>
              <a:t> </a:t>
            </a:r>
            <a:br>
              <a:rPr lang="sk-SK" sz="1200" kern="100" dirty="0">
                <a:latin typeface="Inter" panose="02000503000000020004" pitchFamily="2" charset="0"/>
                <a:ea typeface="Inter" panose="02000503000000020004" pitchFamily="2" charset="0"/>
                <a:cs typeface="Inter" panose="02000503000000020004" pitchFamily="2" charset="0"/>
              </a:rPr>
            </a:br>
            <a:r>
              <a:rPr lang="sk-SK" sz="1200" kern="100" dirty="0">
                <a:latin typeface="Inter" panose="02000503000000020004" pitchFamily="2" charset="0"/>
                <a:ea typeface="Inter" panose="02000503000000020004" pitchFamily="2" charset="0"/>
                <a:cs typeface="Inter" panose="02000503000000020004" pitchFamily="2" charset="0"/>
              </a:rPr>
              <a:t>sme prerozdelili na </a:t>
            </a:r>
            <a:br>
              <a:rPr lang="sk-SK" sz="1200" kern="100" dirty="0">
                <a:latin typeface="Inter" panose="02000503000000020004" pitchFamily="2" charset="0"/>
                <a:ea typeface="Inter" panose="02000503000000020004" pitchFamily="2" charset="0"/>
                <a:cs typeface="Inter" panose="02000503000000020004" pitchFamily="2" charset="0"/>
              </a:rPr>
            </a:br>
            <a:r>
              <a:rPr lang="sk-SK" sz="2000" kern="100" dirty="0">
                <a:latin typeface="Inter Semi Bold" panose="02000703000000020004" pitchFamily="2" charset="0"/>
                <a:ea typeface="Inter Semi Bold" panose="02000703000000020004" pitchFamily="2" charset="0"/>
                <a:cs typeface="Inter Semi Bold" panose="02000703000000020004" pitchFamily="2" charset="0"/>
              </a:rPr>
              <a:t>30 projektov </a:t>
            </a:r>
            <a:r>
              <a:rPr lang="sk-SK" sz="1200" kern="100" dirty="0">
                <a:latin typeface="Inter" panose="02000503000000020004" pitchFamily="2" charset="0"/>
                <a:ea typeface="Inter" panose="02000503000000020004" pitchFamily="2" charset="0"/>
                <a:cs typeface="Inter" panose="02000503000000020004" pitchFamily="2" charset="0"/>
              </a:rPr>
              <a:t>mimovládnych organizácií, ktoré poskytujú služby pre </a:t>
            </a:r>
            <a:r>
              <a:rPr lang="sk-SK" sz="1200" kern="100" dirty="0" err="1">
                <a:latin typeface="Inter" panose="02000503000000020004" pitchFamily="2" charset="0"/>
                <a:ea typeface="Inter" panose="02000503000000020004" pitchFamily="2" charset="0"/>
                <a:cs typeface="Inter" panose="02000503000000020004" pitchFamily="2" charset="0"/>
              </a:rPr>
              <a:t>jednorodičov</a:t>
            </a:r>
            <a:r>
              <a:rPr lang="sk-SK" sz="1200" kern="100" dirty="0">
                <a:latin typeface="Inter" panose="02000503000000020004" pitchFamily="2" charset="0"/>
                <a:ea typeface="Inter" panose="02000503000000020004" pitchFamily="2" charset="0"/>
                <a:cs typeface="Inter" panose="02000503000000020004" pitchFamily="2" charset="0"/>
              </a:rPr>
              <a:t> </a:t>
            </a:r>
          </a:p>
        </p:txBody>
      </p:sp>
      <p:sp>
        <p:nvSpPr>
          <p:cNvPr id="5" name="Obdĺžnik: zaoblené rohy 6">
            <a:extLst>
              <a:ext uri="{FF2B5EF4-FFF2-40B4-BE49-F238E27FC236}">
                <a16:creationId xmlns:a16="http://schemas.microsoft.com/office/drawing/2014/main" id="{495821B5-2230-6E47-9E46-39D1AFC93BE0}"/>
              </a:ext>
            </a:extLst>
          </p:cNvPr>
          <p:cNvSpPr/>
          <p:nvPr/>
        </p:nvSpPr>
        <p:spPr>
          <a:xfrm>
            <a:off x="6120000" y="2592000"/>
            <a:ext cx="2700000" cy="1656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36000" rtlCol="0" anchor="t" anchorCtr="0"/>
          <a:lstStyle/>
          <a:p>
            <a:pPr algn="ctr">
              <a:tabLst>
                <a:tab pos="606878" algn="l"/>
              </a:tabLst>
            </a:pPr>
            <a:r>
              <a:rPr lang="sk-SK" sz="2000" kern="100" dirty="0">
                <a:latin typeface="Inter Semi Bold" panose="02000703000000020004" pitchFamily="2" charset="0"/>
                <a:ea typeface="Inter Semi Bold" panose="02000703000000020004" pitchFamily="2" charset="0"/>
                <a:cs typeface="Inter Semi Bold" panose="02000703000000020004" pitchFamily="2" charset="0"/>
              </a:rPr>
              <a:t>1 630 </a:t>
            </a:r>
            <a:r>
              <a:rPr lang="sk-SK" sz="1200" kern="100" dirty="0">
                <a:latin typeface="Inter" panose="02000503000000020004" pitchFamily="2" charset="0"/>
                <a:ea typeface="Inter" panose="02000503000000020004" pitchFamily="2" charset="0"/>
                <a:cs typeface="Inter" panose="02000503000000020004" pitchFamily="2" charset="0"/>
              </a:rPr>
              <a:t>balíkov oblečenia </a:t>
            </a:r>
            <a:br>
              <a:rPr lang="sk-SK" sz="1200" kern="100" dirty="0">
                <a:latin typeface="Inter" panose="02000503000000020004" pitchFamily="2" charset="0"/>
                <a:ea typeface="Inter" panose="02000503000000020004" pitchFamily="2" charset="0"/>
                <a:cs typeface="Inter" panose="02000503000000020004" pitchFamily="2" charset="0"/>
              </a:rPr>
            </a:br>
            <a:r>
              <a:rPr lang="sk-SK" sz="1200" kern="100" dirty="0">
                <a:latin typeface="Inter" panose="02000503000000020004" pitchFamily="2" charset="0"/>
                <a:ea typeface="Inter" panose="02000503000000020004" pitchFamily="2" charset="0"/>
                <a:cs typeface="Inter" panose="02000503000000020004" pitchFamily="2" charset="0"/>
              </a:rPr>
              <a:t>sme od septembra 2024 poslali </a:t>
            </a:r>
            <a:r>
              <a:rPr lang="sk-SK" sz="2000" kern="100" dirty="0">
                <a:latin typeface="Inter Semi Bold" panose="02000703000000020004" pitchFamily="2" charset="0"/>
                <a:ea typeface="Inter Semi Bold" panose="02000703000000020004" pitchFamily="2" charset="0"/>
                <a:cs typeface="Inter Semi Bold" panose="02000703000000020004" pitchFamily="2" charset="0"/>
              </a:rPr>
              <a:t>600</a:t>
            </a:r>
            <a:r>
              <a:rPr lang="sk-SK" sz="1200" kern="100" dirty="0">
                <a:latin typeface="Inter Semi Bold" panose="02000703000000020004" pitchFamily="2" charset="0"/>
                <a:ea typeface="Inter Semi Bold" panose="02000703000000020004" pitchFamily="2" charset="0"/>
                <a:cs typeface="Inter Semi Bold" panose="02000703000000020004" pitchFamily="2" charset="0"/>
              </a:rPr>
              <a:t> </a:t>
            </a:r>
            <a:r>
              <a:rPr lang="sk-SK" sz="1200" kern="100" dirty="0">
                <a:latin typeface="Inter" panose="02000503000000020004" pitchFamily="2" charset="0"/>
                <a:ea typeface="Inter" panose="02000503000000020004" pitchFamily="2" charset="0"/>
                <a:cs typeface="Inter" panose="02000503000000020004" pitchFamily="2" charset="0"/>
              </a:rPr>
              <a:t>rodinám vďaka nášmu programu Odevnej banky</a:t>
            </a:r>
          </a:p>
        </p:txBody>
      </p:sp>
      <p:sp>
        <p:nvSpPr>
          <p:cNvPr id="10" name="BlokTextu 9">
            <a:extLst>
              <a:ext uri="{FF2B5EF4-FFF2-40B4-BE49-F238E27FC236}">
                <a16:creationId xmlns:a16="http://schemas.microsoft.com/office/drawing/2014/main" id="{146BFB48-2682-4053-3963-923B313ACF83}"/>
              </a:ext>
            </a:extLst>
          </p:cNvPr>
          <p:cNvSpPr txBox="1"/>
          <p:nvPr/>
        </p:nvSpPr>
        <p:spPr>
          <a:xfrm>
            <a:off x="360000" y="1620000"/>
            <a:ext cx="8424000" cy="646331"/>
          </a:xfrm>
          <a:prstGeom prst="rect">
            <a:avLst/>
          </a:prstGeom>
          <a:noFill/>
        </p:spPr>
        <p:txBody>
          <a:bodyPr wrap="square" lIns="0" tIns="0" rIns="0" bIns="0">
            <a:spAutoFit/>
          </a:bodyPr>
          <a:lstStyle/>
          <a:p>
            <a:pPr>
              <a:spcAft>
                <a:spcPts val="1200"/>
              </a:spcAft>
            </a:pPr>
            <a:r>
              <a:rPr lang="sk-SK" sz="1400" b="0" i="0" dirty="0">
                <a:solidFill>
                  <a:schemeClr val="bg1"/>
                </a:solidFill>
                <a:effectLst/>
                <a:latin typeface="+mj-lt"/>
              </a:rPr>
              <a:t>V roku 2021 sme sa aj v dôsledku pandémie a jej vplyvu na rodiny, rozhodli pomáhať jednorodičovským rodinám, ktoré sú jednou zo sociálnych skupín, ktorá sa na Slovensku prepadá najrýchlejšie do chudoby. Odvtedy sme: </a:t>
            </a:r>
            <a:endParaRPr lang="sk-SK" sz="1200" dirty="0">
              <a:solidFill>
                <a:schemeClr val="bg1"/>
              </a:solidFill>
              <a:latin typeface="+mj-lt"/>
              <a:ea typeface="Inter" panose="02000503000000020004" pitchFamily="2" charset="0"/>
              <a:cs typeface="Inter" panose="02000503000000020004" pitchFamily="2" charset="0"/>
            </a:endParaRPr>
          </a:p>
        </p:txBody>
      </p:sp>
      <p:pic>
        <p:nvPicPr>
          <p:cNvPr id="13" name="Obrázok 12" descr="Obrázok, na ktorom je snímka obrazovky, grafika, písmo, dizajn&#10;&#10;Automaticky generovaný popis">
            <a:extLst>
              <a:ext uri="{FF2B5EF4-FFF2-40B4-BE49-F238E27FC236}">
                <a16:creationId xmlns:a16="http://schemas.microsoft.com/office/drawing/2014/main" id="{03A5A9C5-B73A-3EF4-F003-E40179447F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32000" y="864000"/>
            <a:ext cx="2097473" cy="324000"/>
          </a:xfrm>
          <a:prstGeom prst="rect">
            <a:avLst/>
          </a:prstGeom>
        </p:spPr>
      </p:pic>
      <p:pic>
        <p:nvPicPr>
          <p:cNvPr id="9" name="Grafický objekt 8">
            <a:extLst>
              <a:ext uri="{FF2B5EF4-FFF2-40B4-BE49-F238E27FC236}">
                <a16:creationId xmlns:a16="http://schemas.microsoft.com/office/drawing/2014/main" id="{471022F9-A3A4-2383-7E55-4C3BF45AD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392797070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a:extLst>
              <a:ext uri="{FF2B5EF4-FFF2-40B4-BE49-F238E27FC236}">
                <a16:creationId xmlns:a16="http://schemas.microsoft.com/office/drawing/2014/main" id="{69CB93BB-D99E-A491-3AF9-ED5D8F0F3303}"/>
              </a:ext>
            </a:extLst>
          </p:cNvPr>
          <p:cNvSpPr/>
          <p:nvPr/>
        </p:nvSpPr>
        <p:spPr>
          <a:xfrm>
            <a:off x="0" y="0"/>
            <a:ext cx="9144000" cy="5143500"/>
          </a:xfrm>
          <a:prstGeom prst="rect">
            <a:avLst/>
          </a:prstGeom>
          <a:solidFill>
            <a:srgbClr val="FF61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6" name="Titel 1">
            <a:extLst>
              <a:ext uri="{FF2B5EF4-FFF2-40B4-BE49-F238E27FC236}">
                <a16:creationId xmlns:a16="http://schemas.microsoft.com/office/drawing/2014/main" id="{1EA61766-4CD2-F4D2-A544-AA41B828EE7A}"/>
              </a:ext>
            </a:extLst>
          </p:cNvPr>
          <p:cNvSpPr txBox="1">
            <a:spLocks/>
          </p:cNvSpPr>
          <p:nvPr/>
        </p:nvSpPr>
        <p:spPr bwMode="auto">
          <a:xfrm>
            <a:off x="360000" y="252001"/>
            <a:ext cx="8424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pPr algn="ctr"/>
            <a:r>
              <a:rPr lang="sk-SK" sz="3600"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Čo hovoria dáta</a:t>
            </a:r>
          </a:p>
        </p:txBody>
      </p:sp>
      <p:sp>
        <p:nvSpPr>
          <p:cNvPr id="7" name="Obdĺžnik: zaoblené rohy 6">
            <a:extLst>
              <a:ext uri="{FF2B5EF4-FFF2-40B4-BE49-F238E27FC236}">
                <a16:creationId xmlns:a16="http://schemas.microsoft.com/office/drawing/2014/main" id="{7A71C0F5-E799-F05F-E7D4-D3A809B846BE}"/>
              </a:ext>
            </a:extLst>
          </p:cNvPr>
          <p:cNvSpPr/>
          <p:nvPr/>
        </p:nvSpPr>
        <p:spPr>
          <a:xfrm>
            <a:off x="360000" y="1152000"/>
            <a:ext cx="2520000" cy="1476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36000" rtlCol="0" anchor="t" anchorCtr="0"/>
          <a:lstStyle/>
          <a:p>
            <a:pPr algn="ctr">
              <a:tabLst>
                <a:tab pos="606878" algn="l"/>
              </a:tabLst>
            </a:pPr>
            <a:r>
              <a:rPr lang="sk-SK" sz="2800" kern="100" dirty="0">
                <a:latin typeface="Inter Semi Bold" panose="02000703000000020004" pitchFamily="2" charset="0"/>
                <a:ea typeface="Inter Semi Bold" panose="02000703000000020004" pitchFamily="2" charset="0"/>
                <a:cs typeface="Inter Semi Bold" panose="02000703000000020004" pitchFamily="2" charset="0"/>
              </a:rPr>
              <a:t>180 537 </a:t>
            </a:r>
            <a:r>
              <a:rPr lang="sk-SK" sz="1200" kern="100" dirty="0">
                <a:latin typeface="Inter" panose="02000503000000020004" pitchFamily="2" charset="0"/>
                <a:ea typeface="Inter" panose="02000503000000020004" pitchFamily="2" charset="0"/>
                <a:cs typeface="Inter" panose="02000503000000020004" pitchFamily="2" charset="0"/>
              </a:rPr>
              <a:t>jednorodičovských </a:t>
            </a:r>
            <a:r>
              <a:rPr lang="sk-SK" sz="1200" kern="100">
                <a:latin typeface="Inter" panose="02000503000000020004" pitchFamily="2" charset="0"/>
                <a:ea typeface="Inter" panose="02000503000000020004" pitchFamily="2" charset="0"/>
                <a:cs typeface="Inter" panose="02000503000000020004" pitchFamily="2" charset="0"/>
              </a:rPr>
              <a:t>rodín </a:t>
            </a:r>
            <a:br>
              <a:rPr lang="sk-SK" sz="1200" kern="100">
                <a:latin typeface="Inter" panose="02000503000000020004" pitchFamily="2" charset="0"/>
                <a:ea typeface="Inter" panose="02000503000000020004" pitchFamily="2" charset="0"/>
                <a:cs typeface="Inter" panose="02000503000000020004" pitchFamily="2" charset="0"/>
              </a:rPr>
            </a:br>
            <a:r>
              <a:rPr lang="sk-SK" sz="1200" kern="100">
                <a:latin typeface="Inter" panose="02000503000000020004" pitchFamily="2" charset="0"/>
                <a:ea typeface="Inter" panose="02000503000000020004" pitchFamily="2" charset="0"/>
                <a:cs typeface="Inter" panose="02000503000000020004" pitchFamily="2" charset="0"/>
              </a:rPr>
              <a:t>so </a:t>
            </a:r>
            <a:r>
              <a:rPr lang="sk-SK" sz="1200" kern="100" dirty="0">
                <a:latin typeface="Inter" panose="02000503000000020004" pitchFamily="2" charset="0"/>
                <a:ea typeface="Inter" panose="02000503000000020004" pitchFamily="2" charset="0"/>
                <a:cs typeface="Inter" panose="02000503000000020004" pitchFamily="2" charset="0"/>
              </a:rPr>
              <a:t>závislými deťmi žilo v roku 2021 na Slovensku </a:t>
            </a:r>
          </a:p>
          <a:p>
            <a:pPr algn="ctr">
              <a:tabLst>
                <a:tab pos="606878" algn="l"/>
              </a:tabLst>
            </a:pPr>
            <a:r>
              <a:rPr lang="sk-SK" sz="900" kern="100" dirty="0">
                <a:latin typeface="Inter" panose="02000503000000020004" pitchFamily="2" charset="0"/>
                <a:ea typeface="Inter" panose="02000503000000020004" pitchFamily="2" charset="0"/>
                <a:cs typeface="Inter" panose="02000503000000020004" pitchFamily="2" charset="0"/>
              </a:rPr>
              <a:t>(podľa sčítania obyvateľstva)</a:t>
            </a:r>
            <a:endParaRPr lang="sk-SK" sz="2400" kern="100" dirty="0">
              <a:latin typeface="Inter" panose="02000503000000020004" pitchFamily="2" charset="0"/>
              <a:ea typeface="Inter" panose="02000503000000020004" pitchFamily="2" charset="0"/>
              <a:cs typeface="Inter" panose="02000503000000020004" pitchFamily="2" charset="0"/>
            </a:endParaRPr>
          </a:p>
        </p:txBody>
      </p:sp>
      <p:sp>
        <p:nvSpPr>
          <p:cNvPr id="8" name="Obdĺžnik: zaoblené rohy 7">
            <a:extLst>
              <a:ext uri="{FF2B5EF4-FFF2-40B4-BE49-F238E27FC236}">
                <a16:creationId xmlns:a16="http://schemas.microsoft.com/office/drawing/2014/main" id="{B3D76A81-3C5A-ADFD-836B-E8633D89F477}"/>
              </a:ext>
            </a:extLst>
          </p:cNvPr>
          <p:cNvSpPr/>
          <p:nvPr/>
        </p:nvSpPr>
        <p:spPr>
          <a:xfrm>
            <a:off x="3083572" y="1152000"/>
            <a:ext cx="2520000" cy="1476000"/>
          </a:xfrm>
          <a:prstGeom prst="roundRect">
            <a:avLst>
              <a:gd name="adj" fmla="val 8451"/>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36000" rtlCol="0" anchor="t" anchorCtr="0"/>
          <a:lstStyle/>
          <a:p>
            <a:pPr algn="ctr">
              <a:tabLst>
                <a:tab pos="606878" algn="l"/>
              </a:tabLst>
            </a:pPr>
            <a:r>
              <a:rPr lang="sk-SK" sz="3200" kern="100" dirty="0">
                <a:latin typeface="Inter Semi Bold" panose="02000703000000020004" pitchFamily="2" charset="0"/>
                <a:ea typeface="Inter Semi Bold" panose="02000703000000020004" pitchFamily="2" charset="0"/>
                <a:cs typeface="Inter Semi Bold" panose="02000703000000020004" pitchFamily="2" charset="0"/>
              </a:rPr>
              <a:t>78 %</a:t>
            </a:r>
          </a:p>
          <a:p>
            <a:pPr algn="ctr">
              <a:tabLst>
                <a:tab pos="606878" algn="l"/>
              </a:tabLst>
            </a:pPr>
            <a:r>
              <a:rPr lang="sk-SK" sz="1400" kern="100" dirty="0">
                <a:latin typeface="Inter" panose="02000503000000020004" pitchFamily="2" charset="0"/>
                <a:ea typeface="Inter" panose="02000503000000020004" pitchFamily="2" charset="0"/>
                <a:cs typeface="Inter" panose="02000503000000020004" pitchFamily="2" charset="0"/>
              </a:rPr>
              <a:t>jednorodičovských rodín tvoria osamelé matky </a:t>
            </a:r>
          </a:p>
        </p:txBody>
      </p:sp>
      <p:sp>
        <p:nvSpPr>
          <p:cNvPr id="9" name="Obdĺžnik: zaoblené rohy 8">
            <a:extLst>
              <a:ext uri="{FF2B5EF4-FFF2-40B4-BE49-F238E27FC236}">
                <a16:creationId xmlns:a16="http://schemas.microsoft.com/office/drawing/2014/main" id="{38F26026-F8B4-A0C3-5EAC-32E5ED105FDC}"/>
              </a:ext>
            </a:extLst>
          </p:cNvPr>
          <p:cNvSpPr/>
          <p:nvPr/>
        </p:nvSpPr>
        <p:spPr>
          <a:xfrm>
            <a:off x="5814000" y="1152000"/>
            <a:ext cx="2952000" cy="1476000"/>
          </a:xfrm>
          <a:prstGeom prst="roundRect">
            <a:avLst>
              <a:gd name="adj" fmla="val 6032"/>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36000" rtlCol="0" anchor="t" anchorCtr="0"/>
          <a:lstStyle/>
          <a:p>
            <a:pPr algn="ctr">
              <a:tabLst>
                <a:tab pos="606878" algn="l"/>
              </a:tabLst>
            </a:pPr>
            <a:r>
              <a:rPr lang="sk-SK" sz="3200" kern="100" dirty="0">
                <a:latin typeface="Inter Semi Bold" panose="02000703000000020004" pitchFamily="2" charset="0"/>
                <a:ea typeface="Inter Semi Bold" panose="02000703000000020004" pitchFamily="2" charset="0"/>
                <a:cs typeface="Inter Semi Bold" panose="02000703000000020004" pitchFamily="2" charset="0"/>
              </a:rPr>
              <a:t>167 775 </a:t>
            </a:r>
            <a:r>
              <a:rPr lang="sk-SK" sz="1400" kern="100" dirty="0">
                <a:latin typeface="Inter" panose="02000503000000020004" pitchFamily="2" charset="0"/>
                <a:ea typeface="Inter" panose="02000503000000020004" pitchFamily="2" charset="0"/>
                <a:cs typeface="Inter" panose="02000503000000020004" pitchFamily="2" charset="0"/>
              </a:rPr>
              <a:t>jednorodičovských rodín </a:t>
            </a:r>
            <a:br>
              <a:rPr lang="sk-SK" sz="1400" kern="100" dirty="0">
                <a:latin typeface="Inter" panose="02000503000000020004" pitchFamily="2" charset="0"/>
                <a:ea typeface="Inter" panose="02000503000000020004" pitchFamily="2" charset="0"/>
                <a:cs typeface="Inter" panose="02000503000000020004" pitchFamily="2" charset="0"/>
              </a:rPr>
            </a:br>
            <a:r>
              <a:rPr lang="sk-SK" sz="1400" kern="100" dirty="0">
                <a:latin typeface="Inter" panose="02000503000000020004" pitchFamily="2" charset="0"/>
                <a:ea typeface="Inter" panose="02000503000000020004" pitchFamily="2" charset="0"/>
                <a:cs typeface="Inter" panose="02000503000000020004" pitchFamily="2" charset="0"/>
              </a:rPr>
              <a:t>so závislými deťmi žilo v roku 2011 na Slovensku </a:t>
            </a:r>
          </a:p>
          <a:p>
            <a:pPr algn="ctr">
              <a:tabLst>
                <a:tab pos="606878" algn="l"/>
              </a:tabLst>
            </a:pPr>
            <a:r>
              <a:rPr lang="sk-SK" sz="900" kern="100" dirty="0">
                <a:latin typeface="Inter" panose="02000503000000020004" pitchFamily="2" charset="0"/>
                <a:ea typeface="Inter" panose="02000503000000020004" pitchFamily="2" charset="0"/>
                <a:cs typeface="Inter" panose="02000503000000020004" pitchFamily="2" charset="0"/>
              </a:rPr>
              <a:t>(podľa sčítania obyvateľstva)</a:t>
            </a:r>
            <a:endParaRPr lang="sk-SK" sz="2400" kern="100" dirty="0">
              <a:latin typeface="Inter" panose="02000503000000020004" pitchFamily="2" charset="0"/>
              <a:ea typeface="Inter" panose="02000503000000020004" pitchFamily="2" charset="0"/>
              <a:cs typeface="Inter" panose="02000503000000020004" pitchFamily="2" charset="0"/>
            </a:endParaRPr>
          </a:p>
        </p:txBody>
      </p:sp>
      <p:sp>
        <p:nvSpPr>
          <p:cNvPr id="11" name="BlokTextu 10">
            <a:extLst>
              <a:ext uri="{FF2B5EF4-FFF2-40B4-BE49-F238E27FC236}">
                <a16:creationId xmlns:a16="http://schemas.microsoft.com/office/drawing/2014/main" id="{9BD95373-6088-E888-FB86-E3B3E8AF72FD}"/>
              </a:ext>
            </a:extLst>
          </p:cNvPr>
          <p:cNvSpPr txBox="1"/>
          <p:nvPr/>
        </p:nvSpPr>
        <p:spPr>
          <a:xfrm>
            <a:off x="360000" y="2844000"/>
            <a:ext cx="8424000" cy="1457835"/>
          </a:xfrm>
          <a:prstGeom prst="rect">
            <a:avLst/>
          </a:prstGeom>
          <a:noFill/>
        </p:spPr>
        <p:txBody>
          <a:bodyPr wrap="square" lIns="0" tIns="0" rIns="0" bIns="0">
            <a:spAutoFit/>
          </a:bodyPr>
          <a:lstStyle/>
          <a:p>
            <a:pPr>
              <a:lnSpc>
                <a:spcPct val="115000"/>
              </a:lnSpc>
              <a:spcAft>
                <a:spcPts val="1000"/>
              </a:spcAft>
              <a:tabLst>
                <a:tab pos="606878" algn="l"/>
              </a:tabLst>
            </a:pPr>
            <a:r>
              <a:rPr lang="sk-SK" sz="1600" kern="100" dirty="0">
                <a:solidFill>
                  <a:schemeClr val="bg1"/>
                </a:solidFill>
                <a:latin typeface="Inter Semi Bold" panose="02000703000000020004" pitchFamily="2" charset="0"/>
                <a:ea typeface="Inter Semi Bold" panose="02000703000000020004" pitchFamily="2" charset="0"/>
                <a:cs typeface="Inter Semi Bold" panose="02000703000000020004" pitchFamily="2" charset="0"/>
              </a:rPr>
              <a:t>Kto je </a:t>
            </a:r>
            <a:r>
              <a:rPr lang="sk-SK" sz="1600" kern="100" dirty="0" err="1">
                <a:solidFill>
                  <a:schemeClr val="bg1"/>
                </a:solidFill>
                <a:latin typeface="Inter Semi Bold" panose="02000703000000020004" pitchFamily="2" charset="0"/>
                <a:ea typeface="Inter Semi Bold" panose="02000703000000020004" pitchFamily="2" charset="0"/>
                <a:cs typeface="Inter Semi Bold" panose="02000703000000020004" pitchFamily="2" charset="0"/>
              </a:rPr>
              <a:t>jednorodičom</a:t>
            </a:r>
            <a:endParaRPr lang="sk-SK" sz="1600" kern="100" dirty="0">
              <a:solidFill>
                <a:schemeClr val="bg1"/>
              </a:solidFill>
              <a:latin typeface="Inter Semi Bold" panose="02000703000000020004" pitchFamily="2" charset="0"/>
              <a:ea typeface="Inter Semi Bold" panose="02000703000000020004" pitchFamily="2" charset="0"/>
              <a:cs typeface="Inter Semi Bold" panose="02000703000000020004" pitchFamily="2" charset="0"/>
            </a:endParaRPr>
          </a:p>
          <a:p>
            <a: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t>Neúplné rodiny vznikajú buď úmrtím jedného z rodičov či rozvodom rodičov. Neúplná rodina môže byť vytvorená od samotného vzniku, keď rodič (spravidla matka) po pôrode dieťaťa z rôznych dôvodov nevytvorí spoločnú rodinnú domácnosť s druhým rodičom dieťaťa, prípadne inou osobou. </a:t>
            </a:r>
            <a:r>
              <a:rPr lang="sk-SK" sz="1200" dirty="0" err="1">
                <a:solidFill>
                  <a:schemeClr val="bg1"/>
                </a:solidFill>
                <a:latin typeface="Inter" panose="02000503000000020004" pitchFamily="2" charset="0"/>
                <a:ea typeface="Inter" panose="02000503000000020004" pitchFamily="2" charset="0"/>
                <a:cs typeface="Inter" panose="02000503000000020004" pitchFamily="2" charset="0"/>
              </a:rPr>
              <a:t>Jednorodičom</a:t>
            </a:r>
            <a: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t> môže byť aj náhradná matka alebo otec. Bývajú nimi napríklad starší súrodenci alebo starí rodičia.</a:t>
            </a:r>
          </a:p>
          <a:p>
            <a:endParaRPr lang="sk-SK" sz="1400" dirty="0">
              <a:solidFill>
                <a:schemeClr val="bg1"/>
              </a:solidFill>
              <a:latin typeface="Inter" panose="02000503000000020004" pitchFamily="2" charset="0"/>
              <a:ea typeface="Inter" panose="02000503000000020004" pitchFamily="2" charset="0"/>
              <a:cs typeface="Inter" panose="02000503000000020004" pitchFamily="2" charset="0"/>
            </a:endParaRPr>
          </a:p>
          <a:p>
            <a:r>
              <a:rPr lang="sk-SK" sz="600" dirty="0">
                <a:solidFill>
                  <a:schemeClr val="bg1"/>
                </a:solidFill>
                <a:latin typeface="Inter" panose="02000503000000020004" pitchFamily="2" charset="0"/>
                <a:ea typeface="Inter" panose="02000503000000020004" pitchFamily="2" charset="0"/>
                <a:cs typeface="Inter" panose="02000503000000020004" pitchFamily="2" charset="0"/>
              </a:rPr>
              <a:t>* Zdroj dát Štatistický úrad</a:t>
            </a:r>
            <a:endParaRPr lang="de-DE" sz="600" dirty="0">
              <a:solidFill>
                <a:schemeClr val="bg1"/>
              </a:solidFill>
              <a:latin typeface="Inter" panose="02000503000000020004" pitchFamily="2" charset="0"/>
              <a:ea typeface="Inter" panose="02000503000000020004" pitchFamily="2" charset="0"/>
              <a:cs typeface="Inter" panose="02000503000000020004" pitchFamily="2" charset="0"/>
            </a:endParaRPr>
          </a:p>
        </p:txBody>
      </p:sp>
      <p:pic>
        <p:nvPicPr>
          <p:cNvPr id="2" name="Grafický objekt 1">
            <a:extLst>
              <a:ext uri="{FF2B5EF4-FFF2-40B4-BE49-F238E27FC236}">
                <a16:creationId xmlns:a16="http://schemas.microsoft.com/office/drawing/2014/main" id="{EEEFB928-582F-121F-E305-034A5446EE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62730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dĺžnik 19">
            <a:extLst>
              <a:ext uri="{FF2B5EF4-FFF2-40B4-BE49-F238E27FC236}">
                <a16:creationId xmlns:a16="http://schemas.microsoft.com/office/drawing/2014/main" id="{256DFB3F-2DCF-B0F9-0DF5-578587FC14A2}"/>
              </a:ext>
            </a:extLst>
          </p:cNvPr>
          <p:cNvSpPr/>
          <p:nvPr/>
        </p:nvSpPr>
        <p:spPr>
          <a:xfrm>
            <a:off x="0" y="0"/>
            <a:ext cx="9144000" cy="5143500"/>
          </a:xfrm>
          <a:prstGeom prst="rect">
            <a:avLst/>
          </a:prstGeom>
          <a:solidFill>
            <a:srgbClr val="02A3A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10" name="Obdĺžnik: zaoblené rohy 9">
            <a:extLst>
              <a:ext uri="{FF2B5EF4-FFF2-40B4-BE49-F238E27FC236}">
                <a16:creationId xmlns:a16="http://schemas.microsoft.com/office/drawing/2014/main" id="{6BF50C02-828A-36DE-CC83-80BF97C305FB}"/>
              </a:ext>
            </a:extLst>
          </p:cNvPr>
          <p:cNvSpPr/>
          <p:nvPr/>
        </p:nvSpPr>
        <p:spPr>
          <a:xfrm>
            <a:off x="360000" y="360000"/>
            <a:ext cx="3960000" cy="1260000"/>
          </a:xfrm>
          <a:prstGeom prst="roundRect">
            <a:avLst>
              <a:gd name="adj" fmla="val 9056"/>
            </a:avLst>
          </a:prstGeom>
          <a:solidFill>
            <a:srgbClr val="24537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36000" rtlCol="0" anchor="t" anchorCtr="0"/>
          <a:lstStyle/>
          <a:p>
            <a:pPr algn="ctr">
              <a:tabLst>
                <a:tab pos="606878" algn="l"/>
              </a:tabLst>
            </a:pPr>
            <a:r>
              <a:rPr lang="sk-SK" sz="2400" kern="100" dirty="0">
                <a:latin typeface="Inter Semi Bold" panose="02000703000000020004" pitchFamily="2" charset="0"/>
                <a:ea typeface="Inter Semi Bold" panose="02000703000000020004" pitchFamily="2" charset="0"/>
                <a:cs typeface="Inter Semi Bold" panose="02000703000000020004" pitchFamily="2" charset="0"/>
              </a:rPr>
              <a:t>2 deti</a:t>
            </a:r>
          </a:p>
          <a:p>
            <a:pPr algn="ctr">
              <a:tabLst>
                <a:tab pos="606878" algn="l"/>
              </a:tabLst>
            </a:pPr>
            <a:r>
              <a:rPr lang="sk-SK" sz="1400" kern="100" dirty="0">
                <a:latin typeface="Inter" panose="02000503000000020004" pitchFamily="2" charset="0"/>
                <a:ea typeface="Inter" panose="02000503000000020004" pitchFamily="2" charset="0"/>
                <a:cs typeface="Inter" panose="02000503000000020004" pitchFamily="2" charset="0"/>
              </a:rPr>
              <a:t>v priemere vychováva </a:t>
            </a:r>
            <a:r>
              <a:rPr lang="sk-SK" sz="1400" kern="100" dirty="0" err="1">
                <a:latin typeface="Inter" panose="02000503000000020004" pitchFamily="2" charset="0"/>
                <a:ea typeface="Inter" panose="02000503000000020004" pitchFamily="2" charset="0"/>
                <a:cs typeface="Inter" panose="02000503000000020004" pitchFamily="2" charset="0"/>
              </a:rPr>
              <a:t>jednorodič</a:t>
            </a:r>
            <a:endParaRPr lang="sk-SK" sz="2800" kern="100" dirty="0">
              <a:latin typeface="Inter" panose="02000503000000020004" pitchFamily="2" charset="0"/>
              <a:ea typeface="Inter" panose="02000503000000020004" pitchFamily="2" charset="0"/>
              <a:cs typeface="Inter" panose="02000503000000020004" pitchFamily="2" charset="0"/>
            </a:endParaRPr>
          </a:p>
        </p:txBody>
      </p:sp>
      <p:sp>
        <p:nvSpPr>
          <p:cNvPr id="12" name="Obdĺžnik: zaoblené rohy 11">
            <a:extLst>
              <a:ext uri="{FF2B5EF4-FFF2-40B4-BE49-F238E27FC236}">
                <a16:creationId xmlns:a16="http://schemas.microsoft.com/office/drawing/2014/main" id="{9C9628A3-3FA8-D122-076D-B7BBF79C2D4D}"/>
              </a:ext>
            </a:extLst>
          </p:cNvPr>
          <p:cNvSpPr/>
          <p:nvPr/>
        </p:nvSpPr>
        <p:spPr>
          <a:xfrm>
            <a:off x="4824000" y="360000"/>
            <a:ext cx="3960000" cy="1260000"/>
          </a:xfrm>
          <a:prstGeom prst="roundRect">
            <a:avLst>
              <a:gd name="adj" fmla="val 9056"/>
            </a:avLst>
          </a:prstGeom>
          <a:solidFill>
            <a:srgbClr val="24537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36000" rtlCol="0" anchor="t" anchorCtr="0"/>
          <a:lstStyle/>
          <a:p>
            <a:pPr algn="ctr">
              <a:tabLst>
                <a:tab pos="606878" algn="l"/>
              </a:tabLst>
            </a:pPr>
            <a:r>
              <a:rPr lang="sk-SK" sz="2400" kern="100" dirty="0">
                <a:latin typeface="Inter Semi Bold" panose="02000703000000020004" pitchFamily="2" charset="0"/>
                <a:ea typeface="Inter Semi Bold" panose="02000703000000020004" pitchFamily="2" charset="0"/>
                <a:cs typeface="Inter Semi Bold" panose="02000703000000020004" pitchFamily="2" charset="0"/>
              </a:rPr>
              <a:t>100 eur </a:t>
            </a:r>
            <a:endParaRPr lang="sk-SK" sz="1200" kern="100" dirty="0">
              <a:latin typeface="Inter Semi Bold" panose="02000703000000020004" pitchFamily="2" charset="0"/>
              <a:ea typeface="Inter Semi Bold" panose="02000703000000020004" pitchFamily="2" charset="0"/>
              <a:cs typeface="Inter Semi Bold" panose="02000703000000020004" pitchFamily="2" charset="0"/>
            </a:endParaRPr>
          </a:p>
          <a:p>
            <a:pPr algn="ctr">
              <a:tabLst>
                <a:tab pos="606878" algn="l"/>
              </a:tabLst>
            </a:pPr>
            <a:r>
              <a:rPr lang="sk-SK" sz="1400" kern="100" dirty="0">
                <a:latin typeface="Inter" panose="02000503000000020004" pitchFamily="2" charset="0"/>
                <a:ea typeface="Inter" panose="02000503000000020004" pitchFamily="2" charset="0"/>
                <a:cs typeface="Inter" panose="02000503000000020004" pitchFamily="2" charset="0"/>
              </a:rPr>
              <a:t>je </a:t>
            </a:r>
            <a:r>
              <a:rPr lang="sk-SK" sz="1400" kern="100" dirty="0" err="1">
                <a:latin typeface="Inter" panose="02000503000000020004" pitchFamily="2" charset="0"/>
                <a:ea typeface="Inter" panose="02000503000000020004" pitchFamily="2" charset="0"/>
                <a:cs typeface="Inter" panose="02000503000000020004" pitchFamily="2" charset="0"/>
              </a:rPr>
              <a:t>mediánový</a:t>
            </a:r>
            <a:r>
              <a:rPr lang="sk-SK" sz="1400" kern="100" dirty="0">
                <a:latin typeface="Inter" panose="02000503000000020004" pitchFamily="2" charset="0"/>
                <a:ea typeface="Inter" panose="02000503000000020004" pitchFamily="2" charset="0"/>
                <a:cs typeface="Inter" panose="02000503000000020004" pitchFamily="2" charset="0"/>
              </a:rPr>
              <a:t> zostatok jednorodičovskej domácnosti po zaplatení fixných nákladov </a:t>
            </a:r>
            <a:r>
              <a:rPr lang="sk-SK" sz="900" kern="100" dirty="0">
                <a:latin typeface="Inter" panose="02000503000000020004" pitchFamily="2" charset="0"/>
                <a:ea typeface="Inter" panose="02000503000000020004" pitchFamily="2" charset="0"/>
                <a:cs typeface="Inter" panose="02000503000000020004" pitchFamily="2" charset="0"/>
              </a:rPr>
              <a:t>(nájom/hypotéka, energie a pod.)</a:t>
            </a:r>
            <a:endParaRPr lang="sk-SK" sz="2400" kern="100" dirty="0">
              <a:latin typeface="Inter" panose="02000503000000020004" pitchFamily="2" charset="0"/>
              <a:ea typeface="Inter" panose="02000503000000020004" pitchFamily="2" charset="0"/>
              <a:cs typeface="Inter" panose="02000503000000020004" pitchFamily="2" charset="0"/>
            </a:endParaRPr>
          </a:p>
        </p:txBody>
      </p:sp>
      <p:sp>
        <p:nvSpPr>
          <p:cNvPr id="4" name="Titel 1">
            <a:extLst>
              <a:ext uri="{FF2B5EF4-FFF2-40B4-BE49-F238E27FC236}">
                <a16:creationId xmlns:a16="http://schemas.microsoft.com/office/drawing/2014/main" id="{C97C6C95-304D-2C2D-121F-7ACE3CD302B1}"/>
              </a:ext>
            </a:extLst>
          </p:cNvPr>
          <p:cNvSpPr txBox="1">
            <a:spLocks/>
          </p:cNvSpPr>
          <p:nvPr/>
        </p:nvSpPr>
        <p:spPr bwMode="auto">
          <a:xfrm>
            <a:off x="360000" y="2016000"/>
            <a:ext cx="8424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pPr algn="ctr"/>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Na čo im najčastejšie chýbajú peniaze</a:t>
            </a:r>
          </a:p>
          <a:p>
            <a:pPr algn="ctr"/>
            <a:endPar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endParaRPr>
          </a:p>
        </p:txBody>
      </p:sp>
      <p:sp>
        <p:nvSpPr>
          <p:cNvPr id="15" name="BlokTextu 14">
            <a:extLst>
              <a:ext uri="{FF2B5EF4-FFF2-40B4-BE49-F238E27FC236}">
                <a16:creationId xmlns:a16="http://schemas.microsoft.com/office/drawing/2014/main" id="{97F886B8-24DC-4F1D-1CC4-7801A7E8F607}"/>
              </a:ext>
            </a:extLst>
          </p:cNvPr>
          <p:cNvSpPr txBox="1"/>
          <p:nvPr/>
        </p:nvSpPr>
        <p:spPr>
          <a:xfrm>
            <a:off x="360000" y="4320000"/>
            <a:ext cx="4855496" cy="123111"/>
          </a:xfrm>
          <a:prstGeom prst="rect">
            <a:avLst/>
          </a:prstGeom>
          <a:noFill/>
        </p:spPr>
        <p:txBody>
          <a:bodyPr wrap="none" lIns="0" tIns="0" rIns="0" bIns="0">
            <a:spAutoFit/>
          </a:bodyPr>
          <a:lstStyle/>
          <a:p>
            <a:r>
              <a:rPr lang="sk-SK" sz="800" dirty="0">
                <a:solidFill>
                  <a:schemeClr val="bg1"/>
                </a:solidFill>
                <a:latin typeface="Inter" panose="02000503000000020004" pitchFamily="2" charset="0"/>
                <a:ea typeface="Inter" panose="02000503000000020004" pitchFamily="2" charset="0"/>
                <a:cs typeface="Inter" panose="02000503000000020004" pitchFamily="2" charset="0"/>
              </a:rPr>
              <a:t>*Zdroj dát Grant Budúcnosť pre rodiny (Nadácia Slovenskej sporiteľne a Nadácia pre deti Slovenska)</a:t>
            </a:r>
            <a:endParaRPr lang="de-DE" sz="800" dirty="0">
              <a:solidFill>
                <a:schemeClr val="bg1"/>
              </a:solidFill>
              <a:latin typeface="Inter" panose="02000503000000020004" pitchFamily="2" charset="0"/>
              <a:ea typeface="Inter" panose="02000503000000020004" pitchFamily="2" charset="0"/>
              <a:cs typeface="Inter" panose="02000503000000020004" pitchFamily="2" charset="0"/>
            </a:endParaRPr>
          </a:p>
        </p:txBody>
      </p:sp>
      <p:sp>
        <p:nvSpPr>
          <p:cNvPr id="16" name="Obdĺžnik: zaoblené rohy 15">
            <a:extLst>
              <a:ext uri="{FF2B5EF4-FFF2-40B4-BE49-F238E27FC236}">
                <a16:creationId xmlns:a16="http://schemas.microsoft.com/office/drawing/2014/main" id="{D81C7492-EFAE-5EB7-2152-69FD1EE584BE}"/>
              </a:ext>
            </a:extLst>
          </p:cNvPr>
          <p:cNvSpPr/>
          <p:nvPr/>
        </p:nvSpPr>
        <p:spPr>
          <a:xfrm>
            <a:off x="360000" y="2844000"/>
            <a:ext cx="1980000" cy="1188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36000" rtlCol="0" anchor="t" anchorCtr="0"/>
          <a:lstStyle/>
          <a:p>
            <a:pPr algn="ctr"/>
            <a: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t>Lieky, vitamíny, zdravotnícke pomôcky</a:t>
            </a:r>
          </a:p>
        </p:txBody>
      </p:sp>
      <p:sp>
        <p:nvSpPr>
          <p:cNvPr id="17" name="Obdĺžnik: zaoblené rohy 16">
            <a:extLst>
              <a:ext uri="{FF2B5EF4-FFF2-40B4-BE49-F238E27FC236}">
                <a16:creationId xmlns:a16="http://schemas.microsoft.com/office/drawing/2014/main" id="{7A46E985-4874-BDCE-C20F-C874862EAF6D}"/>
              </a:ext>
            </a:extLst>
          </p:cNvPr>
          <p:cNvSpPr/>
          <p:nvPr/>
        </p:nvSpPr>
        <p:spPr>
          <a:xfrm>
            <a:off x="2484000" y="2844000"/>
            <a:ext cx="1980000" cy="1188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36000" rtlCol="0" anchor="t" anchorCtr="0"/>
          <a:lstStyle/>
          <a:p>
            <a:pPr algn="ctr"/>
            <a: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t>Školské pomôcky, počítač, telefón</a:t>
            </a:r>
          </a:p>
        </p:txBody>
      </p:sp>
      <p:sp>
        <p:nvSpPr>
          <p:cNvPr id="18" name="Obdĺžnik: zaoblené rohy 17">
            <a:extLst>
              <a:ext uri="{FF2B5EF4-FFF2-40B4-BE49-F238E27FC236}">
                <a16:creationId xmlns:a16="http://schemas.microsoft.com/office/drawing/2014/main" id="{AA426BE4-BF52-1C8E-6DB2-0BEABDBAF912}"/>
              </a:ext>
            </a:extLst>
          </p:cNvPr>
          <p:cNvSpPr/>
          <p:nvPr/>
        </p:nvSpPr>
        <p:spPr>
          <a:xfrm>
            <a:off x="4608000" y="2844000"/>
            <a:ext cx="1980000" cy="1188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36000" rtlCol="0" anchor="t" anchorCtr="0"/>
          <a:lstStyle/>
          <a:p>
            <a:pPr algn="ctr"/>
            <a: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t>Vybavenie </a:t>
            </a:r>
            <a:b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br>
            <a: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t>na šport</a:t>
            </a:r>
          </a:p>
        </p:txBody>
      </p:sp>
      <p:sp>
        <p:nvSpPr>
          <p:cNvPr id="19" name="Obdĺžnik: zaoblené rohy 18">
            <a:extLst>
              <a:ext uri="{FF2B5EF4-FFF2-40B4-BE49-F238E27FC236}">
                <a16:creationId xmlns:a16="http://schemas.microsoft.com/office/drawing/2014/main" id="{77B826E6-FBE0-2025-51A4-94B76268FE10}"/>
              </a:ext>
            </a:extLst>
          </p:cNvPr>
          <p:cNvSpPr/>
          <p:nvPr/>
        </p:nvSpPr>
        <p:spPr>
          <a:xfrm>
            <a:off x="6732000" y="2844000"/>
            <a:ext cx="1980000" cy="1188000"/>
          </a:xfrm>
          <a:prstGeom prst="roundRect">
            <a:avLst>
              <a:gd name="adj" fmla="val 9056"/>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36000" rtlCol="0" anchor="t" anchorCtr="0"/>
          <a:lstStyle/>
          <a:p>
            <a:pPr algn="ctr"/>
            <a:r>
              <a:rPr lang="sk-SK" sz="1200" dirty="0">
                <a:solidFill>
                  <a:schemeClr val="bg1"/>
                </a:solidFill>
                <a:latin typeface="Inter" panose="02000503000000020004" pitchFamily="2" charset="0"/>
                <a:ea typeface="Inter" panose="02000503000000020004" pitchFamily="2" charset="0"/>
                <a:cs typeface="Inter" panose="02000503000000020004" pitchFamily="2" charset="0"/>
              </a:rPr>
              <a:t>Hudobné nástroje, výtvarné potreby</a:t>
            </a:r>
          </a:p>
        </p:txBody>
      </p:sp>
      <p:pic>
        <p:nvPicPr>
          <p:cNvPr id="22" name="Grafický objekt 21" descr="Lieky obrys">
            <a:extLst>
              <a:ext uri="{FF2B5EF4-FFF2-40B4-BE49-F238E27FC236}">
                <a16:creationId xmlns:a16="http://schemas.microsoft.com/office/drawing/2014/main" id="{1A80EAFF-0530-98A8-4853-616EEA1F8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000" y="3420000"/>
            <a:ext cx="540000" cy="540000"/>
          </a:xfrm>
          <a:prstGeom prst="rect">
            <a:avLst/>
          </a:prstGeom>
        </p:spPr>
      </p:pic>
      <p:pic>
        <p:nvPicPr>
          <p:cNvPr id="24" name="Grafický objekt 23" descr="Notebook obrys">
            <a:extLst>
              <a:ext uri="{FF2B5EF4-FFF2-40B4-BE49-F238E27FC236}">
                <a16:creationId xmlns:a16="http://schemas.microsoft.com/office/drawing/2014/main" id="{93EC825C-BE11-6432-FC11-E072D15A02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4000" y="3420000"/>
            <a:ext cx="540000" cy="540000"/>
          </a:xfrm>
          <a:prstGeom prst="rect">
            <a:avLst/>
          </a:prstGeom>
        </p:spPr>
      </p:pic>
      <p:pic>
        <p:nvPicPr>
          <p:cNvPr id="26" name="Grafický objekt 25" descr="Tenisová raketa a loptička obrys">
            <a:extLst>
              <a:ext uri="{FF2B5EF4-FFF2-40B4-BE49-F238E27FC236}">
                <a16:creationId xmlns:a16="http://schemas.microsoft.com/office/drawing/2014/main" id="{48AA7EAE-1A55-0543-F2BC-A7ABED337B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8000" y="3421262"/>
            <a:ext cx="540000" cy="540000"/>
          </a:xfrm>
          <a:prstGeom prst="rect">
            <a:avLst/>
          </a:prstGeom>
        </p:spPr>
      </p:pic>
      <p:pic>
        <p:nvPicPr>
          <p:cNvPr id="28" name="Grafický objekt 27" descr="Gitara obrys">
            <a:extLst>
              <a:ext uri="{FF2B5EF4-FFF2-40B4-BE49-F238E27FC236}">
                <a16:creationId xmlns:a16="http://schemas.microsoft.com/office/drawing/2014/main" id="{DEAD4ADC-011D-DC9B-19A3-6152BF790B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2000" y="3420000"/>
            <a:ext cx="540000" cy="540000"/>
          </a:xfrm>
          <a:prstGeom prst="rect">
            <a:avLst/>
          </a:prstGeom>
        </p:spPr>
      </p:pic>
      <p:pic>
        <p:nvPicPr>
          <p:cNvPr id="6" name="Grafický objekt 5">
            <a:extLst>
              <a:ext uri="{FF2B5EF4-FFF2-40B4-BE49-F238E27FC236}">
                <a16:creationId xmlns:a16="http://schemas.microsoft.com/office/drawing/2014/main" id="{9F19C945-048D-A2E3-DC48-6344AE3DEA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374530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138E5E14-EF7D-0037-AD39-DE0A4068C86F}"/>
              </a:ext>
            </a:extLst>
          </p:cNvPr>
          <p:cNvSpPr/>
          <p:nvPr/>
        </p:nvSpPr>
        <p:spPr>
          <a:xfrm>
            <a:off x="0" y="0"/>
            <a:ext cx="4572000" cy="5143500"/>
          </a:xfrm>
          <a:prstGeom prst="rect">
            <a:avLst/>
          </a:prstGeom>
          <a:solidFill>
            <a:srgbClr val="EB4C7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13" name="Titel 1">
            <a:extLst>
              <a:ext uri="{FF2B5EF4-FFF2-40B4-BE49-F238E27FC236}">
                <a16:creationId xmlns:a16="http://schemas.microsoft.com/office/drawing/2014/main" id="{531648F6-E600-A8D2-6E6E-8B07AEBED507}"/>
              </a:ext>
            </a:extLst>
          </p:cNvPr>
          <p:cNvSpPr txBox="1">
            <a:spLocks/>
          </p:cNvSpPr>
          <p:nvPr/>
        </p:nvSpPr>
        <p:spPr bwMode="auto">
          <a:xfrm>
            <a:off x="360000" y="252001"/>
            <a:ext cx="8496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r>
              <a:rPr lang="sk-SK" sz="2000" b="0" dirty="0">
                <a:solidFill>
                  <a:schemeClr val="bg1"/>
                </a:solidFill>
                <a:latin typeface="Inter Semi Bold" panose="02000703000000020004" pitchFamily="2" charset="0"/>
                <a:ea typeface="Inter Semi Bold" panose="02000703000000020004" pitchFamily="2" charset="0"/>
                <a:cs typeface="Inter Semi Bold" panose="02000703000000020004" pitchFamily="2" charset="0"/>
              </a:rPr>
              <a:t>Príbehy</a:t>
            </a:r>
          </a:p>
          <a:p>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Alena, 20 rokov</a:t>
            </a:r>
          </a:p>
        </p:txBody>
      </p:sp>
      <p:sp>
        <p:nvSpPr>
          <p:cNvPr id="3" name="BlokTextu 2">
            <a:extLst>
              <a:ext uri="{FF2B5EF4-FFF2-40B4-BE49-F238E27FC236}">
                <a16:creationId xmlns:a16="http://schemas.microsoft.com/office/drawing/2014/main" id="{49F4E342-83CC-B834-1052-F00DAADC9F97}"/>
              </a:ext>
            </a:extLst>
          </p:cNvPr>
          <p:cNvSpPr txBox="1"/>
          <p:nvPr/>
        </p:nvSpPr>
        <p:spPr>
          <a:xfrm>
            <a:off x="360000" y="1440000"/>
            <a:ext cx="3852000" cy="2954655"/>
          </a:xfrm>
          <a:prstGeom prst="rect">
            <a:avLst/>
          </a:prstGeom>
          <a:noFill/>
        </p:spPr>
        <p:txBody>
          <a:bodyPr wrap="square" lIns="0" tIns="0" rIns="0" bIns="0">
            <a:spAutoFit/>
          </a:bodyPr>
          <a:lstStyle/>
          <a:p>
            <a:pPr>
              <a:tabLst>
                <a:tab pos="606878" algn="l"/>
              </a:tabLst>
            </a:pP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Študujem na vysokej škole, som druháčka. Mám dvoch mladších bratov. Jeden je stredoškolák a druhý siedmak na základnej škole. Otec sa o nás nezaujíma. Pokiaľ si pamätám, vždy to tak bolo. Nestretávame sa, aspoňže nám každý mesiac posiela peniaze. Necelých tristo eur pre nás všetkých. Kým nám žila mama, ani sme si to nevšimli. Hoci sme nemali nikdy veľa peňazí, vždy sme mali všetko, čo sme potrebovali. Ale hlavne veľa lásky. Mama nám však v marci zomrela a my sme zostali na všetko sami. Keďže som dospelá, požiadala som súd o zverenie bratov do výchovy. Máme sirotské po mame, </a:t>
            </a:r>
            <a:r>
              <a:rPr lang="sk-SK" sz="1200" kern="100" dirty="0" err="1">
                <a:solidFill>
                  <a:schemeClr val="bg1"/>
                </a:solidFill>
                <a:latin typeface="Inter" panose="02000503000000020004" pitchFamily="2" charset="0"/>
                <a:ea typeface="Inter" panose="02000503000000020004" pitchFamily="2" charset="0"/>
                <a:cs typeface="Inter" panose="02000503000000020004" pitchFamily="2" charset="0"/>
              </a:rPr>
              <a:t>brigádujem</a:t>
            </a: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 ale nechcem skončiť so školou, pretože s ňou mám lepšie vyhliadky do budúcnosti. Dúfam, že sa mi podarí postarať sa o bratov, bojím sa však, že to bez pomoci nezvládnem. </a:t>
            </a:r>
          </a:p>
        </p:txBody>
      </p:sp>
      <p:pic>
        <p:nvPicPr>
          <p:cNvPr id="8" name="Obrázok 7" descr="Obrázok, na ktorom je osoba, stena, ošatenie, vnútri&#10;&#10;Automaticky generovaný popis">
            <a:extLst>
              <a:ext uri="{FF2B5EF4-FFF2-40B4-BE49-F238E27FC236}">
                <a16:creationId xmlns:a16="http://schemas.microsoft.com/office/drawing/2014/main" id="{609C8870-7C70-B1DF-1955-D64EC46D35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4572000" y="0"/>
            <a:ext cx="4572000" cy="5143500"/>
          </a:xfrm>
          <a:prstGeom prst="rect">
            <a:avLst/>
          </a:prstGeom>
        </p:spPr>
      </p:pic>
      <p:pic>
        <p:nvPicPr>
          <p:cNvPr id="2" name="Grafický objekt 1">
            <a:extLst>
              <a:ext uri="{FF2B5EF4-FFF2-40B4-BE49-F238E27FC236}">
                <a16:creationId xmlns:a16="http://schemas.microsoft.com/office/drawing/2014/main" id="{6B0E34A5-C67F-FC2F-10A1-5898535910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170797518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Obrázok, na ktorom je osoba, ľudská tvár, ošatenie, vnútri&#10;&#10;Automaticky generovaný popis">
            <a:extLst>
              <a:ext uri="{FF2B5EF4-FFF2-40B4-BE49-F238E27FC236}">
                <a16:creationId xmlns:a16="http://schemas.microsoft.com/office/drawing/2014/main" id="{84F03912-6B06-0B53-3084-85335D5A63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0" y="0"/>
            <a:ext cx="4572000" cy="5143500"/>
          </a:xfrm>
          <a:prstGeom prst="rect">
            <a:avLst/>
          </a:prstGeom>
        </p:spPr>
      </p:pic>
      <p:sp>
        <p:nvSpPr>
          <p:cNvPr id="5" name="Obdĺžnik 4">
            <a:extLst>
              <a:ext uri="{FF2B5EF4-FFF2-40B4-BE49-F238E27FC236}">
                <a16:creationId xmlns:a16="http://schemas.microsoft.com/office/drawing/2014/main" id="{138E5E14-EF7D-0037-AD39-DE0A4068C86F}"/>
              </a:ext>
            </a:extLst>
          </p:cNvPr>
          <p:cNvSpPr/>
          <p:nvPr/>
        </p:nvSpPr>
        <p:spPr>
          <a:xfrm>
            <a:off x="4572000" y="0"/>
            <a:ext cx="4572000" cy="5143500"/>
          </a:xfrm>
          <a:prstGeom prst="rect">
            <a:avLst/>
          </a:prstGeom>
          <a:solidFill>
            <a:srgbClr val="24537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13" name="Titel 1">
            <a:extLst>
              <a:ext uri="{FF2B5EF4-FFF2-40B4-BE49-F238E27FC236}">
                <a16:creationId xmlns:a16="http://schemas.microsoft.com/office/drawing/2014/main" id="{531648F6-E600-A8D2-6E6E-8B07AEBED507}"/>
              </a:ext>
            </a:extLst>
          </p:cNvPr>
          <p:cNvSpPr txBox="1">
            <a:spLocks/>
          </p:cNvSpPr>
          <p:nvPr/>
        </p:nvSpPr>
        <p:spPr bwMode="auto">
          <a:xfrm>
            <a:off x="360000" y="252001"/>
            <a:ext cx="8496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pPr algn="r"/>
            <a:r>
              <a:rPr lang="sk-SK" sz="2000" b="0" dirty="0">
                <a:solidFill>
                  <a:schemeClr val="bg1"/>
                </a:solidFill>
                <a:latin typeface="Inter Semi Bold" panose="02000703000000020004" pitchFamily="2" charset="0"/>
                <a:ea typeface="Inter Semi Bold" panose="02000703000000020004" pitchFamily="2" charset="0"/>
                <a:cs typeface="Inter Semi Bold" panose="02000703000000020004" pitchFamily="2" charset="0"/>
              </a:rPr>
              <a:t>Príbehy</a:t>
            </a:r>
          </a:p>
          <a:p>
            <a:pPr algn="r"/>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Lucia, 69 rokov</a:t>
            </a:r>
          </a:p>
        </p:txBody>
      </p:sp>
      <p:sp>
        <p:nvSpPr>
          <p:cNvPr id="3" name="BlokTextu 2">
            <a:extLst>
              <a:ext uri="{FF2B5EF4-FFF2-40B4-BE49-F238E27FC236}">
                <a16:creationId xmlns:a16="http://schemas.microsoft.com/office/drawing/2014/main" id="{49F4E342-83CC-B834-1052-F00DAADC9F97}"/>
              </a:ext>
            </a:extLst>
          </p:cNvPr>
          <p:cNvSpPr txBox="1"/>
          <p:nvPr/>
        </p:nvSpPr>
        <p:spPr>
          <a:xfrm>
            <a:off x="4932000" y="1440000"/>
            <a:ext cx="3852000" cy="2215991"/>
          </a:xfrm>
          <a:prstGeom prst="rect">
            <a:avLst/>
          </a:prstGeom>
          <a:noFill/>
        </p:spPr>
        <p:txBody>
          <a:bodyPr wrap="square" lIns="0" tIns="0" rIns="0" bIns="0">
            <a:spAutoFit/>
          </a:bodyPr>
          <a:lstStyle/>
          <a:p>
            <a:pPr>
              <a:tabLst>
                <a:tab pos="606878" algn="l"/>
              </a:tabLst>
            </a:pP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Vychovala som dcéru a myslela som si, že svojich vnukov a vnučky budem už len rozmaznávať. Moju rodinu však zasiahla tragédia. Dcéra mi pred štyrmi rokmi zomrela na rakovinu, jej partner už tiež nežije </a:t>
            </a:r>
            <a:b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b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a rovnako ani môj manžel. Zostala som tak na svoju neplnoletú vnučku sama. To by samo o sebe nebol taký problém. Vnučka sa však narodila s detskou mozgovou obrnou a potrebuje pomoc. Je šikovná, </a:t>
            </a:r>
            <a:b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b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v škole sa jej darí, ale má problémy s pohybom. Potrebovala by som pomoc, vnučka rastie a ja ju už nevládzem obsluhovať. Nemám však peniaze, aby som si za pomoc platila.</a:t>
            </a:r>
          </a:p>
        </p:txBody>
      </p:sp>
      <p:pic>
        <p:nvPicPr>
          <p:cNvPr id="2" name="Grafický objekt 1">
            <a:extLst>
              <a:ext uri="{FF2B5EF4-FFF2-40B4-BE49-F238E27FC236}">
                <a16:creationId xmlns:a16="http://schemas.microsoft.com/office/drawing/2014/main" id="{F8849A6A-A779-3826-68EE-DAED16C14F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347784672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138E5E14-EF7D-0037-AD39-DE0A4068C86F}"/>
              </a:ext>
            </a:extLst>
          </p:cNvPr>
          <p:cNvSpPr/>
          <p:nvPr/>
        </p:nvSpPr>
        <p:spPr>
          <a:xfrm>
            <a:off x="0" y="0"/>
            <a:ext cx="4572000" cy="5143500"/>
          </a:xfrm>
          <a:prstGeom prst="rect">
            <a:avLst/>
          </a:prstGeom>
          <a:solidFill>
            <a:srgbClr val="2870E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13" name="Titel 1">
            <a:extLst>
              <a:ext uri="{FF2B5EF4-FFF2-40B4-BE49-F238E27FC236}">
                <a16:creationId xmlns:a16="http://schemas.microsoft.com/office/drawing/2014/main" id="{531648F6-E600-A8D2-6E6E-8B07AEBED507}"/>
              </a:ext>
            </a:extLst>
          </p:cNvPr>
          <p:cNvSpPr txBox="1">
            <a:spLocks/>
          </p:cNvSpPr>
          <p:nvPr/>
        </p:nvSpPr>
        <p:spPr bwMode="auto">
          <a:xfrm>
            <a:off x="360000" y="252001"/>
            <a:ext cx="8496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r>
              <a:rPr lang="sk-SK" sz="2000" b="0" dirty="0">
                <a:solidFill>
                  <a:schemeClr val="bg1"/>
                </a:solidFill>
                <a:latin typeface="Inter Semi Bold" panose="02000703000000020004" pitchFamily="2" charset="0"/>
                <a:ea typeface="Inter Semi Bold" panose="02000703000000020004" pitchFamily="2" charset="0"/>
                <a:cs typeface="Inter Semi Bold" panose="02000703000000020004" pitchFamily="2" charset="0"/>
              </a:rPr>
              <a:t>Príbehy</a:t>
            </a:r>
          </a:p>
          <a:p>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Peter, 37 rokov</a:t>
            </a:r>
          </a:p>
        </p:txBody>
      </p:sp>
      <p:sp>
        <p:nvSpPr>
          <p:cNvPr id="3" name="BlokTextu 2">
            <a:extLst>
              <a:ext uri="{FF2B5EF4-FFF2-40B4-BE49-F238E27FC236}">
                <a16:creationId xmlns:a16="http://schemas.microsoft.com/office/drawing/2014/main" id="{49F4E342-83CC-B834-1052-F00DAADC9F97}"/>
              </a:ext>
            </a:extLst>
          </p:cNvPr>
          <p:cNvSpPr txBox="1"/>
          <p:nvPr/>
        </p:nvSpPr>
        <p:spPr>
          <a:xfrm>
            <a:off x="360000" y="1440000"/>
            <a:ext cx="3852000" cy="2585323"/>
          </a:xfrm>
          <a:prstGeom prst="rect">
            <a:avLst/>
          </a:prstGeom>
          <a:noFill/>
        </p:spPr>
        <p:txBody>
          <a:bodyPr wrap="square" lIns="0" tIns="0" rIns="0" bIns="0">
            <a:spAutoFit/>
          </a:bodyPr>
          <a:lstStyle/>
          <a:p>
            <a:pPr>
              <a:tabLst>
                <a:tab pos="606878" algn="l"/>
              </a:tabLst>
            </a:pP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Po smrti manželky sa sám starám o dve deti. Jedno vlastné a jedno súdom zverené do náhradnej osobnej starostlivosti. Moja manželka ho mala ešte z predchádzajúceho vzťahu. S výchovou detí mi pomáha moja mama. Pracujem. S mojím platom, prídavkami na deti, vdovským, sirotským a príspevkami v náhradnej starostlivosti dokážem utiahnuť domácnosť. Keby sme boli všetci zdraví, bolo by to relatívne </a:t>
            </a:r>
            <a:r>
              <a:rPr lang="sk-SK" sz="1200" kern="100" dirty="0" err="1">
                <a:solidFill>
                  <a:schemeClr val="bg1"/>
                </a:solidFill>
                <a:latin typeface="Inter" panose="02000503000000020004" pitchFamily="2" charset="0"/>
                <a:ea typeface="Inter" panose="02000503000000020004" pitchFamily="2" charset="0"/>
                <a:cs typeface="Inter" panose="02000503000000020004" pitchFamily="2" charset="0"/>
              </a:rPr>
              <a:t>ok</a:t>
            </a: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 Dcéra však potrebuje psychológa, chodí na rehabilitácie. Viem, že deti zo sociálne slabšieho prostredia dosahujú horšie výsledky v škole a tým aj v budúcom živote. Rád by som deťom okrem základných potrieb zaplatil krúžky. Na to nám však už nezostávajú peniaze...</a:t>
            </a:r>
          </a:p>
        </p:txBody>
      </p:sp>
      <p:pic>
        <p:nvPicPr>
          <p:cNvPr id="8" name="Obrázok 7" descr="Obrázok, na ktorom je osoba, ošatenie, ľudská tvár, vnútri&#10;&#10;Automaticky generovaný popis">
            <a:extLst>
              <a:ext uri="{FF2B5EF4-FFF2-40B4-BE49-F238E27FC236}">
                <a16:creationId xmlns:a16="http://schemas.microsoft.com/office/drawing/2014/main" id="{DDD73077-C5C1-018D-3DDC-366903C9CD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2000" y="0"/>
            <a:ext cx="4572000" cy="5143500"/>
          </a:xfrm>
          <a:prstGeom prst="rect">
            <a:avLst/>
          </a:prstGeom>
        </p:spPr>
      </p:pic>
      <p:pic>
        <p:nvPicPr>
          <p:cNvPr id="2" name="Grafický objekt 1">
            <a:extLst>
              <a:ext uri="{FF2B5EF4-FFF2-40B4-BE49-F238E27FC236}">
                <a16:creationId xmlns:a16="http://schemas.microsoft.com/office/drawing/2014/main" id="{31B206DA-A471-0A82-67DA-1767C399B8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98791414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Obrázok, na ktorom je osoba, vnútri, ľudská tvár, ošatenie&#10;&#10;Automaticky generovaný popis">
            <a:extLst>
              <a:ext uri="{FF2B5EF4-FFF2-40B4-BE49-F238E27FC236}">
                <a16:creationId xmlns:a16="http://schemas.microsoft.com/office/drawing/2014/main" id="{50AF669E-9291-53D1-B71F-BF55FC5F97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4572000" cy="5143500"/>
          </a:xfrm>
          <a:prstGeom prst="rect">
            <a:avLst/>
          </a:prstGeom>
        </p:spPr>
      </p:pic>
      <p:sp>
        <p:nvSpPr>
          <p:cNvPr id="5" name="Obdĺžnik 4">
            <a:extLst>
              <a:ext uri="{FF2B5EF4-FFF2-40B4-BE49-F238E27FC236}">
                <a16:creationId xmlns:a16="http://schemas.microsoft.com/office/drawing/2014/main" id="{138E5E14-EF7D-0037-AD39-DE0A4068C86F}"/>
              </a:ext>
            </a:extLst>
          </p:cNvPr>
          <p:cNvSpPr/>
          <p:nvPr/>
        </p:nvSpPr>
        <p:spPr>
          <a:xfrm>
            <a:off x="4572000" y="0"/>
            <a:ext cx="4572000" cy="5143500"/>
          </a:xfrm>
          <a:prstGeom prst="rect">
            <a:avLst/>
          </a:prstGeom>
          <a:solidFill>
            <a:srgbClr val="0CB43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13" name="Titel 1">
            <a:extLst>
              <a:ext uri="{FF2B5EF4-FFF2-40B4-BE49-F238E27FC236}">
                <a16:creationId xmlns:a16="http://schemas.microsoft.com/office/drawing/2014/main" id="{531648F6-E600-A8D2-6E6E-8B07AEBED507}"/>
              </a:ext>
            </a:extLst>
          </p:cNvPr>
          <p:cNvSpPr txBox="1">
            <a:spLocks/>
          </p:cNvSpPr>
          <p:nvPr/>
        </p:nvSpPr>
        <p:spPr bwMode="auto">
          <a:xfrm>
            <a:off x="360000" y="252001"/>
            <a:ext cx="8496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pPr algn="r"/>
            <a:r>
              <a:rPr lang="sk-SK" sz="2000" b="0" dirty="0">
                <a:solidFill>
                  <a:schemeClr val="bg1"/>
                </a:solidFill>
                <a:latin typeface="Inter Semi Bold" panose="02000703000000020004" pitchFamily="2" charset="0"/>
                <a:ea typeface="Inter Semi Bold" panose="02000703000000020004" pitchFamily="2" charset="0"/>
                <a:cs typeface="Inter Semi Bold" panose="02000703000000020004" pitchFamily="2" charset="0"/>
              </a:rPr>
              <a:t>Príbehy</a:t>
            </a:r>
          </a:p>
          <a:p>
            <a:pPr algn="r"/>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Mária, 43 rokov</a:t>
            </a:r>
          </a:p>
        </p:txBody>
      </p:sp>
      <p:sp>
        <p:nvSpPr>
          <p:cNvPr id="3" name="BlokTextu 2">
            <a:extLst>
              <a:ext uri="{FF2B5EF4-FFF2-40B4-BE49-F238E27FC236}">
                <a16:creationId xmlns:a16="http://schemas.microsoft.com/office/drawing/2014/main" id="{49F4E342-83CC-B834-1052-F00DAADC9F97}"/>
              </a:ext>
            </a:extLst>
          </p:cNvPr>
          <p:cNvSpPr txBox="1"/>
          <p:nvPr/>
        </p:nvSpPr>
        <p:spPr>
          <a:xfrm>
            <a:off x="4932000" y="1440000"/>
            <a:ext cx="3852000" cy="2585323"/>
          </a:xfrm>
          <a:prstGeom prst="rect">
            <a:avLst/>
          </a:prstGeom>
          <a:noFill/>
        </p:spPr>
        <p:txBody>
          <a:bodyPr wrap="square" lIns="0" tIns="0" rIns="0" bIns="0">
            <a:spAutoFit/>
          </a:bodyPr>
          <a:lstStyle/>
          <a:p>
            <a:pPr>
              <a:tabLst>
                <a:tab pos="606878" algn="l"/>
              </a:tabLst>
            </a:pP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Nedávno som prišla o sociálny byt. Môj partner a otec našich troch detí začal piť a hrať na automatoch. Začal byť agresívny na mňa aj naše deti. Rozišli sme sa. Prehral všetky naše úspory, neplatí mi na deti a ja kvôli starostlivosti o syna nepracujem. Má špeciálne potreby a navštevuje špeciálnu základnú školu. Nemáme peniaze na podnájom. Ocitli sme sa v zariadení núdzového bývania. Môj príjem tvorí momentálne iba príspevok v hmotnej núdzi a náhradné výživné. Rada by som sa vymanila z tohto bludného kruhu, našla si prácu a postarala sa o našu rodinu. Dcéry sú veľmi šikovné, v škole ich chvália, chodia na rôzne súťaže. Rada by som mojim deťom dala domov, vzdelanie a budúcnosť, akú si zaslúžia. </a:t>
            </a:r>
          </a:p>
        </p:txBody>
      </p:sp>
      <p:pic>
        <p:nvPicPr>
          <p:cNvPr id="2" name="Grafický objekt 1">
            <a:extLst>
              <a:ext uri="{FF2B5EF4-FFF2-40B4-BE49-F238E27FC236}">
                <a16:creationId xmlns:a16="http://schemas.microsoft.com/office/drawing/2014/main" id="{AF8267A6-F724-025F-20C3-0B6CEC1481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306576771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138E5E14-EF7D-0037-AD39-DE0A4068C86F}"/>
              </a:ext>
            </a:extLst>
          </p:cNvPr>
          <p:cNvSpPr/>
          <p:nvPr/>
        </p:nvSpPr>
        <p:spPr>
          <a:xfrm>
            <a:off x="0" y="0"/>
            <a:ext cx="4572000" cy="5143500"/>
          </a:xfrm>
          <a:prstGeom prst="rect">
            <a:avLst/>
          </a:prstGeom>
          <a:solidFill>
            <a:srgbClr val="721C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5400"/>
          </a:p>
        </p:txBody>
      </p:sp>
      <p:sp>
        <p:nvSpPr>
          <p:cNvPr id="13" name="Titel 1">
            <a:extLst>
              <a:ext uri="{FF2B5EF4-FFF2-40B4-BE49-F238E27FC236}">
                <a16:creationId xmlns:a16="http://schemas.microsoft.com/office/drawing/2014/main" id="{531648F6-E600-A8D2-6E6E-8B07AEBED507}"/>
              </a:ext>
            </a:extLst>
          </p:cNvPr>
          <p:cNvSpPr txBox="1">
            <a:spLocks/>
          </p:cNvSpPr>
          <p:nvPr/>
        </p:nvSpPr>
        <p:spPr bwMode="auto">
          <a:xfrm>
            <a:off x="360000" y="252001"/>
            <a:ext cx="8496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r>
              <a:rPr lang="sk-SK" sz="2000" b="0" dirty="0">
                <a:solidFill>
                  <a:schemeClr val="bg1"/>
                </a:solidFill>
                <a:latin typeface="Inter Semi Bold" panose="02000703000000020004" pitchFamily="2" charset="0"/>
                <a:ea typeface="Inter Semi Bold" panose="02000703000000020004" pitchFamily="2" charset="0"/>
                <a:cs typeface="Inter Semi Bold" panose="02000703000000020004" pitchFamily="2" charset="0"/>
              </a:rPr>
              <a:t>Príbehy</a:t>
            </a:r>
          </a:p>
          <a:p>
            <a:r>
              <a:rPr lang="sk-SK"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Michaela, 28 rokov</a:t>
            </a:r>
          </a:p>
        </p:txBody>
      </p:sp>
      <p:sp>
        <p:nvSpPr>
          <p:cNvPr id="3" name="BlokTextu 2">
            <a:extLst>
              <a:ext uri="{FF2B5EF4-FFF2-40B4-BE49-F238E27FC236}">
                <a16:creationId xmlns:a16="http://schemas.microsoft.com/office/drawing/2014/main" id="{49F4E342-83CC-B834-1052-F00DAADC9F97}"/>
              </a:ext>
            </a:extLst>
          </p:cNvPr>
          <p:cNvSpPr txBox="1"/>
          <p:nvPr/>
        </p:nvSpPr>
        <p:spPr>
          <a:xfrm>
            <a:off x="360000" y="1440000"/>
            <a:ext cx="3852000" cy="2585323"/>
          </a:xfrm>
          <a:prstGeom prst="rect">
            <a:avLst/>
          </a:prstGeom>
          <a:noFill/>
        </p:spPr>
        <p:txBody>
          <a:bodyPr wrap="square" lIns="0" tIns="0" rIns="0" bIns="0">
            <a:spAutoFit/>
          </a:bodyPr>
          <a:lstStyle/>
          <a:p>
            <a:pPr>
              <a:tabLst>
                <a:tab pos="606878" algn="l"/>
              </a:tabLst>
            </a:pPr>
            <a:r>
              <a:rPr lang="sk-SK" sz="1200" kern="100" dirty="0">
                <a:solidFill>
                  <a:schemeClr val="bg1"/>
                </a:solidFill>
                <a:latin typeface="Inter" panose="02000503000000020004" pitchFamily="2" charset="0"/>
                <a:ea typeface="Inter" panose="02000503000000020004" pitchFamily="2" charset="0"/>
                <a:cs typeface="Inter" panose="02000503000000020004" pitchFamily="2" charset="0"/>
              </a:rPr>
              <a:t>Tri mesiace po pôrode mi manžel oznámil, že si uvedomil, že dieťa prináša priveľkú zodpovednosť. Odmietol ju znášať a odišiel. Pred tým, ako sa nám narodili dvojičky sme spolu žili osem rokov. Tehotenstvo sme však neplánovali, prišlo trochu nečakane. Ešte k tomu dve deti. Manžel ma aj presviedčal, aby som šla na potrat, ale bolo už neskoro. Našťastie. Pred časom mi skončila materská dovolenka, momentálne som na rodičovskej. Mám ešte nejaké úspory, postupne sa však míňajú. Hľadám si prácu, aby som zvládala výchovu detí aj finančne. Verím, že keď deti začnú chodiť do škôlky a ja sa vrátim do práce, uľaví sa nám. Hlavne, aby sme všetci ostali zdraví, inak neviem, ako to utiahnem. </a:t>
            </a:r>
          </a:p>
        </p:txBody>
      </p:sp>
      <p:pic>
        <p:nvPicPr>
          <p:cNvPr id="4" name="Obrázok 3" descr="Obrázok, na ktorom je osoba, ľudská tvár, ošatenie, vnútri&#10;&#10;Automaticky generovaný popis">
            <a:extLst>
              <a:ext uri="{FF2B5EF4-FFF2-40B4-BE49-F238E27FC236}">
                <a16:creationId xmlns:a16="http://schemas.microsoft.com/office/drawing/2014/main" id="{3A271604-AEC4-F190-7D5A-6B3D503E3C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2000" y="0"/>
            <a:ext cx="4572000" cy="5143500"/>
          </a:xfrm>
          <a:prstGeom prst="rect">
            <a:avLst/>
          </a:prstGeom>
        </p:spPr>
      </p:pic>
      <p:pic>
        <p:nvPicPr>
          <p:cNvPr id="2" name="Grafický objekt 1">
            <a:extLst>
              <a:ext uri="{FF2B5EF4-FFF2-40B4-BE49-F238E27FC236}">
                <a16:creationId xmlns:a16="http://schemas.microsoft.com/office/drawing/2014/main" id="{B6ABA53A-1868-4BE5-0738-622D8EAE36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315853634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a:extLst>
              <a:ext uri="{FF2B5EF4-FFF2-40B4-BE49-F238E27FC236}">
                <a16:creationId xmlns:a16="http://schemas.microsoft.com/office/drawing/2014/main" id="{B0D4998B-1289-8058-F8E1-FEAD61B6A8DF}"/>
              </a:ext>
            </a:extLst>
          </p:cNvPr>
          <p:cNvSpPr/>
          <p:nvPr/>
        </p:nvSpPr>
        <p:spPr>
          <a:xfrm>
            <a:off x="0" y="0"/>
            <a:ext cx="9144000" cy="5143500"/>
          </a:xfrm>
          <a:prstGeom prst="rect">
            <a:avLst/>
          </a:prstGeom>
          <a:solidFill>
            <a:srgbClr val="02A3A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nSpc>
                <a:spcPts val="5600"/>
              </a:lnSpc>
            </a:pPr>
            <a:endParaRPr lang="sk-SK" sz="1800" dirty="0">
              <a:latin typeface="Inter Extra Bold" panose="02000903000000020004" pitchFamily="2" charset="0"/>
              <a:ea typeface="Inter Extra Bold" panose="02000903000000020004" pitchFamily="2" charset="0"/>
              <a:cs typeface="Inter Extra Bold" panose="02000903000000020004" pitchFamily="2" charset="0"/>
            </a:endParaRPr>
          </a:p>
        </p:txBody>
      </p:sp>
      <p:sp>
        <p:nvSpPr>
          <p:cNvPr id="2" name="Titel 1">
            <a:extLst>
              <a:ext uri="{FF2B5EF4-FFF2-40B4-BE49-F238E27FC236}">
                <a16:creationId xmlns:a16="http://schemas.microsoft.com/office/drawing/2014/main" id="{02ABE856-585B-0FE2-0445-218F2C69F170}"/>
              </a:ext>
            </a:extLst>
          </p:cNvPr>
          <p:cNvSpPr txBox="1">
            <a:spLocks/>
          </p:cNvSpPr>
          <p:nvPr/>
        </p:nvSpPr>
        <p:spPr bwMode="auto">
          <a:xfrm>
            <a:off x="360000" y="252000"/>
            <a:ext cx="3996000" cy="600242"/>
          </a:xfrm>
          <a:prstGeom prst="rect">
            <a:avLst/>
          </a:prstGeom>
          <a:noFill/>
          <a:ln>
            <a:noFill/>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kern="1200">
                <a:solidFill>
                  <a:srgbClr val="00497B"/>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97B"/>
                </a:solidFill>
                <a:latin typeface="Arial" charset="0"/>
                <a:cs typeface="Arial" charset="0"/>
              </a:defRPr>
            </a:lvl2pPr>
            <a:lvl3pPr algn="l" rtl="0" eaLnBrk="1" fontAlgn="base" hangingPunct="1">
              <a:spcBef>
                <a:spcPct val="0"/>
              </a:spcBef>
              <a:spcAft>
                <a:spcPct val="0"/>
              </a:spcAft>
              <a:defRPr sz="3200" b="1">
                <a:solidFill>
                  <a:srgbClr val="00497B"/>
                </a:solidFill>
                <a:latin typeface="Arial" charset="0"/>
                <a:cs typeface="Arial" charset="0"/>
              </a:defRPr>
            </a:lvl3pPr>
            <a:lvl4pPr algn="l" rtl="0" eaLnBrk="1" fontAlgn="base" hangingPunct="1">
              <a:spcBef>
                <a:spcPct val="0"/>
              </a:spcBef>
              <a:spcAft>
                <a:spcPct val="0"/>
              </a:spcAft>
              <a:defRPr sz="3200" b="1">
                <a:solidFill>
                  <a:srgbClr val="00497B"/>
                </a:solidFill>
                <a:latin typeface="Arial" charset="0"/>
                <a:cs typeface="Arial" charset="0"/>
              </a:defRPr>
            </a:lvl4pPr>
            <a:lvl5pPr algn="l" rtl="0" eaLnBrk="1" fontAlgn="base" hangingPunct="1">
              <a:spcBef>
                <a:spcPct val="0"/>
              </a:spcBef>
              <a:spcAft>
                <a:spcPct val="0"/>
              </a:spcAft>
              <a:defRPr sz="3200" b="1">
                <a:solidFill>
                  <a:srgbClr val="00497B"/>
                </a:solidFill>
                <a:latin typeface="Arial" charset="0"/>
                <a:cs typeface="Arial" charset="0"/>
              </a:defRPr>
            </a:lvl5pPr>
            <a:lvl6pPr marL="457200" algn="l" rtl="0" eaLnBrk="1" fontAlgn="base" hangingPunct="1">
              <a:spcBef>
                <a:spcPct val="0"/>
              </a:spcBef>
              <a:spcAft>
                <a:spcPct val="0"/>
              </a:spcAft>
              <a:defRPr sz="3200" b="1">
                <a:solidFill>
                  <a:srgbClr val="00497B"/>
                </a:solidFill>
                <a:latin typeface="Arial" charset="0"/>
                <a:cs typeface="Arial" charset="0"/>
              </a:defRPr>
            </a:lvl6pPr>
            <a:lvl7pPr marL="914400" algn="l" rtl="0" eaLnBrk="1" fontAlgn="base" hangingPunct="1">
              <a:spcBef>
                <a:spcPct val="0"/>
              </a:spcBef>
              <a:spcAft>
                <a:spcPct val="0"/>
              </a:spcAft>
              <a:defRPr sz="3200" b="1">
                <a:solidFill>
                  <a:srgbClr val="00497B"/>
                </a:solidFill>
                <a:latin typeface="Arial" charset="0"/>
                <a:cs typeface="Arial" charset="0"/>
              </a:defRPr>
            </a:lvl7pPr>
            <a:lvl8pPr marL="1371600" algn="l" rtl="0" eaLnBrk="1" fontAlgn="base" hangingPunct="1">
              <a:spcBef>
                <a:spcPct val="0"/>
              </a:spcBef>
              <a:spcAft>
                <a:spcPct val="0"/>
              </a:spcAft>
              <a:defRPr sz="3200" b="1">
                <a:solidFill>
                  <a:srgbClr val="00497B"/>
                </a:solidFill>
                <a:latin typeface="Arial" charset="0"/>
                <a:cs typeface="Arial" charset="0"/>
              </a:defRPr>
            </a:lvl8pPr>
            <a:lvl9pPr marL="1828800" algn="l" rtl="0" eaLnBrk="1" fontAlgn="base" hangingPunct="1">
              <a:spcBef>
                <a:spcPct val="0"/>
              </a:spcBef>
              <a:spcAft>
                <a:spcPct val="0"/>
              </a:spcAft>
              <a:defRPr sz="3200" b="1">
                <a:solidFill>
                  <a:srgbClr val="00497B"/>
                </a:solidFill>
                <a:latin typeface="Arial" charset="0"/>
                <a:cs typeface="Arial" charset="0"/>
              </a:defRPr>
            </a:lvl9pPr>
          </a:lstStyle>
          <a:p>
            <a:r>
              <a:rPr lang="sk-SK" sz="3000"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Grant Budúcnosť pre rodiny / 12 x 100 eur </a:t>
            </a:r>
            <a:br>
              <a:rPr lang="sk-SK" sz="3000"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br>
            <a:r>
              <a:rPr lang="sk-SK" sz="3000" b="0" dirty="0">
                <a:solidFill>
                  <a:schemeClr val="bg1"/>
                </a:solidFill>
                <a:latin typeface="Inter Extra Bold" panose="02000903000000020004" pitchFamily="2" charset="0"/>
                <a:ea typeface="Inter Extra Bold" panose="02000903000000020004" pitchFamily="2" charset="0"/>
                <a:cs typeface="Inter Extra Bold" panose="02000903000000020004" pitchFamily="2" charset="0"/>
              </a:rPr>
              <a:t>pre 100 rodín</a:t>
            </a:r>
          </a:p>
        </p:txBody>
      </p:sp>
      <p:sp>
        <p:nvSpPr>
          <p:cNvPr id="6" name="BlokTextu 5">
            <a:extLst>
              <a:ext uri="{FF2B5EF4-FFF2-40B4-BE49-F238E27FC236}">
                <a16:creationId xmlns:a16="http://schemas.microsoft.com/office/drawing/2014/main" id="{50ABEE07-4C79-F8D6-FF9A-9C2EB26603E7}"/>
              </a:ext>
            </a:extLst>
          </p:cNvPr>
          <p:cNvSpPr txBox="1"/>
          <p:nvPr/>
        </p:nvSpPr>
        <p:spPr>
          <a:xfrm>
            <a:off x="360000" y="1908000"/>
            <a:ext cx="4032000" cy="2556000"/>
          </a:xfrm>
          <a:prstGeom prst="rect">
            <a:avLst/>
          </a:prstGeom>
          <a:noFill/>
        </p:spPr>
        <p:txBody>
          <a:bodyPr wrap="square" lIns="0" tIns="0" rIns="0" bIns="0">
            <a:spAutoFit/>
          </a:bodyPr>
          <a:lstStyle/>
          <a:p>
            <a:pPr marL="285750" indent="-285750">
              <a:spcAft>
                <a:spcPts val="600"/>
              </a:spcAft>
              <a:buFont typeface="Inter" panose="02000503000000020004" pitchFamily="2" charset="0"/>
              <a:buChar char="−"/>
            </a:pPr>
            <a: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t>Grantový program Budúcnosť pre rodiny pomáha pravidelnou mesačnou sumou 100 eur 100 jednorodičovským počas </a:t>
            </a:r>
            <a:b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br>
            <a: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t>12 mesiacov </a:t>
            </a:r>
          </a:p>
          <a:p>
            <a:pPr marL="285750" indent="-285750">
              <a:spcAft>
                <a:spcPts val="600"/>
              </a:spcAft>
              <a:buFont typeface="Inter" panose="02000503000000020004" pitchFamily="2" charset="0"/>
              <a:buChar char="−"/>
            </a:pPr>
            <a: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t>Cieľom programu je pomôcť rodinám preklenúť náročné obdobie, zastabilizovať sa a pokryť najnutnejšie potreby, na ktoré im nestačí bežný príjem</a:t>
            </a:r>
          </a:p>
          <a:p>
            <a:pPr marL="285750" indent="-285750">
              <a:spcAft>
                <a:spcPts val="600"/>
              </a:spcAft>
              <a:buFont typeface="Inter" panose="02000503000000020004" pitchFamily="2" charset="0"/>
              <a:buChar char="−"/>
            </a:pPr>
            <a: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t>Odborným garantom programu je Nadácia pre deti Slovenska</a:t>
            </a:r>
          </a:p>
          <a:p>
            <a:pPr marL="285750" indent="-285750">
              <a:spcAft>
                <a:spcPts val="600"/>
              </a:spcAft>
              <a:buFont typeface="Inter" panose="02000503000000020004" pitchFamily="2" charset="0"/>
              <a:buChar char="−"/>
            </a:pPr>
            <a: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t>Tipy na ďalšiu pomoc pre </a:t>
            </a:r>
            <a:r>
              <a:rPr lang="sk-SK" sz="1100" dirty="0" err="1">
                <a:solidFill>
                  <a:schemeClr val="bg1"/>
                </a:solidFill>
                <a:latin typeface="Inter" panose="02000503000000020004" pitchFamily="2" charset="0"/>
                <a:ea typeface="Inter" panose="02000503000000020004" pitchFamily="2" charset="0"/>
                <a:cs typeface="Inter" panose="02000503000000020004" pitchFamily="2" charset="0"/>
              </a:rPr>
              <a:t>jednorodičov</a:t>
            </a:r>
            <a: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t> nájdete na webe</a:t>
            </a:r>
          </a:p>
          <a:p>
            <a:pPr marL="285750" indent="-285750">
              <a:spcAft>
                <a:spcPts val="600"/>
              </a:spcAft>
              <a:buFont typeface="Inter" panose="02000503000000020004" pitchFamily="2" charset="0"/>
              <a:buChar char="−"/>
            </a:pPr>
            <a:r>
              <a:rPr lang="sk-SK" sz="1100" dirty="0">
                <a:solidFill>
                  <a:schemeClr val="bg1"/>
                </a:solidFill>
                <a:latin typeface="Inter" panose="02000503000000020004" pitchFamily="2" charset="0"/>
                <a:ea typeface="Inter" panose="02000503000000020004" pitchFamily="2" charset="0"/>
                <a:cs typeface="Inter" panose="02000503000000020004" pitchFamily="2" charset="0"/>
              </a:rPr>
              <a:t>Financovanie cez sociálnu inováciu. Investícia časti svojich voľných prostriedkov do akcií. Výnos prerozdelený v rámci grantu. </a:t>
            </a:r>
          </a:p>
        </p:txBody>
      </p:sp>
      <p:pic>
        <p:nvPicPr>
          <p:cNvPr id="8" name="Obrázok 7" descr="Obrázok, na ktorom je osoba, ľudská tvár, ošatenie, úsmev&#10;&#10;Automaticky generovaný popis">
            <a:extLst>
              <a:ext uri="{FF2B5EF4-FFF2-40B4-BE49-F238E27FC236}">
                <a16:creationId xmlns:a16="http://schemas.microsoft.com/office/drawing/2014/main" id="{39C06D4C-65D3-6334-1166-B299AC2D1C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2000" y="0"/>
            <a:ext cx="4572000" cy="5144400"/>
          </a:xfrm>
          <a:prstGeom prst="rect">
            <a:avLst/>
          </a:prstGeom>
        </p:spPr>
      </p:pic>
      <p:sp>
        <p:nvSpPr>
          <p:cNvPr id="7" name="Obdĺžnik: zaoblené rohy 6">
            <a:extLst>
              <a:ext uri="{FF2B5EF4-FFF2-40B4-BE49-F238E27FC236}">
                <a16:creationId xmlns:a16="http://schemas.microsoft.com/office/drawing/2014/main" id="{27742B80-3C8C-4576-5A45-85F77B804CB3}"/>
              </a:ext>
            </a:extLst>
          </p:cNvPr>
          <p:cNvSpPr/>
          <p:nvPr/>
        </p:nvSpPr>
        <p:spPr>
          <a:xfrm>
            <a:off x="4932000" y="3939902"/>
            <a:ext cx="3852000" cy="648000"/>
          </a:xfrm>
          <a:prstGeom prst="roundRect">
            <a:avLst>
              <a:gd name="adj" fmla="val 9056"/>
            </a:avLst>
          </a:prstGeom>
          <a:solidFill>
            <a:srgbClr val="721C7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algn="ctr">
              <a:tabLst>
                <a:tab pos="606878" algn="l"/>
              </a:tabLst>
            </a:pPr>
            <a:r>
              <a:rPr lang="sk-SK" sz="2400" kern="100" dirty="0">
                <a:latin typeface="Inter Semi Bold" panose="02000703000000020004" pitchFamily="2" charset="0"/>
                <a:ea typeface="Inter Semi Bold" panose="02000703000000020004" pitchFamily="2" charset="0"/>
                <a:cs typeface="Inter Semi Bold" panose="02000703000000020004" pitchFamily="2" charset="0"/>
              </a:rPr>
              <a:t>buducnostprerodiny.sk</a:t>
            </a:r>
            <a:endParaRPr lang="sk-SK" sz="2400" kern="100" dirty="0">
              <a:latin typeface="Inter" panose="02000503000000020004" pitchFamily="2" charset="0"/>
              <a:ea typeface="Inter" panose="02000503000000020004" pitchFamily="2" charset="0"/>
              <a:cs typeface="Inter" panose="02000503000000020004" pitchFamily="2" charset="0"/>
            </a:endParaRPr>
          </a:p>
        </p:txBody>
      </p:sp>
      <p:pic>
        <p:nvPicPr>
          <p:cNvPr id="3" name="Grafický objekt 2">
            <a:extLst>
              <a:ext uri="{FF2B5EF4-FFF2-40B4-BE49-F238E27FC236}">
                <a16:creationId xmlns:a16="http://schemas.microsoft.com/office/drawing/2014/main" id="{BF27204A-D628-4270-644C-098A943CA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4680000"/>
            <a:ext cx="669600" cy="216000"/>
          </a:xfrm>
          <a:prstGeom prst="rect">
            <a:avLst/>
          </a:prstGeom>
        </p:spPr>
      </p:pic>
    </p:spTree>
    <p:extLst>
      <p:ext uri="{BB962C8B-B14F-4D97-AF65-F5344CB8AC3E}">
        <p14:creationId xmlns:p14="http://schemas.microsoft.com/office/powerpoint/2010/main" val="714806509"/>
      </p:ext>
    </p:extLst>
  </p:cSld>
  <p:clrMapOvr>
    <a:masterClrMapping/>
  </p:clrMapOvr>
</p:sld>
</file>

<file path=ppt/theme/theme1.xml><?xml version="1.0" encoding="utf-8"?>
<a:theme xmlns:a="http://schemas.openxmlformats.org/drawingml/2006/main" name="SLSP16-9">
  <a:themeElements>
    <a:clrScheme name="Erste Group">
      <a:dk1>
        <a:srgbClr val="000000"/>
      </a:dk1>
      <a:lt1>
        <a:srgbClr val="FFFFFF"/>
      </a:lt1>
      <a:dk2>
        <a:srgbClr val="00497B"/>
      </a:dk2>
      <a:lt2>
        <a:srgbClr val="FFFFFF"/>
      </a:lt2>
      <a:accent1>
        <a:srgbClr val="BCE4FA"/>
      </a:accent1>
      <a:accent2>
        <a:srgbClr val="DFF2FD"/>
      </a:accent2>
      <a:accent3>
        <a:srgbClr val="83D0F5"/>
      </a:accent3>
      <a:accent4>
        <a:srgbClr val="40A3D5"/>
      </a:accent4>
      <a:accent5>
        <a:srgbClr val="0078B4"/>
      </a:accent5>
      <a:accent6>
        <a:srgbClr val="E30613"/>
      </a:accent6>
      <a:hlink>
        <a:srgbClr val="0000FF"/>
      </a:hlink>
      <a:folHlink>
        <a:srgbClr val="800080"/>
      </a:folHlink>
    </a:clrScheme>
    <a:fontScheme name="Erste Group">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Erste Standard Color 1">
      <a:srgbClr val="BCE4FA"/>
    </a:custClr>
    <a:custClr name="Erste Standard Color 2">
      <a:srgbClr val="0078B4"/>
    </a:custClr>
    <a:custClr name="Erste Standard Color 3">
      <a:srgbClr val="40A3D5"/>
    </a:custClr>
    <a:custClr name="Erste Standard Color 4">
      <a:srgbClr val="83D0F5"/>
    </a:custClr>
    <a:custClr name="Erste Standard Color 5">
      <a:srgbClr val="DFF2FD"/>
    </a:custClr>
    <a:custClr name="Erste Standard Color 6">
      <a:srgbClr val="00497B"/>
    </a:custClr>
    <a:custClr name="Erste Standard Color 7">
      <a:srgbClr val="00385F"/>
    </a:custClr>
    <a:custClr name="Erste Standard Color 8">
      <a:srgbClr val="005B94"/>
    </a:custClr>
    <a:custClr name="Erste Standard Color 9">
      <a:srgbClr val="005496"/>
    </a:custClr>
    <a:custClr name="Erste Standard Color 10">
      <a:srgbClr val="0069A7"/>
    </a:custClr>
    <a:custClr name="Erste Standard Color 11">
      <a:srgbClr val="0E3013"/>
    </a:custClr>
    <a:custClr name="Erste Standard Color 12">
      <a:srgbClr val="000000"/>
    </a:custClr>
    <a:custClr name="Erste Standard Color 13">
      <a:srgbClr val="FFFFFF"/>
    </a:custClr>
    <a:custClr name="Erste Color 1">
      <a:srgbClr val="002243"/>
    </a:custClr>
    <a:custClr name="Erste Color 2">
      <a:srgbClr val="003366"/>
    </a:custClr>
    <a:custClr name="Erste Color 3">
      <a:srgbClr val="1F4266"/>
    </a:custClr>
    <a:custClr name="Erste Color 4">
      <a:srgbClr val="1B4875"/>
    </a:custClr>
    <a:custClr name="Erste Color 5">
      <a:srgbClr val="335C85"/>
    </a:custClr>
    <a:custClr name="Erste Color 6">
      <a:srgbClr val="5B83AE"/>
    </a:custClr>
    <a:custClr name="Erste Color 7">
      <a:srgbClr val="5B799B"/>
    </a:custClr>
    <a:custClr name="Erste Color 8">
      <a:srgbClr val="CDE6F8"/>
    </a:custClr>
    <a:custClr name="Erste Color 9">
      <a:srgbClr val="D4EDFC"/>
    </a:custClr>
    <a:custClr name="Erste Color 10">
      <a:srgbClr val="E2F4FE"/>
    </a:custClr>
    <a:custClr name="Erste Color 11">
      <a:srgbClr val="AABACC"/>
    </a:custClr>
    <a:custClr name="Erste Color 12">
      <a:srgbClr val="CCD7E1"/>
    </a:custClr>
    <a:custClr name="Erste Color 13">
      <a:srgbClr val="E6EBF0"/>
    </a:custClr>
    <a:custClr name="Erste Color 14">
      <a:srgbClr val="F5F8FA"/>
    </a:custClr>
    <a:custClr name="Erste Color 15">
      <a:srgbClr val="E5E5E5"/>
    </a:custClr>
    <a:custClr name="Erste Color 16">
      <a:srgbClr val="999999"/>
    </a:custClr>
    <a:custClr name="Erste Color 17">
      <a:srgbClr val="666666"/>
    </a:custClr>
    <a:custClr name="Erste Color 18">
      <a:srgbClr val="313A45"/>
    </a:custClr>
    <a:custClr name="Erste Color 19">
      <a:srgbClr val="26374D"/>
    </a:custClr>
    <a:custClr name="Erste Color 20">
      <a:srgbClr val="3B4A5D"/>
    </a:custClr>
    <a:custClr name="Erste Color 21">
      <a:srgbClr val="9E0000"/>
    </a:custClr>
    <a:custClr name="Erste Color 22">
      <a:srgbClr val="EA0000"/>
    </a:custClr>
    <a:custClr name="Erste Color 23">
      <a:srgbClr val="FF7900"/>
    </a:custClr>
    <a:custClr name="Erste Color 24">
      <a:srgbClr val="FFA200"/>
    </a:custClr>
    <a:custClr name="Erste Color 25">
      <a:srgbClr val="339933"/>
    </a:custClr>
    <a:custClr name="Erste Color 26">
      <a:srgbClr val="FFF482"/>
    </a:custClr>
    <a:custClr name="Erste Color 27">
      <a:srgbClr val="FFCC00"/>
    </a:custClr>
    <a:custClr name="Erste Color 28">
      <a:srgbClr val="F39200"/>
    </a:custClr>
    <a:custClr name="Erste Color 29">
      <a:srgbClr val="EA5B0C"/>
    </a:custClr>
    <a:custClr name="Erste Color 30">
      <a:srgbClr val="DDCA00"/>
    </a:custClr>
    <a:custClr name="Erste Color 31">
      <a:srgbClr val="989900"/>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dae5dd-dde8-4e5b-af30-9ab37a3eb091" xsi:nil="true"/>
    <lcf76f155ced4ddcb4097134ff3c332f xmlns="08df524c-858d-4b30-82ba-6d407ab9a23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A20721D2420B7468B126CFCA06271FD" ma:contentTypeVersion="15" ma:contentTypeDescription="Umožňuje vytvoriť nový dokument." ma:contentTypeScope="" ma:versionID="64c9b3851964ccf96eb60080d51185d6">
  <xsd:schema xmlns:xsd="http://www.w3.org/2001/XMLSchema" xmlns:xs="http://www.w3.org/2001/XMLSchema" xmlns:p="http://schemas.microsoft.com/office/2006/metadata/properties" xmlns:ns2="08df524c-858d-4b30-82ba-6d407ab9a23c" xmlns:ns3="14dae5dd-dde8-4e5b-af30-9ab37a3eb091" targetNamespace="http://schemas.microsoft.com/office/2006/metadata/properties" ma:root="true" ma:fieldsID="4ce225a3fa642807bea407ef94b13ab6" ns2:_="" ns3:_="">
    <xsd:import namespace="08df524c-858d-4b30-82ba-6d407ab9a23c"/>
    <xsd:import namespace="14dae5dd-dde8-4e5b-af30-9ab37a3eb0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f524c-858d-4b30-82ba-6d407ab9a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Značky obrázka" ma:readOnly="false" ma:fieldId="{5cf76f15-5ced-4ddc-b409-7134ff3c332f}" ma:taxonomyMulti="true" ma:sspId="8e7e5b6c-b918-456f-bde5-0dbd0052dc3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dae5dd-dde8-4e5b-af30-9ab37a3eb09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a6a6da0-e028-419d-9a74-65db82ad0b95}" ma:internalName="TaxCatchAll" ma:showField="CatchAllData" ma:web="14dae5dd-dde8-4e5b-af30-9ab37a3eb09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4AA416-CB9A-46A1-B4E0-BF285F70E6F3}">
  <ds:schemaRefs>
    <ds:schemaRef ds:uri="http://www.w3.org/XML/1998/namespace"/>
    <ds:schemaRef ds:uri="08df524c-858d-4b30-82ba-6d407ab9a23c"/>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14dae5dd-dde8-4e5b-af30-9ab37a3eb091"/>
    <ds:schemaRef ds:uri="http://purl.org/dc/dcmitype/"/>
  </ds:schemaRefs>
</ds:datastoreItem>
</file>

<file path=customXml/itemProps2.xml><?xml version="1.0" encoding="utf-8"?>
<ds:datastoreItem xmlns:ds="http://schemas.openxmlformats.org/officeDocument/2006/customXml" ds:itemID="{C4E90FF4-3F98-4B36-9D72-139B3DD69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f524c-858d-4b30-82ba-6d407ab9a23c"/>
    <ds:schemaRef ds:uri="14dae5dd-dde8-4e5b-af30-9ab37a3e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0DB8B3-39CF-4390-AEA5-4947AFF29F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27056</TotalTime>
  <Words>1125</Words>
  <Application>Microsoft Office PowerPoint</Application>
  <PresentationFormat>Prezentácia na obrazovke (16:9)</PresentationFormat>
  <Paragraphs>53</Paragraphs>
  <Slides>11</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11</vt:i4>
      </vt:variant>
    </vt:vector>
  </HeadingPairs>
  <TitlesOfParts>
    <vt:vector size="17" baseType="lpstr">
      <vt:lpstr>Calibri</vt:lpstr>
      <vt:lpstr>Inter Semi Bold</vt:lpstr>
      <vt:lpstr>Inter</vt:lpstr>
      <vt:lpstr>Arial</vt:lpstr>
      <vt:lpstr>Inter Extra Bold</vt:lpstr>
      <vt:lpstr>SLSP16-9</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sirotova.jana@slsp.sk</dc:creator>
  <cp:lastModifiedBy>RAGÁČOVÁ Katarína 1 SLSP</cp:lastModifiedBy>
  <cp:revision>556</cp:revision>
  <cp:lastPrinted>2023-02-08T12:58:59Z</cp:lastPrinted>
  <dcterms:created xsi:type="dcterms:W3CDTF">2021-03-05T09:01:43Z</dcterms:created>
  <dcterms:modified xsi:type="dcterms:W3CDTF">2024-12-09T08:13:17Z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939b85-7e40-4a1d-91e1-0e84c3b219d7_Enabled">
    <vt:lpwstr>true</vt:lpwstr>
  </property>
  <property fmtid="{D5CDD505-2E9C-101B-9397-08002B2CF9AE}" pid="3" name="MSIP_Label_38939b85-7e40-4a1d-91e1-0e84c3b219d7_SetDate">
    <vt:lpwstr>2021-04-05T10:16:59Z</vt:lpwstr>
  </property>
  <property fmtid="{D5CDD505-2E9C-101B-9397-08002B2CF9AE}" pid="4" name="MSIP_Label_38939b85-7e40-4a1d-91e1-0e84c3b219d7_Method">
    <vt:lpwstr>Standard</vt:lpwstr>
  </property>
  <property fmtid="{D5CDD505-2E9C-101B-9397-08002B2CF9AE}" pid="5" name="MSIP_Label_38939b85-7e40-4a1d-91e1-0e84c3b219d7_Name">
    <vt:lpwstr>38939b85-7e40-4a1d-91e1-0e84c3b219d7</vt:lpwstr>
  </property>
  <property fmtid="{D5CDD505-2E9C-101B-9397-08002B2CF9AE}" pid="6" name="MSIP_Label_38939b85-7e40-4a1d-91e1-0e84c3b219d7_SiteId">
    <vt:lpwstr>3ad0376a-54d3-49a6-9e20-52de0a92fc89</vt:lpwstr>
  </property>
  <property fmtid="{D5CDD505-2E9C-101B-9397-08002B2CF9AE}" pid="7" name="MSIP_Label_38939b85-7e40-4a1d-91e1-0e84c3b219d7_ActionId">
    <vt:lpwstr>baa575b0-24d2-4994-a141-ea26bd1e2d98</vt:lpwstr>
  </property>
  <property fmtid="{D5CDD505-2E9C-101B-9397-08002B2CF9AE}" pid="8" name="MSIP_Label_38939b85-7e40-4a1d-91e1-0e84c3b219d7_ContentBits">
    <vt:lpwstr>0</vt:lpwstr>
  </property>
  <property fmtid="{D5CDD505-2E9C-101B-9397-08002B2CF9AE}" pid="9" name="ContentTypeId">
    <vt:lpwstr>0x0101004A20721D2420B7468B126CFCA06271FD</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