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4">
          <p15:clr>
            <a:srgbClr val="A4A3A4"/>
          </p15:clr>
        </p15:guide>
        <p15:guide id="2" orient="horz" pos="2296">
          <p15:clr>
            <a:srgbClr val="A4A3A4"/>
          </p15:clr>
        </p15:guide>
        <p15:guide id="3" pos="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512" y="288"/>
      </p:cViewPr>
      <p:guideLst>
        <p:guide orient="horz" pos="3884"/>
        <p:guide orient="horz" pos="2296"/>
        <p:guide pos="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7"/>
            <a:ext cx="84201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13.08.2020</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3903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13.08.2020</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3650687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386387" y="366714"/>
            <a:ext cx="1671638" cy="780097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371477" y="366714"/>
            <a:ext cx="4849813" cy="78009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13.08.2020</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4595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13.08.2020</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491847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0"/>
            <a:ext cx="84201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82506" y="2906714"/>
            <a:ext cx="8420100"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8C020CB-CB15-4C2C-B3DE-E2C067B70EC5}" type="datetimeFigureOut">
              <a:rPr lang="de-AT" smtClean="0"/>
              <a:t>13.08.2020</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225379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371477" y="2133601"/>
            <a:ext cx="3260725"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3797302" y="2133601"/>
            <a:ext cx="3260725"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78C020CB-CB15-4C2C-B3DE-E2C067B70EC5}" type="datetimeFigureOut">
              <a:rPr lang="de-AT" smtClean="0"/>
              <a:t>13.08.2020</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225252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78C020CB-CB15-4C2C-B3DE-E2C067B70EC5}" type="datetimeFigureOut">
              <a:rPr lang="de-AT" smtClean="0"/>
              <a:t>13.08.2020</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265116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78C020CB-CB15-4C2C-B3DE-E2C067B70EC5}" type="datetimeFigureOut">
              <a:rPr lang="de-AT" smtClean="0"/>
              <a:t>13.08.2020</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3821196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C020CB-CB15-4C2C-B3DE-E2C067B70EC5}" type="datetimeFigureOut">
              <a:rPr lang="de-AT" smtClean="0"/>
              <a:t>13.08.2020</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207806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2" y="273051"/>
            <a:ext cx="3259006"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872972"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8C020CB-CB15-4C2C-B3DE-E2C067B70EC5}" type="datetimeFigureOut">
              <a:rPr lang="de-AT" smtClean="0"/>
              <a:t>13.08.2020</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145170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1"/>
            <a:ext cx="59436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8C020CB-CB15-4C2C-B3DE-E2C067B70EC5}" type="datetimeFigureOut">
              <a:rPr lang="de-AT" smtClean="0"/>
              <a:t>13.08.2020</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1799763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95300" y="6356351"/>
            <a:ext cx="23114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fld id="{78C020CB-CB15-4C2C-B3DE-E2C067B70EC5}" type="datetimeFigureOut">
              <a:rPr lang="de-AT" smtClean="0"/>
              <a:t>13.08.2020</a:t>
            </a:fld>
            <a:endParaRPr lang="de-AT"/>
          </a:p>
        </p:txBody>
      </p:sp>
      <p:sp>
        <p:nvSpPr>
          <p:cNvPr id="5" name="Fußzeilenplatzhalter 4"/>
          <p:cNvSpPr>
            <a:spLocks noGrp="1"/>
          </p:cNvSpPr>
          <p:nvPr>
            <p:ph type="ftr" sz="quarter" idx="3"/>
          </p:nvPr>
        </p:nvSpPr>
        <p:spPr>
          <a:xfrm>
            <a:off x="3384550" y="6356351"/>
            <a:ext cx="31369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7099300" y="6356351"/>
            <a:ext cx="23114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C930AF30-600C-4CA9-8E58-127D5FCF7BD9}" type="slidenum">
              <a:rPr lang="de-AT" smtClean="0"/>
              <a:t>‹Nr.›</a:t>
            </a:fld>
            <a:endParaRPr lang="de-AT"/>
          </a:p>
        </p:txBody>
      </p:sp>
    </p:spTree>
    <p:extLst>
      <p:ext uri="{BB962C8B-B14F-4D97-AF65-F5344CB8AC3E}">
        <p14:creationId xmlns:p14="http://schemas.microsoft.com/office/powerpoint/2010/main" val="1525544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image" Target="../media/image1.emf"/><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6345497" y="-531440"/>
            <a:ext cx="4224127" cy="1686719"/>
          </a:xfrm>
          <a:prstGeom prst="roundRect">
            <a:avLst>
              <a:gd name="adj" fmla="val 34630"/>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6" name="Rechteck 85"/>
          <p:cNvSpPr/>
          <p:nvPr/>
        </p:nvSpPr>
        <p:spPr>
          <a:xfrm>
            <a:off x="413484" y="3909783"/>
            <a:ext cx="2082268" cy="338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67" name="Rechteck 66"/>
          <p:cNvSpPr/>
          <p:nvPr/>
        </p:nvSpPr>
        <p:spPr>
          <a:xfrm>
            <a:off x="403325" y="4267516"/>
            <a:ext cx="2092427" cy="10443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5" name="Text Box 20"/>
          <p:cNvSpPr txBox="1">
            <a:spLocks noChangeArrowheads="1"/>
          </p:cNvSpPr>
          <p:nvPr>
            <p:custDataLst>
              <p:tags r:id="rId1"/>
            </p:custDataLst>
          </p:nvPr>
        </p:nvSpPr>
        <p:spPr bwMode="auto">
          <a:xfrm>
            <a:off x="505813" y="4265199"/>
            <a:ext cx="195455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a:latin typeface="Franklin Gothic Medium" panose="020B0603020102020204" pitchFamily="34" charset="0"/>
              </a:rPr>
              <a:t>Steiermärkische Bank </a:t>
            </a:r>
          </a:p>
          <a:p>
            <a:pPr algn="just" eaLnBrk="1" hangingPunct="1"/>
            <a:r>
              <a:rPr lang="en-US" altLang="hu-HU" sz="900" dirty="0">
                <a:latin typeface="Franklin Gothic Medium" panose="020B0603020102020204" pitchFamily="34" charset="0"/>
              </a:rPr>
              <a:t>und Sparkassen AG</a:t>
            </a:r>
          </a:p>
          <a:p>
            <a:pPr algn="just" eaLnBrk="1" hangingPunct="1"/>
            <a:endParaRPr lang="en-US" altLang="hu-HU" sz="800" b="1" dirty="0">
              <a:latin typeface="Arial" panose="020B0604020202020204" pitchFamily="34" charset="0"/>
              <a:cs typeface="Arial" panose="020B0604020202020204" pitchFamily="34" charset="0"/>
            </a:endParaRPr>
          </a:p>
          <a:p>
            <a:pPr algn="just" eaLnBrk="1" hangingPunct="1"/>
            <a:r>
              <a:rPr lang="en-US" altLang="hu-HU" sz="800" dirty="0">
                <a:latin typeface="Franklin Gothic Medium" panose="020B0603020102020204" pitchFamily="34" charset="0"/>
                <a:cs typeface="Arial" panose="020B0604020202020204" pitchFamily="34" charset="0"/>
              </a:rPr>
              <a:t>Responsible Officer</a:t>
            </a:r>
          </a:p>
          <a:p>
            <a:pPr algn="just" eaLnBrk="1" hangingPunct="1"/>
            <a:r>
              <a:rPr lang="en-US" altLang="hu-HU" sz="800" i="1" dirty="0">
                <a:latin typeface="Arial" panose="020B0604020202020204" pitchFamily="34" charset="0"/>
                <a:cs typeface="Arial" panose="020B0604020202020204" pitchFamily="34" charset="0"/>
              </a:rPr>
              <a:t>Mr. Hans Ludwig Diexer</a:t>
            </a:r>
          </a:p>
          <a:p>
            <a:pPr algn="just" eaLnBrk="1" hangingPunct="1"/>
            <a:r>
              <a:rPr lang="en-US" altLang="hu-HU" sz="800" i="1" dirty="0">
                <a:latin typeface="Arial" panose="020B0604020202020204" pitchFamily="34" charset="0"/>
                <a:cs typeface="Arial" panose="020B0604020202020204" pitchFamily="34" charset="0"/>
              </a:rPr>
              <a:t>hansludwig.diexer@steiermaerkische.at</a:t>
            </a:r>
          </a:p>
          <a:p>
            <a:pPr algn="just" eaLnBrk="1" hangingPunct="1"/>
            <a:r>
              <a:rPr lang="en-US" altLang="hu-HU" sz="800" i="1" dirty="0">
                <a:latin typeface="Arial" panose="020B0604020202020204" pitchFamily="34" charset="0"/>
                <a:cs typeface="Arial" panose="020B0604020202020204" pitchFamily="34" charset="0"/>
              </a:rPr>
              <a:t>+43 5 0100-35490 </a:t>
            </a:r>
          </a:p>
          <a:p>
            <a:pPr algn="just" eaLnBrk="1" hangingPunct="1"/>
            <a:endParaRPr lang="en-US" altLang="hu-HU" sz="800" i="1" dirty="0">
              <a:latin typeface="Arial" panose="020B0604020202020204" pitchFamily="34" charset="0"/>
              <a:cs typeface="Arial" panose="020B0604020202020204" pitchFamily="34" charset="0"/>
            </a:endParaRPr>
          </a:p>
        </p:txBody>
      </p:sp>
      <p:graphicFrame>
        <p:nvGraphicFramePr>
          <p:cNvPr id="51" name="Tabelle 50"/>
          <p:cNvGraphicFramePr>
            <a:graphicFrameLocks noGrp="1"/>
          </p:cNvGraphicFramePr>
          <p:nvPr>
            <p:extLst>
              <p:ext uri="{D42A27DB-BD31-4B8C-83A1-F6EECF244321}">
                <p14:modId xmlns:p14="http://schemas.microsoft.com/office/powerpoint/2010/main" val="3482697096"/>
              </p:ext>
            </p:extLst>
          </p:nvPr>
        </p:nvGraphicFramePr>
        <p:xfrm>
          <a:off x="344488" y="1754073"/>
          <a:ext cx="9289032" cy="1549700"/>
        </p:xfrm>
        <a:graphic>
          <a:graphicData uri="http://schemas.openxmlformats.org/drawingml/2006/table">
            <a:tbl>
              <a:tblPr firstRow="1" bandRow="1">
                <a:tableStyleId>{5C22544A-7EE6-4342-B048-85BDC9FD1C3A}</a:tableStyleId>
              </a:tblPr>
              <a:tblGrid>
                <a:gridCol w="2211675"/>
                <a:gridCol w="1327005"/>
                <a:gridCol w="781800"/>
                <a:gridCol w="1356152"/>
                <a:gridCol w="2875176"/>
                <a:gridCol w="737224"/>
              </a:tblGrid>
              <a:tr h="405945">
                <a:tc>
                  <a:txBody>
                    <a:bodyPr/>
                    <a:lstStyle/>
                    <a:p>
                      <a:pPr algn="ctr"/>
                      <a:r>
                        <a:rPr lang="en-US" sz="1000" b="0" noProof="0" dirty="0" smtClean="0">
                          <a:solidFill>
                            <a:schemeClr val="bg1"/>
                          </a:solidFill>
                          <a:latin typeface="Franklin Gothic Medium" panose="020B0603020102020204" pitchFamily="34" charset="0"/>
                        </a:rPr>
                        <a:t>Financial Institution</a:t>
                      </a:r>
                    </a:p>
                    <a:p>
                      <a:pPr algn="ctr"/>
                      <a:r>
                        <a:rPr lang="en-US" sz="1000" b="0" noProof="0" dirty="0" smtClean="0">
                          <a:solidFill>
                            <a:schemeClr val="bg1"/>
                          </a:solidFill>
                          <a:latin typeface="Franklin Gothic Medium" panose="020B0603020102020204" pitchFamily="34" charset="0"/>
                        </a:rPr>
                        <a:t>(Legal Name)</a:t>
                      </a:r>
                      <a:endParaRPr lang="en-US" sz="1000" b="0" noProof="0" dirty="0">
                        <a:solidFill>
                          <a:schemeClr val="bg1"/>
                        </a:solidFill>
                        <a:latin typeface="Franklin Gothic Medium" panose="020B0603020102020204" pitchFamily="34" charset="0"/>
                      </a:endParaRPr>
                    </a:p>
                  </a:txBody>
                  <a:tcPr marL="132080" marR="132080" marT="31652" marB="31652">
                    <a:solidFill>
                      <a:schemeClr val="tx2">
                        <a:lumMod val="75000"/>
                      </a:schemeClr>
                    </a:solidFill>
                  </a:tcPr>
                </a:tc>
                <a:tc>
                  <a:txBody>
                    <a:bodyPr/>
                    <a:lstStyle/>
                    <a:p>
                      <a:pPr marL="0" algn="ctr" defTabSz="914400" rtl="0" eaLnBrk="1" fontAlgn="ctr" latinLnBrk="0" hangingPunct="1"/>
                      <a:r>
                        <a:rPr lang="en-US" sz="1000" b="0" kern="1200" dirty="0">
                          <a:solidFill>
                            <a:schemeClr val="bg1"/>
                          </a:solidFill>
                          <a:latin typeface="Franklin Gothic Medium" panose="020B0603020102020204" pitchFamily="34" charset="0"/>
                          <a:ea typeface="+mn-ea"/>
                          <a:cs typeface="+mn-cs"/>
                        </a:rPr>
                        <a:t>GIIN </a:t>
                      </a:r>
                      <a:endParaRPr lang="en-US" sz="1000" b="0" kern="1200" dirty="0" smtClean="0">
                        <a:solidFill>
                          <a:schemeClr val="bg1"/>
                        </a:solidFill>
                        <a:latin typeface="Franklin Gothic Medium" panose="020B0603020102020204" pitchFamily="34" charset="0"/>
                        <a:ea typeface="+mn-ea"/>
                        <a:cs typeface="+mn-cs"/>
                      </a:endParaRPr>
                    </a:p>
                    <a:p>
                      <a:pPr marL="0" algn="ctr" defTabSz="914400" rtl="0" eaLnBrk="1" fontAlgn="ctr" latinLnBrk="0" hangingPunct="1"/>
                      <a:r>
                        <a:rPr lang="en-US" sz="900" b="0" kern="1200" dirty="0" smtClean="0">
                          <a:solidFill>
                            <a:schemeClr val="bg1"/>
                          </a:solidFill>
                          <a:latin typeface="Franklin Gothic Medium" panose="020B0603020102020204" pitchFamily="34" charset="0"/>
                          <a:ea typeface="+mn-ea"/>
                          <a:cs typeface="+mn-cs"/>
                        </a:rPr>
                        <a:t>(</a:t>
                      </a:r>
                      <a:r>
                        <a:rPr lang="en-US" sz="900" b="0" kern="1200" dirty="0">
                          <a:solidFill>
                            <a:schemeClr val="bg1"/>
                          </a:solidFill>
                          <a:latin typeface="Franklin Gothic Medium" panose="020B0603020102020204" pitchFamily="34" charset="0"/>
                          <a:ea typeface="+mn-ea"/>
                          <a:cs typeface="+mn-cs"/>
                        </a:rPr>
                        <a:t>Global Intermediary Identification Number)</a:t>
                      </a:r>
                    </a:p>
                  </a:txBody>
                  <a:tcPr marL="13758" marR="13758" marT="6594" marB="0" anchor="ctr">
                    <a:solidFill>
                      <a:schemeClr val="tx2">
                        <a:lumMod val="75000"/>
                      </a:schemeClr>
                    </a:solidFill>
                  </a:tcPr>
                </a:tc>
                <a:tc>
                  <a:txBody>
                    <a:bodyPr/>
                    <a:lstStyle/>
                    <a:p>
                      <a:pPr marL="0" algn="ctr" defTabSz="914400" rtl="0" eaLnBrk="1" fontAlgn="ctr" latinLnBrk="0" hangingPunct="1"/>
                      <a:r>
                        <a:rPr lang="de-AT" sz="1000" b="0" kern="1200" dirty="0" smtClean="0">
                          <a:solidFill>
                            <a:schemeClr val="bg1"/>
                          </a:solidFill>
                          <a:latin typeface="Franklin Gothic Medium" panose="020B0603020102020204" pitchFamily="34" charset="0"/>
                          <a:ea typeface="+mn-ea"/>
                          <a:cs typeface="+mn-cs"/>
                        </a:rPr>
                        <a:t>Date </a:t>
                      </a:r>
                      <a:r>
                        <a:rPr lang="de-AT" sz="1000" b="0" kern="1200" dirty="0" err="1" smtClean="0">
                          <a:solidFill>
                            <a:schemeClr val="bg1"/>
                          </a:solidFill>
                          <a:latin typeface="Franklin Gothic Medium" panose="020B0603020102020204" pitchFamily="34" charset="0"/>
                          <a:ea typeface="+mn-ea"/>
                          <a:cs typeface="+mn-cs"/>
                        </a:rPr>
                        <a:t>of</a:t>
                      </a:r>
                      <a:r>
                        <a:rPr lang="de-AT" sz="1000" b="0" kern="1200" dirty="0" smtClean="0">
                          <a:solidFill>
                            <a:schemeClr val="bg1"/>
                          </a:solidFill>
                          <a:latin typeface="Franklin Gothic Medium" panose="020B0603020102020204" pitchFamily="34" charset="0"/>
                          <a:ea typeface="+mn-ea"/>
                          <a:cs typeface="+mn-cs"/>
                        </a:rPr>
                        <a:t> Registration</a:t>
                      </a:r>
                      <a:endParaRPr lang="de-AT" sz="1000" b="0" kern="1200" dirty="0">
                        <a:solidFill>
                          <a:schemeClr val="bg1"/>
                        </a:solidFill>
                        <a:latin typeface="Franklin Gothic Medium" panose="020B0603020102020204" pitchFamily="34" charset="0"/>
                        <a:ea typeface="+mn-ea"/>
                        <a:cs typeface="+mn-cs"/>
                      </a:endParaRPr>
                    </a:p>
                  </a:txBody>
                  <a:tcPr marL="13758" marR="13758" marT="6594" marB="0" anchor="ctr">
                    <a:solidFill>
                      <a:schemeClr val="tx2">
                        <a:lumMod val="75000"/>
                      </a:schemeClr>
                    </a:solidFill>
                  </a:tcPr>
                </a:tc>
                <a:tc>
                  <a:txBody>
                    <a:bodyPr/>
                    <a:lstStyle/>
                    <a:p>
                      <a:pPr marL="0" algn="ctr" defTabSz="914400" rtl="0" eaLnBrk="1" fontAlgn="ctr" latinLnBrk="0" hangingPunct="1"/>
                      <a:r>
                        <a:rPr lang="de-AT" sz="1000" b="0" kern="1200" dirty="0" err="1" smtClean="0">
                          <a:solidFill>
                            <a:schemeClr val="bg1"/>
                          </a:solidFill>
                          <a:latin typeface="Franklin Gothic Medium" panose="020B0603020102020204" pitchFamily="34" charset="0"/>
                          <a:ea typeface="+mn-ea"/>
                          <a:cs typeface="+mn-cs"/>
                        </a:rPr>
                        <a:t>Responsible</a:t>
                      </a:r>
                      <a:r>
                        <a:rPr lang="de-AT" sz="1000" b="0" kern="1200" baseline="0" dirty="0" smtClean="0">
                          <a:solidFill>
                            <a:schemeClr val="bg1"/>
                          </a:solidFill>
                          <a:latin typeface="Franklin Gothic Medium" panose="020B0603020102020204" pitchFamily="34" charset="0"/>
                          <a:ea typeface="+mn-ea"/>
                          <a:cs typeface="+mn-cs"/>
                        </a:rPr>
                        <a:t> Officer</a:t>
                      </a:r>
                    </a:p>
                    <a:p>
                      <a:pPr marL="0" algn="ctr" defTabSz="914400" rtl="0" eaLnBrk="1" fontAlgn="ctr" latinLnBrk="0" hangingPunct="1"/>
                      <a:r>
                        <a:rPr lang="de-DE" sz="1000" b="0" kern="1200" baseline="0" dirty="0" smtClean="0">
                          <a:solidFill>
                            <a:schemeClr val="bg1"/>
                          </a:solidFill>
                          <a:latin typeface="Franklin Gothic Medium" panose="020B0603020102020204" pitchFamily="34" charset="0"/>
                          <a:ea typeface="+mn-ea"/>
                          <a:cs typeface="+mn-cs"/>
                        </a:rPr>
                        <a:t>(RO)</a:t>
                      </a:r>
                      <a:endParaRPr lang="de-AT" sz="1000" b="0" kern="1200" dirty="0">
                        <a:solidFill>
                          <a:schemeClr val="bg1"/>
                        </a:solidFill>
                        <a:latin typeface="Franklin Gothic Medium" panose="020B0603020102020204" pitchFamily="34" charset="0"/>
                        <a:ea typeface="+mn-ea"/>
                        <a:cs typeface="+mn-cs"/>
                      </a:endParaRPr>
                    </a:p>
                  </a:txBody>
                  <a:tcPr marL="13758" marR="13758" marT="6594" marB="0" anchor="ctr">
                    <a:solidFill>
                      <a:schemeClr val="tx2">
                        <a:lumMod val="75000"/>
                      </a:schemeClr>
                    </a:solidFill>
                  </a:tcPr>
                </a:tc>
                <a:tc>
                  <a:txBody>
                    <a:bodyPr/>
                    <a:lstStyle/>
                    <a:p>
                      <a:pPr marL="0" algn="ctr" defTabSz="914400" rtl="0" eaLnBrk="1" fontAlgn="ctr" latinLnBrk="0" hangingPunct="1"/>
                      <a:r>
                        <a:rPr lang="de-AT" sz="1000" b="0" kern="1200" dirty="0" smtClean="0">
                          <a:solidFill>
                            <a:schemeClr val="bg1"/>
                          </a:solidFill>
                          <a:latin typeface="Franklin Gothic Medium" panose="020B0603020102020204" pitchFamily="34" charset="0"/>
                          <a:ea typeface="+mn-ea"/>
                          <a:cs typeface="+mn-cs"/>
                        </a:rPr>
                        <a:t>FATCA Status</a:t>
                      </a:r>
                      <a:endParaRPr lang="de-AT" sz="1000" b="0" kern="1200" dirty="0">
                        <a:solidFill>
                          <a:schemeClr val="bg1"/>
                        </a:solidFill>
                        <a:latin typeface="Franklin Gothic Medium" panose="020B0603020102020204" pitchFamily="34" charset="0"/>
                        <a:ea typeface="+mn-ea"/>
                        <a:cs typeface="+mn-cs"/>
                      </a:endParaRPr>
                    </a:p>
                  </a:txBody>
                  <a:tcPr marL="13758" marR="13758" marT="6594" marB="0" anchor="ctr">
                    <a:solidFill>
                      <a:schemeClr val="tx2">
                        <a:lumMod val="75000"/>
                      </a:schemeClr>
                    </a:solidFill>
                  </a:tcPr>
                </a:tc>
                <a:tc>
                  <a:txBody>
                    <a:bodyPr/>
                    <a:lstStyle/>
                    <a:p>
                      <a:pPr marL="0" algn="ctr" defTabSz="914400" rtl="0" eaLnBrk="1" fontAlgn="ctr" latinLnBrk="0" hangingPunct="1"/>
                      <a:r>
                        <a:rPr lang="de-AT" sz="1000" b="0" kern="1200" dirty="0">
                          <a:solidFill>
                            <a:schemeClr val="bg1"/>
                          </a:solidFill>
                          <a:latin typeface="Franklin Gothic Medium" panose="020B0603020102020204" pitchFamily="34" charset="0"/>
                          <a:ea typeface="+mn-ea"/>
                          <a:cs typeface="+mn-cs"/>
                        </a:rPr>
                        <a:t>QI EIN</a:t>
                      </a:r>
                    </a:p>
                  </a:txBody>
                  <a:tcPr marL="13758" marR="13758" marT="6594" marB="0" anchor="ctr">
                    <a:solidFill>
                      <a:schemeClr val="tx2">
                        <a:lumMod val="75000"/>
                      </a:schemeClr>
                    </a:solidFill>
                  </a:tcPr>
                </a:tc>
              </a:tr>
              <a:tr h="295444">
                <a:tc>
                  <a:txBody>
                    <a:bodyPr/>
                    <a:lstStyle/>
                    <a:p>
                      <a:pPr algn="l" fontAlgn="b"/>
                      <a:r>
                        <a:rPr lang="de-AT" sz="900" b="0" i="0" u="none" strike="noStrike" dirty="0" smtClean="0">
                          <a:solidFill>
                            <a:srgbClr val="000000"/>
                          </a:solidFill>
                          <a:effectLst/>
                          <a:latin typeface="Arial" panose="020B0604020202020204" pitchFamily="34" charset="0"/>
                          <a:cs typeface="Arial" panose="020B0604020202020204" pitchFamily="34" charset="0"/>
                        </a:rPr>
                        <a:t>Steiermärkische</a:t>
                      </a:r>
                      <a:r>
                        <a:rPr lang="de-AT" sz="900" b="0" i="0" u="none" strike="noStrike" baseline="0" dirty="0" smtClean="0">
                          <a:solidFill>
                            <a:srgbClr val="000000"/>
                          </a:solidFill>
                          <a:effectLst/>
                          <a:latin typeface="Arial" panose="020B0604020202020204" pitchFamily="34" charset="0"/>
                          <a:cs typeface="Arial" panose="020B0604020202020204" pitchFamily="34" charset="0"/>
                        </a:rPr>
                        <a:t> </a:t>
                      </a:r>
                      <a:r>
                        <a:rPr lang="de-AT" sz="900" b="0" i="0" u="none" strike="noStrike" dirty="0" smtClean="0">
                          <a:solidFill>
                            <a:srgbClr val="000000"/>
                          </a:solidFill>
                          <a:effectLst/>
                          <a:latin typeface="Arial" panose="020B0604020202020204" pitchFamily="34" charset="0"/>
                          <a:cs typeface="Arial" panose="020B0604020202020204" pitchFamily="34" charset="0"/>
                        </a:rPr>
                        <a:t>Bank </a:t>
                      </a:r>
                      <a:r>
                        <a:rPr lang="de-AT" sz="900" b="0" i="0" u="none" strike="noStrike" dirty="0">
                          <a:solidFill>
                            <a:srgbClr val="000000"/>
                          </a:solidFill>
                          <a:effectLst/>
                          <a:latin typeface="Arial" panose="020B0604020202020204" pitchFamily="34" charset="0"/>
                          <a:cs typeface="Arial" panose="020B0604020202020204" pitchFamily="34" charset="0"/>
                        </a:rPr>
                        <a:t>und Sparkassen AG</a:t>
                      </a:r>
                    </a:p>
                  </a:txBody>
                  <a:tcPr marL="13758" marR="13758" marT="6594" marB="0" anchor="ctr">
                    <a:solidFill>
                      <a:schemeClr val="accent1">
                        <a:lumMod val="20000"/>
                        <a:lumOff val="80000"/>
                      </a:schemeClr>
                    </a:solidFill>
                  </a:tcPr>
                </a:tc>
                <a:tc>
                  <a:txBody>
                    <a:bodyPr/>
                    <a:lstStyle/>
                    <a:p>
                      <a:pPr algn="l" fontAlgn="b"/>
                      <a:r>
                        <a:rPr lang="de-AT" sz="900" b="1" i="0" u="none" strike="noStrike" kern="1200" dirty="0" smtClean="0">
                          <a:solidFill>
                            <a:srgbClr val="000000"/>
                          </a:solidFill>
                          <a:effectLst/>
                          <a:latin typeface="Arial" panose="020B0604020202020204" pitchFamily="34" charset="0"/>
                          <a:ea typeface="+mn-ea"/>
                          <a:cs typeface="Arial" panose="020B0604020202020204" pitchFamily="34" charset="0"/>
                        </a:rPr>
                        <a:t>TRLJI1.00000.LE.040 </a:t>
                      </a:r>
                      <a:endParaRPr lang="de-AT" sz="9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smtClean="0">
                          <a:solidFill>
                            <a:srgbClr val="000000"/>
                          </a:solidFill>
                          <a:effectLst/>
                          <a:latin typeface="Arial" panose="020B0604020202020204" pitchFamily="34" charset="0"/>
                          <a:ea typeface="+mn-ea"/>
                          <a:cs typeface="Arial" panose="020B0604020202020204" pitchFamily="34" charset="0"/>
                        </a:rPr>
                        <a:t>15.09.2017</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smtClean="0">
                          <a:solidFill>
                            <a:srgbClr val="000000"/>
                          </a:solidFill>
                          <a:effectLst/>
                          <a:latin typeface="Arial" panose="020B0604020202020204" pitchFamily="34" charset="0"/>
                          <a:ea typeface="+mn-ea"/>
                          <a:cs typeface="Arial" panose="020B0604020202020204" pitchFamily="34" charset="0"/>
                        </a:rPr>
                        <a:t>Mr. Hans Ludwig </a:t>
                      </a:r>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Diexer</a:t>
                      </a:r>
                    </a:p>
                  </a:txBody>
                  <a:tcPr marL="13758" marR="13758" marT="6594" marB="0" anchor="ctr">
                    <a:solidFill>
                      <a:schemeClr val="accent1">
                        <a:lumMod val="20000"/>
                        <a:lumOff val="80000"/>
                      </a:schemeClr>
                    </a:solidFill>
                  </a:tcPr>
                </a:tc>
                <a:tc>
                  <a:txBody>
                    <a:bodyPr/>
                    <a:lstStyle/>
                    <a:p>
                      <a:pPr algn="l" fontAlgn="b"/>
                      <a:r>
                        <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rPr>
                        <a:t>Reporting </a:t>
                      </a:r>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Financial Institution under a </a:t>
                      </a:r>
                      <a:r>
                        <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rPr>
                        <a:t> IGA Model </a:t>
                      </a:r>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2</a:t>
                      </a: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98-0236435</a:t>
                      </a:r>
                    </a:p>
                  </a:txBody>
                  <a:tcPr marL="13758" marR="13758" marT="6594" marB="0" anchor="ctr">
                    <a:solidFill>
                      <a:schemeClr val="accent1">
                        <a:lumMod val="20000"/>
                        <a:lumOff val="80000"/>
                      </a:schemeClr>
                    </a:solidFill>
                  </a:tcPr>
                </a:tc>
              </a:tr>
              <a:tr h="270014">
                <a:tc>
                  <a:txBody>
                    <a:bodyPr/>
                    <a:lstStyle/>
                    <a:p>
                      <a:pPr algn="l" fontAlgn="b"/>
                      <a:r>
                        <a:rPr lang="de-AT" sz="900" b="0" i="0" u="none" strike="noStrike" dirty="0">
                          <a:solidFill>
                            <a:srgbClr val="000000"/>
                          </a:solidFill>
                          <a:effectLst/>
                          <a:latin typeface="Arial" panose="020B0604020202020204" pitchFamily="34" charset="0"/>
                          <a:cs typeface="Arial" panose="020B0604020202020204" pitchFamily="34" charset="0"/>
                        </a:rPr>
                        <a:t>Sparkasse Bank </a:t>
                      </a:r>
                      <a:r>
                        <a:rPr lang="de-AT" sz="900" b="0" i="0" u="none" strike="noStrike" dirty="0" err="1">
                          <a:solidFill>
                            <a:srgbClr val="000000"/>
                          </a:solidFill>
                          <a:effectLst/>
                          <a:latin typeface="Arial" panose="020B0604020202020204" pitchFamily="34" charset="0"/>
                          <a:cs typeface="Arial" panose="020B0604020202020204" pitchFamily="34" charset="0"/>
                        </a:rPr>
                        <a:t>dd</a:t>
                      </a:r>
                      <a:r>
                        <a:rPr lang="de-AT" sz="900" b="0" i="0" u="none" strike="noStrike" dirty="0">
                          <a:solidFill>
                            <a:srgbClr val="000000"/>
                          </a:solidFill>
                          <a:effectLst/>
                          <a:latin typeface="Arial" panose="020B0604020202020204" pitchFamily="34" charset="0"/>
                          <a:cs typeface="Arial" panose="020B0604020202020204" pitchFamily="34" charset="0"/>
                        </a:rPr>
                        <a:t> </a:t>
                      </a:r>
                      <a:r>
                        <a:rPr lang="de-AT" sz="900" b="0" i="0" u="none" strike="noStrike" dirty="0" err="1" smtClean="0">
                          <a:solidFill>
                            <a:srgbClr val="000000"/>
                          </a:solidFill>
                          <a:effectLst/>
                          <a:latin typeface="Arial" panose="020B0604020202020204" pitchFamily="34" charset="0"/>
                          <a:cs typeface="Arial" panose="020B0604020202020204" pitchFamily="34" charset="0"/>
                        </a:rPr>
                        <a:t>BiH</a:t>
                      </a:r>
                      <a:endParaRPr lang="de-AT" sz="900" b="0" i="0" u="none" strike="noStrike" dirty="0">
                        <a:solidFill>
                          <a:srgbClr val="000000"/>
                        </a:solidFill>
                        <a:effectLst/>
                        <a:latin typeface="Arial" panose="020B0604020202020204" pitchFamily="34" charset="0"/>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1" i="0" u="none" strike="noStrike" kern="1200" dirty="0" smtClean="0">
                          <a:solidFill>
                            <a:srgbClr val="000000"/>
                          </a:solidFill>
                          <a:effectLst/>
                          <a:latin typeface="Arial" panose="020B0604020202020204" pitchFamily="34" charset="0"/>
                          <a:ea typeface="+mn-ea"/>
                          <a:cs typeface="Arial" panose="020B0604020202020204" pitchFamily="34" charset="0"/>
                        </a:rPr>
                        <a:t>TRLJI1.00002.ME.070</a:t>
                      </a:r>
                      <a:endParaRPr lang="de-AT" sz="9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DE" sz="900" b="0" i="0" u="none" strike="noStrike" kern="1200" dirty="0" smtClean="0">
                          <a:solidFill>
                            <a:srgbClr val="000000"/>
                          </a:solidFill>
                          <a:effectLst/>
                          <a:latin typeface="Arial" panose="020B0604020202020204" pitchFamily="34" charset="0"/>
                          <a:ea typeface="+mn-ea"/>
                          <a:cs typeface="Arial" panose="020B0604020202020204" pitchFamily="34" charset="0"/>
                        </a:rPr>
                        <a:t>15.09.2017</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smtClean="0">
                          <a:solidFill>
                            <a:srgbClr val="000000"/>
                          </a:solidFill>
                          <a:effectLst/>
                          <a:latin typeface="Arial" panose="020B0604020202020204" pitchFamily="34" charset="0"/>
                          <a:ea typeface="+mn-ea"/>
                          <a:cs typeface="Arial" panose="020B0604020202020204" pitchFamily="34" charset="0"/>
                        </a:rPr>
                        <a:t>Mr. Amir </a:t>
                      </a:r>
                      <a:r>
                        <a:rPr lang="de-AT" sz="900" b="0" i="0" u="none" strike="noStrike" kern="1200" dirty="0" err="1" smtClean="0">
                          <a:solidFill>
                            <a:srgbClr val="000000"/>
                          </a:solidFill>
                          <a:effectLst/>
                          <a:latin typeface="Arial" panose="020B0604020202020204" pitchFamily="34" charset="0"/>
                          <a:ea typeface="+mn-ea"/>
                          <a:cs typeface="Arial" panose="020B0604020202020204" pitchFamily="34" charset="0"/>
                        </a:rPr>
                        <a:t>Softić</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Participating Financial Institution not covered by an </a:t>
                      </a:r>
                      <a:r>
                        <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rPr>
                        <a:t>IGA</a:t>
                      </a:r>
                      <a:endParaRPr lang="en-US"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DE" sz="900" b="0" i="0" u="none" strike="noStrike" kern="1200" dirty="0" smtClean="0">
                          <a:solidFill>
                            <a:srgbClr val="000000"/>
                          </a:solidFill>
                          <a:effectLst/>
                          <a:latin typeface="Arial" panose="020B0604020202020204" pitchFamily="34" charset="0"/>
                          <a:ea typeface="+mn-ea"/>
                          <a:cs typeface="Arial" panose="020B0604020202020204" pitchFamily="34" charset="0"/>
                        </a:rPr>
                        <a:t>NO</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r>
              <a:tr h="270014">
                <a:tc>
                  <a:txBody>
                    <a:bodyPr/>
                    <a:lstStyle/>
                    <a:p>
                      <a:pPr algn="l" fontAlgn="b"/>
                      <a:r>
                        <a:rPr lang="de-AT" sz="900" b="0" i="0" u="none" strike="noStrike" dirty="0">
                          <a:solidFill>
                            <a:srgbClr val="000000"/>
                          </a:solidFill>
                          <a:effectLst/>
                          <a:latin typeface="Arial" panose="020B0604020202020204" pitchFamily="34" charset="0"/>
                          <a:cs typeface="Arial" panose="020B0604020202020204" pitchFamily="34" charset="0"/>
                        </a:rPr>
                        <a:t>Sparkasse Bank </a:t>
                      </a:r>
                      <a:r>
                        <a:rPr lang="de-AT" sz="900" b="0" i="0" u="none" strike="noStrike" dirty="0" err="1">
                          <a:solidFill>
                            <a:srgbClr val="000000"/>
                          </a:solidFill>
                          <a:effectLst/>
                          <a:latin typeface="Arial" panose="020B0604020202020204" pitchFamily="34" charset="0"/>
                          <a:cs typeface="Arial" panose="020B0604020202020204" pitchFamily="34" charset="0"/>
                        </a:rPr>
                        <a:t>Makedonija</a:t>
                      </a:r>
                      <a:r>
                        <a:rPr lang="de-AT" sz="900" b="0" i="0" u="none" strike="noStrike" dirty="0">
                          <a:solidFill>
                            <a:srgbClr val="000000"/>
                          </a:solidFill>
                          <a:effectLst/>
                          <a:latin typeface="Arial" panose="020B0604020202020204" pitchFamily="34" charset="0"/>
                          <a:cs typeface="Arial" panose="020B0604020202020204" pitchFamily="34" charset="0"/>
                        </a:rPr>
                        <a:t> </a:t>
                      </a:r>
                      <a:r>
                        <a:rPr lang="de-AT" sz="900" b="0" i="0" u="none" strike="noStrike" dirty="0" smtClean="0">
                          <a:solidFill>
                            <a:srgbClr val="000000"/>
                          </a:solidFill>
                          <a:effectLst/>
                          <a:latin typeface="Arial" panose="020B0604020202020204" pitchFamily="34" charset="0"/>
                          <a:cs typeface="Arial" panose="020B0604020202020204" pitchFamily="34" charset="0"/>
                        </a:rPr>
                        <a:t>AD</a:t>
                      </a:r>
                      <a:endParaRPr lang="de-AT" sz="900" b="0" i="0" u="none" strike="noStrike" dirty="0">
                        <a:solidFill>
                          <a:srgbClr val="000000"/>
                        </a:solidFill>
                        <a:effectLst/>
                        <a:latin typeface="Arial" panose="020B0604020202020204" pitchFamily="34" charset="0"/>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1" i="0" u="none" strike="noStrike" kern="1200" dirty="0" smtClean="0">
                          <a:solidFill>
                            <a:srgbClr val="000000"/>
                          </a:solidFill>
                          <a:effectLst/>
                          <a:latin typeface="Arial" panose="020B0604020202020204" pitchFamily="34" charset="0"/>
                          <a:ea typeface="+mn-ea"/>
                          <a:cs typeface="Arial" panose="020B0604020202020204" pitchFamily="34" charset="0"/>
                        </a:rPr>
                        <a:t>TRLJI1.00003.ME.807</a:t>
                      </a:r>
                      <a:endParaRPr lang="de-AT" sz="9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smtClean="0">
                          <a:solidFill>
                            <a:srgbClr val="000000"/>
                          </a:solidFill>
                          <a:effectLst/>
                          <a:latin typeface="Arial" panose="020B0604020202020204" pitchFamily="34" charset="0"/>
                          <a:ea typeface="+mn-ea"/>
                          <a:cs typeface="Arial" panose="020B0604020202020204" pitchFamily="34" charset="0"/>
                        </a:rPr>
                        <a:t>15.09.2017</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smtClean="0">
                          <a:solidFill>
                            <a:srgbClr val="000000"/>
                          </a:solidFill>
                          <a:effectLst/>
                          <a:latin typeface="Arial" panose="020B0604020202020204" pitchFamily="34" charset="0"/>
                          <a:ea typeface="+mn-ea"/>
                          <a:cs typeface="Arial" panose="020B0604020202020204" pitchFamily="34" charset="0"/>
                        </a:rPr>
                        <a:t>Mr. Alvin Ali</a:t>
                      </a:r>
                      <a:r>
                        <a:rPr lang="hr-HR" sz="900" b="0" i="0" u="none" strike="noStrike" kern="1200" dirty="0" smtClean="0">
                          <a:solidFill>
                            <a:srgbClr val="000000"/>
                          </a:solidFill>
                          <a:effectLst/>
                          <a:latin typeface="Arial" panose="020B0604020202020204" pitchFamily="34" charset="0"/>
                          <a:ea typeface="+mn-ea"/>
                          <a:cs typeface="Arial" panose="020B0604020202020204" pitchFamily="34" charset="0"/>
                        </a:rPr>
                        <a:t>č</a:t>
                      </a:r>
                      <a:r>
                        <a:rPr lang="de-AT" sz="900" b="0" i="0" u="none" strike="noStrike" kern="1200" dirty="0" err="1" smtClean="0">
                          <a:solidFill>
                            <a:srgbClr val="000000"/>
                          </a:solidFill>
                          <a:effectLst/>
                          <a:latin typeface="Arial" panose="020B0604020202020204" pitchFamily="34" charset="0"/>
                          <a:ea typeface="+mn-ea"/>
                          <a:cs typeface="Arial" panose="020B0604020202020204" pitchFamily="34" charset="0"/>
                        </a:rPr>
                        <a:t>ević</a:t>
                      </a:r>
                      <a:r>
                        <a:rPr lang="de-AT" sz="900" b="0" i="0" u="none" strike="noStrike" kern="1200" dirty="0" smtClean="0">
                          <a:solidFill>
                            <a:srgbClr val="000000"/>
                          </a:solidFill>
                          <a:effectLst/>
                          <a:latin typeface="Arial" panose="020B0604020202020204" pitchFamily="34" charset="0"/>
                          <a:ea typeface="+mn-ea"/>
                          <a:cs typeface="Arial" panose="020B0604020202020204" pitchFamily="34" charset="0"/>
                        </a:rPr>
                        <a:t> </a:t>
                      </a:r>
                    </a:p>
                  </a:txBody>
                  <a:tcPr marL="13758" marR="13758" marT="6594" marB="0" anchor="ctr">
                    <a:solidFill>
                      <a:schemeClr val="accent1">
                        <a:lumMod val="20000"/>
                        <a:lumOff val="80000"/>
                      </a:schemeClr>
                    </a:solidFill>
                  </a:tcPr>
                </a:tc>
                <a:tc>
                  <a:txBody>
                    <a:bodyPr/>
                    <a:lstStyle/>
                    <a:p>
                      <a:pPr algn="l" fontAlgn="b"/>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Participating Financial Institution not covered by an </a:t>
                      </a:r>
                      <a:r>
                        <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rPr>
                        <a:t>IGA</a:t>
                      </a:r>
                      <a:endParaRPr lang="en-US"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DE" sz="900" b="0" i="0" u="none" strike="noStrike" kern="1200" dirty="0" smtClean="0">
                          <a:solidFill>
                            <a:srgbClr val="000000"/>
                          </a:solidFill>
                          <a:effectLst/>
                          <a:latin typeface="Arial" panose="020B0604020202020204" pitchFamily="34" charset="0"/>
                          <a:ea typeface="+mn-ea"/>
                          <a:cs typeface="Arial" panose="020B0604020202020204" pitchFamily="34" charset="0"/>
                        </a:rPr>
                        <a:t>NO</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r>
              <a:tr h="270014">
                <a:tc>
                  <a:txBody>
                    <a:bodyPr/>
                    <a:lstStyle/>
                    <a:p>
                      <a:pPr algn="l" fontAlgn="b"/>
                      <a:r>
                        <a:rPr lang="de-DE" sz="900" b="0" i="0" u="none" strike="noStrike" dirty="0" err="1" smtClean="0">
                          <a:solidFill>
                            <a:srgbClr val="000000"/>
                          </a:solidFill>
                          <a:effectLst/>
                          <a:latin typeface="Arial" panose="020B0604020202020204" pitchFamily="34" charset="0"/>
                          <a:cs typeface="Arial" panose="020B0604020202020204" pitchFamily="34" charset="0"/>
                        </a:rPr>
                        <a:t>Ohridska</a:t>
                      </a:r>
                      <a:r>
                        <a:rPr lang="de-DE" sz="900" b="0" i="0" u="none" strike="noStrike" dirty="0" smtClean="0">
                          <a:solidFill>
                            <a:srgbClr val="000000"/>
                          </a:solidFill>
                          <a:effectLst/>
                          <a:latin typeface="Arial" panose="020B0604020202020204" pitchFamily="34" charset="0"/>
                          <a:cs typeface="Arial" panose="020B0604020202020204" pitchFamily="34" charset="0"/>
                        </a:rPr>
                        <a:t> </a:t>
                      </a:r>
                      <a:r>
                        <a:rPr lang="de-DE" sz="900" b="0" i="0" u="none" strike="noStrike" dirty="0" err="1" smtClean="0">
                          <a:solidFill>
                            <a:srgbClr val="000000"/>
                          </a:solidFill>
                          <a:effectLst/>
                          <a:latin typeface="Arial" panose="020B0604020202020204" pitchFamily="34" charset="0"/>
                          <a:cs typeface="Arial" panose="020B0604020202020204" pitchFamily="34" charset="0"/>
                        </a:rPr>
                        <a:t>Banka</a:t>
                      </a:r>
                      <a:r>
                        <a:rPr lang="de-DE" sz="900" b="0" i="0" u="none" strike="noStrike" dirty="0" smtClean="0">
                          <a:solidFill>
                            <a:srgbClr val="000000"/>
                          </a:solidFill>
                          <a:effectLst/>
                          <a:latin typeface="Arial" panose="020B0604020202020204" pitchFamily="34" charset="0"/>
                          <a:cs typeface="Arial" panose="020B0604020202020204" pitchFamily="34" charset="0"/>
                        </a:rPr>
                        <a:t> AD</a:t>
                      </a:r>
                      <a:endParaRPr lang="de-AT" sz="900" b="0" i="0" u="none" strike="noStrike" dirty="0">
                        <a:solidFill>
                          <a:srgbClr val="000000"/>
                        </a:solidFill>
                        <a:effectLst/>
                        <a:latin typeface="Arial" panose="020B0604020202020204" pitchFamily="34" charset="0"/>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1" i="0" u="none" strike="noStrike" kern="1200" dirty="0" smtClean="0">
                          <a:solidFill>
                            <a:srgbClr val="000000"/>
                          </a:solidFill>
                          <a:effectLst/>
                          <a:latin typeface="Arial" panose="020B0604020202020204" pitchFamily="34" charset="0"/>
                          <a:ea typeface="+mn-ea"/>
                          <a:cs typeface="Arial" panose="020B0604020202020204" pitchFamily="34" charset="0"/>
                        </a:rPr>
                        <a:t>TRLJI1.00004.ME.807</a:t>
                      </a:r>
                      <a:endParaRPr lang="de-AT" sz="9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smtClean="0">
                          <a:solidFill>
                            <a:srgbClr val="000000"/>
                          </a:solidFill>
                          <a:effectLst/>
                          <a:latin typeface="Arial" panose="020B0604020202020204" pitchFamily="34" charset="0"/>
                          <a:ea typeface="+mn-ea"/>
                          <a:cs typeface="Arial" panose="020B0604020202020204" pitchFamily="34" charset="0"/>
                        </a:rPr>
                        <a:t>17.10.2014</a:t>
                      </a:r>
                    </a:p>
                  </a:txBody>
                  <a:tcPr marL="13758" marR="13758" marT="6594" marB="0" anchor="ctr">
                    <a:solidFill>
                      <a:schemeClr val="accent1">
                        <a:lumMod val="20000"/>
                        <a:lumOff val="80000"/>
                      </a:schemeClr>
                    </a:solidFill>
                  </a:tcPr>
                </a:tc>
                <a:tc>
                  <a:txBody>
                    <a:bodyPr/>
                    <a:lstStyle/>
                    <a:p>
                      <a:pPr algn="l" fontAlgn="b"/>
                      <a:r>
                        <a:rPr lang="de-DE" sz="900" b="0" i="0" u="none" strike="noStrike" kern="1200" dirty="0" err="1" smtClean="0">
                          <a:solidFill>
                            <a:srgbClr val="000000"/>
                          </a:solidFill>
                          <a:effectLst/>
                          <a:latin typeface="Arial" panose="020B0604020202020204" pitchFamily="34" charset="0"/>
                          <a:ea typeface="+mn-ea"/>
                          <a:cs typeface="Arial" panose="020B0604020202020204" pitchFamily="34" charset="0"/>
                        </a:rPr>
                        <a:t>Mrs.</a:t>
                      </a:r>
                      <a:r>
                        <a:rPr lang="de-DE" sz="900" b="0" i="0" u="none" strike="noStrike" kern="1200" baseline="0" dirty="0" smtClean="0">
                          <a:solidFill>
                            <a:srgbClr val="000000"/>
                          </a:solidFill>
                          <a:effectLst/>
                          <a:latin typeface="Arial" panose="020B0604020202020204" pitchFamily="34" charset="0"/>
                          <a:ea typeface="+mn-ea"/>
                          <a:cs typeface="Arial" panose="020B0604020202020204" pitchFamily="34" charset="0"/>
                        </a:rPr>
                        <a:t> Ana </a:t>
                      </a:r>
                      <a:r>
                        <a:rPr lang="de-DE" sz="900" b="0" i="0" u="none" strike="noStrike" kern="1200" baseline="0" dirty="0" err="1" smtClean="0">
                          <a:solidFill>
                            <a:srgbClr val="000000"/>
                          </a:solidFill>
                          <a:effectLst/>
                          <a:latin typeface="Arial" panose="020B0604020202020204" pitchFamily="34" charset="0"/>
                          <a:ea typeface="+mn-ea"/>
                          <a:cs typeface="Arial" panose="020B0604020202020204" pitchFamily="34" charset="0"/>
                        </a:rPr>
                        <a:t>Dimoska</a:t>
                      </a:r>
                      <a:r>
                        <a:rPr lang="de-DE" sz="900" b="0" i="0" u="none" strike="noStrike" kern="1200" baseline="0" dirty="0" smtClean="0">
                          <a:solidFill>
                            <a:srgbClr val="000000"/>
                          </a:solidFill>
                          <a:effectLst/>
                          <a:latin typeface="Arial" panose="020B0604020202020204" pitchFamily="34" charset="0"/>
                          <a:ea typeface="+mn-ea"/>
                          <a:cs typeface="Arial" panose="020B0604020202020204" pitchFamily="34" charset="0"/>
                        </a:rPr>
                        <a:t> </a:t>
                      </a:r>
                      <a:r>
                        <a:rPr lang="de-DE" sz="900" b="0" i="0" u="none" strike="noStrike" kern="1200" baseline="0" dirty="0" err="1" smtClean="0">
                          <a:solidFill>
                            <a:srgbClr val="000000"/>
                          </a:solidFill>
                          <a:effectLst/>
                          <a:latin typeface="Arial" panose="020B0604020202020204" pitchFamily="34" charset="0"/>
                          <a:ea typeface="+mn-ea"/>
                          <a:cs typeface="Arial" panose="020B0604020202020204" pitchFamily="34" charset="0"/>
                        </a:rPr>
                        <a:t>Jankulovska</a:t>
                      </a:r>
                      <a:endParaRPr lang="de-AT" sz="900" b="0" i="0" u="none" strike="noStrike" kern="1200" dirty="0" smtClean="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rPr>
                        <a:t>Participating Financial Institution not covered by an IGA</a:t>
                      </a:r>
                      <a:endParaRPr lang="en-US"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DE" sz="900" b="0" i="0" u="none" strike="noStrike" kern="1200" dirty="0" smtClean="0">
                          <a:solidFill>
                            <a:srgbClr val="000000"/>
                          </a:solidFill>
                          <a:effectLst/>
                          <a:latin typeface="Arial" panose="020B0604020202020204" pitchFamily="34" charset="0"/>
                          <a:ea typeface="+mn-ea"/>
                          <a:cs typeface="Arial" panose="020B0604020202020204" pitchFamily="34" charset="0"/>
                        </a:rPr>
                        <a:t>NO</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r>
            </a:tbl>
          </a:graphicData>
        </a:graphic>
      </p:graphicFrame>
      <p:sp>
        <p:nvSpPr>
          <p:cNvPr id="53" name="Text Box 25"/>
          <p:cNvSpPr txBox="1">
            <a:spLocks noChangeArrowheads="1"/>
          </p:cNvSpPr>
          <p:nvPr>
            <p:custDataLst>
              <p:tags r:id="rId2"/>
            </p:custDataLst>
          </p:nvPr>
        </p:nvSpPr>
        <p:spPr bwMode="auto">
          <a:xfrm>
            <a:off x="323221" y="231949"/>
            <a:ext cx="941277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de-DE" dirty="0" smtClean="0">
                <a:latin typeface="Arial" panose="020B0604020202020204" pitchFamily="34" charset="0"/>
                <a:cs typeface="Arial" panose="020B0604020202020204" pitchFamily="34" charset="0"/>
              </a:rPr>
              <a:t>FATCA</a:t>
            </a:r>
            <a:r>
              <a:rPr lang="en-US" altLang="de-DE" dirty="0" smtClean="0">
                <a:latin typeface="Franklin Gothic Medium" panose="020B0603020102020204" pitchFamily="34" charset="0"/>
              </a:rPr>
              <a:t> (</a:t>
            </a:r>
            <a:r>
              <a:rPr lang="en-US" dirty="0"/>
              <a:t>Foreign Account Tax Compliance </a:t>
            </a:r>
            <a:r>
              <a:rPr lang="en-US" dirty="0" smtClean="0"/>
              <a:t>Act</a:t>
            </a:r>
            <a:r>
              <a:rPr lang="en-US" dirty="0" smtClean="0">
                <a:latin typeface="Franklin Gothic Medium" panose="020B0603020102020204" pitchFamily="34" charset="0"/>
              </a:rPr>
              <a:t>)</a:t>
            </a:r>
          </a:p>
          <a:p>
            <a:pPr eaLnBrk="1" hangingPunct="1"/>
            <a:r>
              <a:rPr lang="en-US" dirty="0" smtClean="0">
                <a:latin typeface="Franklin Gothic Medium" panose="020B0603020102020204" pitchFamily="34" charset="0"/>
              </a:rPr>
              <a:t>Status Sheet </a:t>
            </a:r>
            <a:endParaRPr lang="bs-Latn-BA" dirty="0" smtClean="0">
              <a:latin typeface="Franklin Gothic Medium" panose="020B0603020102020204" pitchFamily="34" charset="0"/>
            </a:endParaRPr>
          </a:p>
          <a:p>
            <a:pPr eaLnBrk="1" hangingPunct="1"/>
            <a:r>
              <a:rPr lang="en-US" dirty="0" err="1" smtClean="0">
                <a:latin typeface="Franklin Gothic Medium" panose="020B0603020102020204" pitchFamily="34" charset="0"/>
              </a:rPr>
              <a:t>Steiermärkische</a:t>
            </a:r>
            <a:r>
              <a:rPr lang="en-US" dirty="0" smtClean="0">
                <a:latin typeface="Franklin Gothic Medium" panose="020B0603020102020204" pitchFamily="34" charset="0"/>
              </a:rPr>
              <a:t> Sparkasse Group</a:t>
            </a:r>
            <a:endParaRPr lang="de-AT" dirty="0"/>
          </a:p>
        </p:txBody>
      </p:sp>
      <p:sp>
        <p:nvSpPr>
          <p:cNvPr id="54" name="Text Box 20"/>
          <p:cNvSpPr txBox="1">
            <a:spLocks noChangeArrowheads="1"/>
          </p:cNvSpPr>
          <p:nvPr>
            <p:custDataLst>
              <p:tags r:id="rId3"/>
            </p:custDataLst>
          </p:nvPr>
        </p:nvSpPr>
        <p:spPr bwMode="auto">
          <a:xfrm>
            <a:off x="1927132" y="4289388"/>
            <a:ext cx="86745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1000" dirty="0" smtClean="0">
                <a:solidFill>
                  <a:schemeClr val="bg1"/>
                </a:solidFill>
                <a:latin typeface="Franklin Gothic Medium" panose="020B0603020102020204" pitchFamily="34" charset="0"/>
              </a:rPr>
              <a:t>LEAD FI</a:t>
            </a:r>
            <a:endParaRPr lang="en-US" altLang="hu-HU" sz="900" i="1" dirty="0">
              <a:solidFill>
                <a:schemeClr val="bg1"/>
              </a:solidFill>
              <a:latin typeface="Arial" panose="020B0604020202020204" pitchFamily="34" charset="0"/>
              <a:cs typeface="Arial" panose="020B0604020202020204" pitchFamily="34" charset="0"/>
            </a:endParaRPr>
          </a:p>
        </p:txBody>
      </p:sp>
      <p:sp>
        <p:nvSpPr>
          <p:cNvPr id="55" name="Text Box 20"/>
          <p:cNvSpPr txBox="1">
            <a:spLocks noChangeArrowheads="1"/>
          </p:cNvSpPr>
          <p:nvPr>
            <p:custDataLst>
              <p:tags r:id="rId4"/>
            </p:custDataLst>
          </p:nvPr>
        </p:nvSpPr>
        <p:spPr bwMode="auto">
          <a:xfrm>
            <a:off x="1038296" y="3902309"/>
            <a:ext cx="8000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hu-HU" sz="1000" dirty="0" smtClean="0">
                <a:latin typeface="Franklin Gothic Medium" panose="020B0603020102020204" pitchFamily="34" charset="0"/>
              </a:rPr>
              <a:t>AUSTRIA</a:t>
            </a:r>
          </a:p>
          <a:p>
            <a:pPr algn="ctr" eaLnBrk="1" hangingPunct="1"/>
            <a:r>
              <a:rPr lang="en-US" altLang="hu-HU" sz="1000" dirty="0" smtClean="0">
                <a:latin typeface="Franklin Gothic Medium" panose="020B0603020102020204" pitchFamily="34" charset="0"/>
                <a:cs typeface="Arial" panose="020B0604020202020204" pitchFamily="34" charset="0"/>
              </a:rPr>
              <a:t>IGA Model 2</a:t>
            </a:r>
            <a:endParaRPr lang="en-US" altLang="hu-HU" sz="900" dirty="0">
              <a:latin typeface="Arial" panose="020B0604020202020204" pitchFamily="34" charset="0"/>
              <a:cs typeface="Arial" panose="020B0604020202020204" pitchFamily="34" charset="0"/>
            </a:endParaRPr>
          </a:p>
        </p:txBody>
      </p:sp>
      <p:sp>
        <p:nvSpPr>
          <p:cNvPr id="73" name="Text Box 20"/>
          <p:cNvSpPr txBox="1">
            <a:spLocks noChangeArrowheads="1"/>
          </p:cNvSpPr>
          <p:nvPr>
            <p:custDataLst>
              <p:tags r:id="rId5"/>
            </p:custDataLst>
          </p:nvPr>
        </p:nvSpPr>
        <p:spPr bwMode="auto">
          <a:xfrm>
            <a:off x="403324" y="6530610"/>
            <a:ext cx="4723501"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700" i="1" dirty="0" smtClean="0">
                <a:latin typeface="Franklin Gothic Medium" panose="020B0603020102020204" pitchFamily="34" charset="0"/>
                <a:cs typeface="Arial" panose="020B0604020202020204" pitchFamily="34" charset="0"/>
              </a:rPr>
              <a:t>*Stand: </a:t>
            </a:r>
            <a:r>
              <a:rPr lang="en-US" altLang="hu-HU" sz="700" i="1" dirty="0" smtClean="0">
                <a:latin typeface="Franklin Gothic Medium" panose="020B0603020102020204" pitchFamily="34" charset="0"/>
                <a:cs typeface="Arial" panose="020B0604020202020204" pitchFamily="34" charset="0"/>
              </a:rPr>
              <a:t>July, </a:t>
            </a:r>
            <a:r>
              <a:rPr lang="en-US" altLang="hu-HU" sz="700" i="1" dirty="0" smtClean="0">
                <a:latin typeface="Franklin Gothic Medium" panose="020B0603020102020204" pitchFamily="34" charset="0"/>
                <a:cs typeface="Arial" panose="020B0604020202020204" pitchFamily="34" charset="0"/>
              </a:rPr>
              <a:t>2020</a:t>
            </a:r>
            <a:endParaRPr lang="en-US" altLang="hu-HU" sz="700" i="1" dirty="0">
              <a:latin typeface="Franklin Gothic Medium" panose="020B0603020102020204" pitchFamily="34" charset="0"/>
              <a:cs typeface="Arial" panose="020B0604020202020204" pitchFamily="34" charset="0"/>
            </a:endParaRPr>
          </a:p>
        </p:txBody>
      </p:sp>
      <p:cxnSp>
        <p:nvCxnSpPr>
          <p:cNvPr id="13" name="Gerade Verbindung 12"/>
          <p:cNvCxnSpPr/>
          <p:nvPr/>
        </p:nvCxnSpPr>
        <p:spPr>
          <a:xfrm>
            <a:off x="228073" y="1155536"/>
            <a:ext cx="6317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a:off x="220520" y="386851"/>
            <a:ext cx="0" cy="448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226362" y="2708920"/>
            <a:ext cx="972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Gerade Verbindung 75"/>
          <p:cNvCxnSpPr/>
          <p:nvPr/>
        </p:nvCxnSpPr>
        <p:spPr>
          <a:xfrm>
            <a:off x="226132" y="4869160"/>
            <a:ext cx="1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82" name="Text Box 20"/>
          <p:cNvSpPr txBox="1">
            <a:spLocks noChangeArrowheads="1"/>
          </p:cNvSpPr>
          <p:nvPr>
            <p:custDataLst>
              <p:tags r:id="rId6"/>
            </p:custDataLst>
          </p:nvPr>
        </p:nvSpPr>
        <p:spPr bwMode="auto">
          <a:xfrm>
            <a:off x="413483" y="1190565"/>
            <a:ext cx="89976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a:latin typeface="Calibri Light" panose="020F0302020204030204" pitchFamily="34" charset="0"/>
              </a:rPr>
              <a:t>FATCA was enacted in 2010 as part of the Hiring Incentives to Restore Employment (HIRE) Act to combat tax evasion by United States (U.S.) persons holding investments in offshore </a:t>
            </a:r>
            <a:r>
              <a:rPr lang="en-US" altLang="hu-HU" sz="900" dirty="0" smtClean="0">
                <a:latin typeface="Calibri Light" panose="020F0302020204030204" pitchFamily="34" charset="0"/>
              </a:rPr>
              <a:t>accounts. Under </a:t>
            </a:r>
            <a:r>
              <a:rPr lang="en-US" altLang="hu-HU" sz="900" dirty="0">
                <a:latin typeface="Calibri Light" panose="020F0302020204030204" pitchFamily="34" charset="0"/>
              </a:rPr>
              <a:t>FATCA, </a:t>
            </a:r>
            <a:r>
              <a:rPr lang="en-US" sz="900" dirty="0" smtClean="0">
                <a:latin typeface="Calibri Light" panose="020F0302020204030204" pitchFamily="34" charset="0"/>
              </a:rPr>
              <a:t>Steiermärkische Sparkasse Group </a:t>
            </a:r>
            <a:r>
              <a:rPr lang="en-US" altLang="hu-HU" sz="900" dirty="0" smtClean="0">
                <a:latin typeface="Calibri Light" panose="020F0302020204030204" pitchFamily="34" charset="0"/>
              </a:rPr>
              <a:t>is required to report certain information about financial accounts held by U.S. taxpayers, or by foreign entities in which U.S. taxpayers hold a substantial ownership interest, directly to the Internal Revenue Service (“IRS”) of the United States.</a:t>
            </a:r>
          </a:p>
        </p:txBody>
      </p:sp>
      <p:sp>
        <p:nvSpPr>
          <p:cNvPr id="6" name="Textfeld 5"/>
          <p:cNvSpPr txBox="1"/>
          <p:nvPr/>
        </p:nvSpPr>
        <p:spPr>
          <a:xfrm>
            <a:off x="1280592" y="6492137"/>
            <a:ext cx="8352928" cy="276999"/>
          </a:xfrm>
          <a:prstGeom prst="rect">
            <a:avLst/>
          </a:prstGeom>
          <a:noFill/>
        </p:spPr>
        <p:txBody>
          <a:bodyPr wrap="square" rtlCol="0">
            <a:spAutoFit/>
          </a:bodyPr>
          <a:lstStyle/>
          <a:p>
            <a:pPr hangingPunct="0"/>
            <a:r>
              <a:rPr lang="en-GB" sz="600" dirty="0"/>
              <a:t>This non-binding information provides only a general overview on the basis of the legal situation in effect at the time it was prepared (version: </a:t>
            </a:r>
            <a:r>
              <a:rPr lang="de-DE" sz="600" dirty="0" err="1" smtClean="0"/>
              <a:t>July</a:t>
            </a:r>
            <a:r>
              <a:rPr lang="en-GB" sz="600" dirty="0" smtClean="0"/>
              <a:t>2020</a:t>
            </a:r>
            <a:r>
              <a:rPr lang="en-GB" sz="600" dirty="0" smtClean="0"/>
              <a:t>) </a:t>
            </a:r>
            <a:r>
              <a:rPr lang="en-GB" sz="600" dirty="0"/>
              <a:t>concerning issues relevant to the banking sector. </a:t>
            </a:r>
            <a:r>
              <a:rPr lang="en-GB" sz="600" dirty="0" smtClean="0"/>
              <a:t>Please </a:t>
            </a:r>
            <a:r>
              <a:rPr lang="en-GB" sz="600" dirty="0"/>
              <a:t>also be aware that particularly in connection with FATCA and other U.S. and Austrian laws, ongoing amendments and modifications of the provisions may result in the tax treatment of the corresponding facts and circumstance being different from that contained in the depiction provided here. </a:t>
            </a:r>
            <a:endParaRPr lang="de-AT" sz="300" dirty="0"/>
          </a:p>
        </p:txBody>
      </p:sp>
      <p:pic>
        <p:nvPicPr>
          <p:cNvPr id="33"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13240" y="332656"/>
            <a:ext cx="2376264" cy="55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uppieren 2"/>
          <p:cNvGrpSpPr/>
          <p:nvPr/>
        </p:nvGrpSpPr>
        <p:grpSpPr>
          <a:xfrm>
            <a:off x="2688715" y="3902309"/>
            <a:ext cx="4548329" cy="2404482"/>
            <a:chOff x="4977343" y="3891276"/>
            <a:chExt cx="4548329" cy="2404482"/>
          </a:xfrm>
        </p:grpSpPr>
        <p:sp>
          <p:nvSpPr>
            <p:cNvPr id="84" name="Rechteck 83"/>
            <p:cNvSpPr/>
            <p:nvPr/>
          </p:nvSpPr>
          <p:spPr>
            <a:xfrm>
              <a:off x="7255385" y="3900553"/>
              <a:ext cx="2092427" cy="338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83" name="Rechteck 82"/>
            <p:cNvSpPr/>
            <p:nvPr/>
          </p:nvSpPr>
          <p:spPr>
            <a:xfrm>
              <a:off x="4977343" y="3904497"/>
              <a:ext cx="2092427" cy="338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72" name="Rechteck 71"/>
            <p:cNvSpPr/>
            <p:nvPr/>
          </p:nvSpPr>
          <p:spPr>
            <a:xfrm>
              <a:off x="7255737" y="4258431"/>
              <a:ext cx="2092427" cy="203732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69" name="Rechteck 68"/>
            <p:cNvSpPr/>
            <p:nvPr/>
          </p:nvSpPr>
          <p:spPr>
            <a:xfrm>
              <a:off x="4977344" y="4272018"/>
              <a:ext cx="2092427" cy="104430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9" name="Text Box 20"/>
            <p:cNvSpPr txBox="1">
              <a:spLocks noChangeArrowheads="1"/>
            </p:cNvSpPr>
            <p:nvPr>
              <p:custDataLst>
                <p:tags r:id="rId7"/>
              </p:custDataLst>
            </p:nvPr>
          </p:nvSpPr>
          <p:spPr bwMode="auto">
            <a:xfrm>
              <a:off x="5052385" y="4400110"/>
              <a:ext cx="298585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err="1" smtClean="0">
                  <a:latin typeface="Franklin Gothic Medium" panose="020B0603020102020204" pitchFamily="34" charset="0"/>
                </a:rPr>
                <a:t>Sparkasse</a:t>
              </a:r>
              <a:r>
                <a:rPr lang="en-US" altLang="hu-HU" sz="900" dirty="0" smtClean="0">
                  <a:latin typeface="Franklin Gothic Medium" panose="020B0603020102020204" pitchFamily="34" charset="0"/>
                </a:rPr>
                <a:t> Bank </a:t>
              </a:r>
              <a:r>
                <a:rPr lang="en-US" altLang="hu-HU" sz="900" dirty="0" err="1" smtClean="0">
                  <a:latin typeface="Franklin Gothic Medium" panose="020B0603020102020204" pitchFamily="34" charset="0"/>
                </a:rPr>
                <a:t>dd</a:t>
              </a:r>
              <a:r>
                <a:rPr lang="en-US" altLang="hu-HU" sz="900" dirty="0" smtClean="0">
                  <a:latin typeface="Franklin Gothic Medium" panose="020B0603020102020204" pitchFamily="34" charset="0"/>
                </a:rPr>
                <a:t> BIH</a:t>
              </a:r>
              <a:endParaRPr lang="de-DE" altLang="hu-HU" sz="900" dirty="0">
                <a:latin typeface="Franklin Gothic Medium" panose="020B0603020102020204" pitchFamily="34" charset="0"/>
              </a:endParaRPr>
            </a:p>
            <a:p>
              <a:pPr algn="just" eaLnBrk="1" hangingPunct="1"/>
              <a:endParaRPr lang="en-US" altLang="hu-HU" sz="800" dirty="0" smtClean="0">
                <a:latin typeface="Franklin Gothic Medium" panose="020B0603020102020204" pitchFamily="34" charset="0"/>
                <a:cs typeface="Arial" panose="020B0604020202020204" pitchFamily="34" charset="0"/>
              </a:endParaRPr>
            </a:p>
            <a:p>
              <a:pPr algn="just" eaLnBrk="1" hangingPunct="1"/>
              <a:r>
                <a:rPr lang="en-US" altLang="hu-HU" sz="800" dirty="0" smtClean="0">
                  <a:latin typeface="Franklin Gothic Medium" panose="020B0603020102020204" pitchFamily="34" charset="0"/>
                  <a:cs typeface="Arial" panose="020B0604020202020204" pitchFamily="34" charset="0"/>
                </a:rPr>
                <a:t>Responsible </a:t>
              </a:r>
              <a:r>
                <a:rPr lang="en-US" altLang="hu-HU" sz="800" dirty="0">
                  <a:latin typeface="Franklin Gothic Medium" panose="020B0603020102020204" pitchFamily="34" charset="0"/>
                  <a:cs typeface="Arial" panose="020B0604020202020204" pitchFamily="34" charset="0"/>
                </a:rPr>
                <a:t>Officer</a:t>
              </a:r>
            </a:p>
            <a:p>
              <a:pPr algn="just" eaLnBrk="1" hangingPunct="1"/>
              <a:r>
                <a:rPr lang="en-US" altLang="hu-HU" sz="800" i="1" dirty="0" smtClean="0">
                  <a:latin typeface="Arial" panose="020B0604020202020204" pitchFamily="34" charset="0"/>
                  <a:cs typeface="Arial" panose="020B0604020202020204" pitchFamily="34" charset="0"/>
                </a:rPr>
                <a:t>Mr. Amir </a:t>
              </a:r>
              <a:r>
                <a:rPr lang="en-US" altLang="hu-HU" sz="800" i="1" dirty="0" err="1" smtClean="0">
                  <a:latin typeface="Arial" panose="020B0604020202020204" pitchFamily="34" charset="0"/>
                  <a:cs typeface="Arial" panose="020B0604020202020204" pitchFamily="34" charset="0"/>
                </a:rPr>
                <a:t>Softi</a:t>
              </a:r>
              <a:r>
                <a:rPr lang="hr-HR" altLang="hu-HU" sz="800" i="1" dirty="0" smtClean="0">
                  <a:latin typeface="Arial" panose="020B0604020202020204" pitchFamily="34" charset="0"/>
                  <a:cs typeface="Arial" panose="020B0604020202020204" pitchFamily="34" charset="0"/>
                </a:rPr>
                <a:t>ć</a:t>
              </a:r>
              <a:r>
                <a:rPr lang="en-US" altLang="hu-HU" sz="800" i="1" dirty="0" smtClean="0">
                  <a:latin typeface="Arial" panose="020B0604020202020204" pitchFamily="34" charset="0"/>
                  <a:cs typeface="Arial" panose="020B0604020202020204" pitchFamily="34" charset="0"/>
                </a:rPr>
                <a:t> </a:t>
              </a:r>
            </a:p>
            <a:p>
              <a:pPr algn="just" eaLnBrk="1" hangingPunct="1"/>
              <a:r>
                <a:rPr lang="en-US" altLang="hu-HU" sz="800" i="1" dirty="0" smtClean="0">
                  <a:latin typeface="Arial" panose="020B0604020202020204" pitchFamily="34" charset="0"/>
                  <a:cs typeface="Arial" panose="020B0604020202020204" pitchFamily="34" charset="0"/>
                </a:rPr>
                <a:t>amir.softic@sparkasse.ba</a:t>
              </a:r>
            </a:p>
            <a:p>
              <a:pPr algn="just" eaLnBrk="1" hangingPunct="1"/>
              <a:r>
                <a:rPr lang="en-US" altLang="hu-HU" sz="800" i="1" dirty="0">
                  <a:latin typeface="Arial" panose="020B0604020202020204" pitchFamily="34" charset="0"/>
                  <a:cs typeface="Arial" panose="020B0604020202020204" pitchFamily="34" charset="0"/>
                </a:rPr>
                <a:t>+387 33 </a:t>
              </a:r>
              <a:r>
                <a:rPr lang="en-US" altLang="hu-HU" sz="800" i="1" dirty="0" smtClean="0">
                  <a:latin typeface="Arial" panose="020B0604020202020204" pitchFamily="34" charset="0"/>
                  <a:cs typeface="Arial" panose="020B0604020202020204" pitchFamily="34" charset="0"/>
                </a:rPr>
                <a:t>280 303</a:t>
              </a:r>
            </a:p>
          </p:txBody>
        </p:sp>
        <p:sp>
          <p:nvSpPr>
            <p:cNvPr id="10" name="Text Box 20"/>
            <p:cNvSpPr txBox="1">
              <a:spLocks noChangeArrowheads="1"/>
            </p:cNvSpPr>
            <p:nvPr>
              <p:custDataLst>
                <p:tags r:id="rId8"/>
              </p:custDataLst>
            </p:nvPr>
          </p:nvSpPr>
          <p:spPr bwMode="auto">
            <a:xfrm>
              <a:off x="7337874" y="4424603"/>
              <a:ext cx="172819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err="1" smtClean="0">
                  <a:latin typeface="Franklin Gothic Medium" panose="020B0603020102020204" pitchFamily="34" charset="0"/>
                </a:rPr>
                <a:t>Sparkasse</a:t>
              </a:r>
              <a:r>
                <a:rPr lang="en-US" altLang="hu-HU" sz="900" dirty="0" smtClean="0">
                  <a:latin typeface="Franklin Gothic Medium" panose="020B0603020102020204" pitchFamily="34" charset="0"/>
                </a:rPr>
                <a:t> Bank </a:t>
              </a:r>
              <a:r>
                <a:rPr lang="en-US" altLang="hu-HU" sz="900" dirty="0" err="1" smtClean="0">
                  <a:latin typeface="Franklin Gothic Medium" panose="020B0603020102020204" pitchFamily="34" charset="0"/>
                </a:rPr>
                <a:t>Makedonija</a:t>
              </a:r>
              <a:r>
                <a:rPr lang="en-US" altLang="hu-HU" sz="900" dirty="0" smtClean="0">
                  <a:latin typeface="Franklin Gothic Medium" panose="020B0603020102020204" pitchFamily="34" charset="0"/>
                </a:rPr>
                <a:t> AD </a:t>
              </a:r>
            </a:p>
            <a:p>
              <a:pPr algn="just" eaLnBrk="1" hangingPunct="1"/>
              <a:endParaRPr lang="en-US" altLang="hu-HU" sz="800" dirty="0" smtClean="0">
                <a:latin typeface="Franklin Gothic Medium" panose="020B0603020102020204" pitchFamily="34" charset="0"/>
                <a:cs typeface="Arial" panose="020B0604020202020204" pitchFamily="34" charset="0"/>
              </a:endParaRPr>
            </a:p>
            <a:p>
              <a:pPr algn="just" eaLnBrk="1" hangingPunct="1"/>
              <a:r>
                <a:rPr lang="en-US" altLang="hu-HU" sz="800" dirty="0" smtClean="0">
                  <a:latin typeface="Franklin Gothic Medium" panose="020B0603020102020204" pitchFamily="34" charset="0"/>
                  <a:cs typeface="Arial" panose="020B0604020202020204" pitchFamily="34" charset="0"/>
                </a:rPr>
                <a:t>Responsible </a:t>
              </a:r>
              <a:r>
                <a:rPr lang="en-US" altLang="hu-HU" sz="800" dirty="0">
                  <a:latin typeface="Franklin Gothic Medium" panose="020B0603020102020204" pitchFamily="34" charset="0"/>
                  <a:cs typeface="Arial" panose="020B0604020202020204" pitchFamily="34" charset="0"/>
                </a:rPr>
                <a:t>Officer</a:t>
              </a:r>
            </a:p>
            <a:p>
              <a:pPr algn="just" eaLnBrk="1" hangingPunct="1"/>
              <a:r>
                <a:rPr lang="en-US" altLang="hu-HU" sz="800" dirty="0" smtClean="0">
                  <a:latin typeface="Franklin Gothic Medium" panose="020B0603020102020204" pitchFamily="34" charset="0"/>
                </a:rPr>
                <a:t> </a:t>
              </a:r>
              <a:r>
                <a:rPr lang="en-US" altLang="hu-HU" sz="800" i="1" dirty="0" smtClean="0">
                  <a:latin typeface="Arial" panose="020B0604020202020204" pitchFamily="34" charset="0"/>
                  <a:cs typeface="Arial" panose="020B0604020202020204" pitchFamily="34" charset="0"/>
                </a:rPr>
                <a:t>Mr. Alvin </a:t>
              </a:r>
              <a:r>
                <a:rPr lang="bs-Latn-BA" altLang="hu-HU" sz="800" i="1" dirty="0" smtClean="0">
                  <a:latin typeface="Arial" panose="020B0604020202020204" pitchFamily="34" charset="0"/>
                  <a:cs typeface="Arial" panose="020B0604020202020204" pitchFamily="34" charset="0"/>
                </a:rPr>
                <a:t>Aličević </a:t>
              </a:r>
              <a:r>
                <a:rPr lang="en-US" altLang="hu-HU" sz="800" i="1" dirty="0" smtClean="0">
                  <a:latin typeface="Arial" panose="020B0604020202020204" pitchFamily="34" charset="0"/>
                  <a:cs typeface="Arial" panose="020B0604020202020204" pitchFamily="34" charset="0"/>
                </a:rPr>
                <a:t> </a:t>
              </a:r>
            </a:p>
            <a:p>
              <a:pPr algn="just" eaLnBrk="1" hangingPunct="1"/>
              <a:r>
                <a:rPr lang="de-DE" altLang="hu-HU" sz="800" i="1" dirty="0" err="1" smtClean="0">
                  <a:latin typeface="Arial" panose="020B0604020202020204" pitchFamily="34" charset="0"/>
                  <a:cs typeface="Arial" panose="020B0604020202020204" pitchFamily="34" charset="0"/>
                </a:rPr>
                <a:t>alvin</a:t>
              </a:r>
              <a:r>
                <a:rPr lang="en-US" altLang="hu-HU" sz="800" i="1" dirty="0" smtClean="0">
                  <a:latin typeface="Arial" panose="020B0604020202020204" pitchFamily="34" charset="0"/>
                  <a:cs typeface="Arial" panose="020B0604020202020204" pitchFamily="34" charset="0"/>
                </a:rPr>
                <a:t>.</a:t>
              </a:r>
              <a:r>
                <a:rPr lang="de-DE" altLang="hu-HU" sz="800" i="1" dirty="0" err="1" smtClean="0">
                  <a:latin typeface="Arial" panose="020B0604020202020204" pitchFamily="34" charset="0"/>
                  <a:cs typeface="Arial" panose="020B0604020202020204" pitchFamily="34" charset="0"/>
                </a:rPr>
                <a:t>alicevic</a:t>
              </a:r>
              <a:r>
                <a:rPr lang="en-US" altLang="hu-HU" sz="800" i="1" dirty="0" smtClean="0">
                  <a:latin typeface="Arial" panose="020B0604020202020204" pitchFamily="34" charset="0"/>
                  <a:cs typeface="Arial" panose="020B0604020202020204" pitchFamily="34" charset="0"/>
                </a:rPr>
                <a:t>@sparkasse.mk</a:t>
              </a:r>
            </a:p>
            <a:p>
              <a:pPr algn="just" eaLnBrk="1" hangingPunct="1"/>
              <a:r>
                <a:rPr lang="en-US" altLang="hu-HU" sz="800" i="1" dirty="0" smtClean="0">
                  <a:latin typeface="Arial" panose="020B0604020202020204" pitchFamily="34" charset="0"/>
                  <a:cs typeface="Arial" panose="020B0604020202020204" pitchFamily="34" charset="0"/>
                </a:rPr>
                <a:t>+389 2 3200 513</a:t>
              </a:r>
            </a:p>
          </p:txBody>
        </p:sp>
        <p:sp>
          <p:nvSpPr>
            <p:cNvPr id="74" name="Text Box 20"/>
            <p:cNvSpPr txBox="1">
              <a:spLocks noChangeArrowheads="1"/>
            </p:cNvSpPr>
            <p:nvPr>
              <p:custDataLst>
                <p:tags r:id="rId9"/>
              </p:custDataLst>
            </p:nvPr>
          </p:nvSpPr>
          <p:spPr bwMode="auto">
            <a:xfrm>
              <a:off x="5158999" y="3891276"/>
              <a:ext cx="17220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hu-HU" sz="1000" dirty="0" smtClean="0">
                  <a:latin typeface="Franklin Gothic Medium" panose="020B0603020102020204" pitchFamily="34" charset="0"/>
                </a:rPr>
                <a:t>BOSNIA AND HERZEGOVINA</a:t>
              </a:r>
            </a:p>
            <a:p>
              <a:pPr algn="ctr" eaLnBrk="1" hangingPunct="1"/>
              <a:r>
                <a:rPr lang="en-US" altLang="hu-HU" sz="1000" dirty="0" smtClean="0">
                  <a:latin typeface="Franklin Gothic Medium" panose="020B0603020102020204" pitchFamily="34" charset="0"/>
                  <a:cs typeface="Arial" panose="020B0604020202020204" pitchFamily="34" charset="0"/>
                </a:rPr>
                <a:t>No IGA signed*</a:t>
              </a:r>
              <a:endParaRPr lang="en-US" altLang="hu-HU" sz="900" dirty="0">
                <a:latin typeface="Arial" panose="020B0604020202020204" pitchFamily="34" charset="0"/>
                <a:cs typeface="Arial" panose="020B0604020202020204" pitchFamily="34" charset="0"/>
              </a:endParaRPr>
            </a:p>
          </p:txBody>
        </p:sp>
        <p:sp>
          <p:nvSpPr>
            <p:cNvPr id="75" name="Text Box 20"/>
            <p:cNvSpPr txBox="1">
              <a:spLocks noChangeArrowheads="1"/>
            </p:cNvSpPr>
            <p:nvPr>
              <p:custDataLst>
                <p:tags r:id="rId10"/>
              </p:custDataLst>
            </p:nvPr>
          </p:nvSpPr>
          <p:spPr bwMode="auto">
            <a:xfrm>
              <a:off x="7369886" y="3895871"/>
              <a:ext cx="17220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hu-HU" sz="1000" dirty="0" smtClean="0">
                  <a:latin typeface="Franklin Gothic Medium" panose="020B0603020102020204" pitchFamily="34" charset="0"/>
                </a:rPr>
                <a:t>NORTH MACEDONIA</a:t>
              </a:r>
              <a:endParaRPr lang="en-US" altLang="hu-HU" sz="1000" dirty="0" smtClean="0">
                <a:latin typeface="Franklin Gothic Medium" panose="020B0603020102020204" pitchFamily="34" charset="0"/>
              </a:endParaRPr>
            </a:p>
            <a:p>
              <a:pPr algn="ctr" eaLnBrk="1" hangingPunct="1"/>
              <a:r>
                <a:rPr lang="en-US" altLang="hu-HU" sz="1000" dirty="0" smtClean="0">
                  <a:latin typeface="Franklin Gothic Medium" panose="020B0603020102020204" pitchFamily="34" charset="0"/>
                  <a:cs typeface="Arial" panose="020B0604020202020204" pitchFamily="34" charset="0"/>
                </a:rPr>
                <a:t>No IGA signed*</a:t>
              </a:r>
              <a:endParaRPr lang="en-US" altLang="hu-HU" sz="900" dirty="0">
                <a:latin typeface="Arial" panose="020B0604020202020204" pitchFamily="34" charset="0"/>
                <a:cs typeface="Arial" panose="020B0604020202020204" pitchFamily="34" charset="0"/>
              </a:endParaRPr>
            </a:p>
          </p:txBody>
        </p:sp>
        <p:sp>
          <p:nvSpPr>
            <p:cNvPr id="80" name="Text Box 20"/>
            <p:cNvSpPr txBox="1">
              <a:spLocks noChangeArrowheads="1"/>
            </p:cNvSpPr>
            <p:nvPr>
              <p:custDataLst>
                <p:tags r:id="rId11"/>
              </p:custDataLst>
            </p:nvPr>
          </p:nvSpPr>
          <p:spPr bwMode="auto">
            <a:xfrm>
              <a:off x="6345497" y="4246140"/>
              <a:ext cx="86745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1000" dirty="0" smtClean="0">
                  <a:solidFill>
                    <a:schemeClr val="bg1">
                      <a:lumMod val="75000"/>
                    </a:schemeClr>
                  </a:solidFill>
                  <a:latin typeface="Franklin Gothic Medium" panose="020B0603020102020204" pitchFamily="34" charset="0"/>
                </a:rPr>
                <a:t>Member FI</a:t>
              </a:r>
              <a:endParaRPr lang="en-US" altLang="hu-HU" sz="900" i="1" dirty="0">
                <a:solidFill>
                  <a:schemeClr val="bg1">
                    <a:lumMod val="75000"/>
                  </a:schemeClr>
                </a:solidFill>
                <a:latin typeface="Arial" panose="020B0604020202020204" pitchFamily="34" charset="0"/>
                <a:cs typeface="Arial" panose="020B0604020202020204" pitchFamily="34" charset="0"/>
              </a:endParaRPr>
            </a:p>
          </p:txBody>
        </p:sp>
        <p:sp>
          <p:nvSpPr>
            <p:cNvPr id="81" name="Text Box 20"/>
            <p:cNvSpPr txBox="1">
              <a:spLocks noChangeArrowheads="1"/>
            </p:cNvSpPr>
            <p:nvPr>
              <p:custDataLst>
                <p:tags r:id="rId12"/>
              </p:custDataLst>
            </p:nvPr>
          </p:nvSpPr>
          <p:spPr bwMode="auto">
            <a:xfrm>
              <a:off x="8658215" y="4246139"/>
              <a:ext cx="86745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1000" dirty="0" smtClean="0">
                  <a:solidFill>
                    <a:schemeClr val="bg1">
                      <a:lumMod val="75000"/>
                    </a:schemeClr>
                  </a:solidFill>
                  <a:latin typeface="Franklin Gothic Medium" panose="020B0603020102020204" pitchFamily="34" charset="0"/>
                </a:rPr>
                <a:t>Member FI</a:t>
              </a:r>
              <a:endParaRPr lang="en-US" altLang="hu-HU" sz="900" i="1" dirty="0">
                <a:solidFill>
                  <a:schemeClr val="bg1">
                    <a:lumMod val="75000"/>
                  </a:schemeClr>
                </a:solidFill>
                <a:latin typeface="Arial" panose="020B0604020202020204" pitchFamily="34" charset="0"/>
                <a:cs typeface="Arial" panose="020B0604020202020204" pitchFamily="34" charset="0"/>
              </a:endParaRPr>
            </a:p>
          </p:txBody>
        </p:sp>
        <p:sp>
          <p:nvSpPr>
            <p:cNvPr id="32" name="Text Box 20"/>
            <p:cNvSpPr txBox="1">
              <a:spLocks noChangeArrowheads="1"/>
            </p:cNvSpPr>
            <p:nvPr>
              <p:custDataLst>
                <p:tags r:id="rId13"/>
              </p:custDataLst>
            </p:nvPr>
          </p:nvSpPr>
          <p:spPr bwMode="auto">
            <a:xfrm>
              <a:off x="7337874" y="5290703"/>
              <a:ext cx="1863598"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err="1" smtClean="0">
                  <a:latin typeface="Franklin Gothic Medium" panose="020B0603020102020204" pitchFamily="34" charset="0"/>
                </a:rPr>
                <a:t>Ohridska</a:t>
              </a:r>
              <a:r>
                <a:rPr lang="en-US" altLang="hu-HU" sz="900" dirty="0" smtClean="0">
                  <a:latin typeface="Franklin Gothic Medium" panose="020B0603020102020204" pitchFamily="34" charset="0"/>
                </a:rPr>
                <a:t> Banka AD </a:t>
              </a:r>
            </a:p>
            <a:p>
              <a:pPr algn="just" eaLnBrk="1" hangingPunct="1"/>
              <a:endParaRPr lang="en-US" altLang="hu-HU" sz="800" dirty="0" smtClean="0">
                <a:latin typeface="Franklin Gothic Medium" panose="020B0603020102020204" pitchFamily="34" charset="0"/>
                <a:cs typeface="Arial" panose="020B0604020202020204" pitchFamily="34" charset="0"/>
              </a:endParaRPr>
            </a:p>
            <a:p>
              <a:pPr algn="just" eaLnBrk="1" hangingPunct="1"/>
              <a:r>
                <a:rPr lang="en-US" altLang="hu-HU" sz="800" dirty="0" smtClean="0">
                  <a:latin typeface="Franklin Gothic Medium" panose="020B0603020102020204" pitchFamily="34" charset="0"/>
                  <a:cs typeface="Arial" panose="020B0604020202020204" pitchFamily="34" charset="0"/>
                </a:rPr>
                <a:t>Responsible </a:t>
              </a:r>
              <a:r>
                <a:rPr lang="en-US" altLang="hu-HU" sz="800" dirty="0">
                  <a:latin typeface="Franklin Gothic Medium" panose="020B0603020102020204" pitchFamily="34" charset="0"/>
                  <a:cs typeface="Arial" panose="020B0604020202020204" pitchFamily="34" charset="0"/>
                </a:rPr>
                <a:t>Officer</a:t>
              </a:r>
            </a:p>
            <a:p>
              <a:pPr algn="just" eaLnBrk="1" hangingPunct="1"/>
              <a:r>
                <a:rPr lang="en-US" altLang="hu-HU" sz="800" dirty="0" smtClean="0">
                  <a:latin typeface="Franklin Gothic Medium" panose="020B0603020102020204" pitchFamily="34" charset="0"/>
                </a:rPr>
                <a:t> </a:t>
              </a:r>
              <a:r>
                <a:rPr lang="en-US" altLang="hu-HU" sz="800" i="1" dirty="0" smtClean="0">
                  <a:latin typeface="Arial" panose="020B0604020202020204" pitchFamily="34" charset="0"/>
                  <a:cs typeface="Arial" panose="020B0604020202020204" pitchFamily="34" charset="0"/>
                </a:rPr>
                <a:t>Mrs. Ana </a:t>
              </a:r>
              <a:r>
                <a:rPr lang="en-US" altLang="hu-HU" sz="800" i="1" dirty="0" err="1" smtClean="0">
                  <a:latin typeface="Arial" panose="020B0604020202020204" pitchFamily="34" charset="0"/>
                  <a:cs typeface="Arial" panose="020B0604020202020204" pitchFamily="34" charset="0"/>
                </a:rPr>
                <a:t>Dimoska</a:t>
              </a:r>
              <a:r>
                <a:rPr lang="en-US" altLang="hu-HU" sz="800" i="1" dirty="0" smtClean="0">
                  <a:latin typeface="Arial" panose="020B0604020202020204" pitchFamily="34" charset="0"/>
                  <a:cs typeface="Arial" panose="020B0604020202020204" pitchFamily="34" charset="0"/>
                </a:rPr>
                <a:t> </a:t>
              </a:r>
              <a:r>
                <a:rPr lang="en-US" altLang="hu-HU" sz="800" i="1" dirty="0" err="1" smtClean="0">
                  <a:latin typeface="Arial" panose="020B0604020202020204" pitchFamily="34" charset="0"/>
                  <a:cs typeface="Arial" panose="020B0604020202020204" pitchFamily="34" charset="0"/>
                </a:rPr>
                <a:t>Jankulovska</a:t>
              </a:r>
              <a:r>
                <a:rPr lang="bs-Latn-BA" altLang="hu-HU" sz="800" i="1" dirty="0" smtClean="0">
                  <a:latin typeface="Arial" panose="020B0604020202020204" pitchFamily="34" charset="0"/>
                  <a:cs typeface="Arial" panose="020B0604020202020204" pitchFamily="34" charset="0"/>
                </a:rPr>
                <a:t> </a:t>
              </a:r>
              <a:r>
                <a:rPr lang="en-US" altLang="hu-HU" sz="800" i="1" dirty="0" smtClean="0">
                  <a:latin typeface="Arial" panose="020B0604020202020204" pitchFamily="34" charset="0"/>
                  <a:cs typeface="Arial" panose="020B0604020202020204" pitchFamily="34" charset="0"/>
                </a:rPr>
                <a:t> </a:t>
              </a:r>
            </a:p>
            <a:p>
              <a:pPr algn="just" eaLnBrk="1" hangingPunct="1"/>
              <a:r>
                <a:rPr lang="en-US" altLang="hu-HU" sz="800" i="1" dirty="0" smtClean="0">
                  <a:latin typeface="Arial" panose="020B0604020202020204" pitchFamily="34" charset="0"/>
                  <a:cs typeface="Arial" panose="020B0604020202020204" pitchFamily="34" charset="0"/>
                </a:rPr>
                <a:t>ana.dimoskajankulovska@ob.com.mk</a:t>
              </a:r>
            </a:p>
            <a:p>
              <a:pPr algn="just" eaLnBrk="1" hangingPunct="1"/>
              <a:r>
                <a:rPr lang="en-US" altLang="hu-HU" sz="800" i="1" dirty="0" smtClean="0">
                  <a:latin typeface="Arial" panose="020B0604020202020204" pitchFamily="34" charset="0"/>
                  <a:cs typeface="Arial" panose="020B0604020202020204" pitchFamily="34" charset="0"/>
                </a:rPr>
                <a:t>+389 2 3167 710</a:t>
              </a:r>
            </a:p>
          </p:txBody>
        </p:sp>
      </p:grpSp>
    </p:spTree>
    <p:extLst>
      <p:ext uri="{BB962C8B-B14F-4D97-AF65-F5344CB8AC3E}">
        <p14:creationId xmlns:p14="http://schemas.microsoft.com/office/powerpoint/2010/main" val="20861199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CYZu4fxT0qYIhnGFL85x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388</Words>
  <Application>Microsoft Office PowerPoint</Application>
  <PresentationFormat>A4-Papier (210x297 mm)</PresentationFormat>
  <Paragraphs>73</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Franklin Gothic Medium</vt:lpstr>
      <vt:lpstr>Larissa</vt:lpstr>
      <vt:lpstr>PowerPoint-Präsentation</vt:lpstr>
    </vt:vector>
  </TitlesOfParts>
  <Company>Steiermärkische Bank und Sparkassen 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Polimac Mirza Bakk.</dc:creator>
  <cp:lastModifiedBy>Wippel Martin Mag. (FH)</cp:lastModifiedBy>
  <cp:revision>51</cp:revision>
  <dcterms:created xsi:type="dcterms:W3CDTF">2014-05-23T06:10:40Z</dcterms:created>
  <dcterms:modified xsi:type="dcterms:W3CDTF">2020-08-13T07:14:27Z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8939b85-7e40-4a1d-91e1-0e84c3b219d7_Enabled">
    <vt:lpwstr>True</vt:lpwstr>
  </property>
  <property fmtid="{D5CDD505-2E9C-101B-9397-08002B2CF9AE}" pid="3" name="MSIP_Label_38939b85-7e40-4a1d-91e1-0e84c3b219d7_SiteId">
    <vt:lpwstr>3ad0376a-54d3-49a6-9e20-52de0a92fc89</vt:lpwstr>
  </property>
  <property fmtid="{D5CDD505-2E9C-101B-9397-08002B2CF9AE}" pid="4" name="MSIP_Label_38939b85-7e40-4a1d-91e1-0e84c3b219d7_Owner">
    <vt:lpwstr>D50S8MD@s-mxs.net</vt:lpwstr>
  </property>
  <property fmtid="{D5CDD505-2E9C-101B-9397-08002B2CF9AE}" pid="5" name="MSIP_Label_38939b85-7e40-4a1d-91e1-0e84c3b219d7_SetDate">
    <vt:lpwstr>2020-01-15T17:52:29.5660828Z</vt:lpwstr>
  </property>
  <property fmtid="{D5CDD505-2E9C-101B-9397-08002B2CF9AE}" pid="6" name="MSIP_Label_38939b85-7e40-4a1d-91e1-0e84c3b219d7_Name">
    <vt:lpwstr>Internal</vt:lpwstr>
  </property>
  <property fmtid="{D5CDD505-2E9C-101B-9397-08002B2CF9AE}" pid="7" name="MSIP_Label_38939b85-7e40-4a1d-91e1-0e84c3b219d7_Application">
    <vt:lpwstr>Microsoft Azure Information Protection</vt:lpwstr>
  </property>
  <property fmtid="{D5CDD505-2E9C-101B-9397-08002B2CF9AE}" pid="8" name="MSIP_Label_38939b85-7e40-4a1d-91e1-0e84c3b219d7_ActionId">
    <vt:lpwstr>77cde133-c42b-4355-ab05-4416f87fdec3</vt:lpwstr>
  </property>
  <property fmtid="{D5CDD505-2E9C-101B-9397-08002B2CF9AE}" pid="9" name="MSIP_Label_38939b85-7e40-4a1d-91e1-0e84c3b219d7_Extended_MSFT_Method">
    <vt:lpwstr>Automatic</vt:lpwstr>
  </property>
  <property fmtid="{D5CDD505-2E9C-101B-9397-08002B2CF9AE}" pid="10" name="Sensitivity">
    <vt:lpwstr>Internal</vt:lpwstr>
  </property>
</Properties>
</file>