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9906000" cy="6858000" type="A4"/>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4">
          <p15:clr>
            <a:srgbClr val="A4A3A4"/>
          </p15:clr>
        </p15:guide>
        <p15:guide id="2" orient="horz" pos="2296">
          <p15:clr>
            <a:srgbClr val="A4A3A4"/>
          </p15:clr>
        </p15:guide>
        <p15:guide id="3" pos="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70ED"/>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14" y="-1758"/>
      </p:cViewPr>
      <p:guideLst>
        <p:guide orient="horz" pos="3884"/>
        <p:guide orient="horz" pos="2296"/>
        <p:guide pos="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42950" y="2130427"/>
            <a:ext cx="84201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p>
            <a:fld id="{78C020CB-CB15-4C2C-B3DE-E2C067B70EC5}" type="datetimeFigureOut">
              <a:rPr lang="de-AT" smtClean="0"/>
              <a:t>06.04.2026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39034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78C020CB-CB15-4C2C-B3DE-E2C067B70EC5}" type="datetimeFigureOut">
              <a:rPr lang="de-AT" smtClean="0"/>
              <a:t>06.04.2026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3650687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5386387" y="366714"/>
            <a:ext cx="1671638" cy="780097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71477" y="366714"/>
            <a:ext cx="4849813" cy="78009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78C020CB-CB15-4C2C-B3DE-E2C067B70EC5}" type="datetimeFigureOut">
              <a:rPr lang="de-AT" smtClean="0"/>
              <a:t>06.04.2026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45954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78C020CB-CB15-4C2C-B3DE-E2C067B70EC5}" type="datetimeFigureOut">
              <a:rPr lang="de-AT" smtClean="0"/>
              <a:t>06.04.2026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491847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82506" y="4406900"/>
            <a:ext cx="84201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82506" y="2906714"/>
            <a:ext cx="8420100"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78C020CB-CB15-4C2C-B3DE-E2C067B70EC5}" type="datetimeFigureOut">
              <a:rPr lang="de-AT" smtClean="0"/>
              <a:t>06.04.2026</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2253795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371477" y="2133601"/>
            <a:ext cx="3260725"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3797302" y="2133601"/>
            <a:ext cx="3260725"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78C020CB-CB15-4C2C-B3DE-E2C067B70EC5}" type="datetimeFigureOut">
              <a:rPr lang="de-AT" smtClean="0"/>
              <a:t>06.04.2026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225252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95300" y="274638"/>
            <a:ext cx="8915400" cy="1143000"/>
          </a:xfr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5032113"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5032113"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78C020CB-CB15-4C2C-B3DE-E2C067B70EC5}" type="datetimeFigureOut">
              <a:rPr lang="de-AT" smtClean="0"/>
              <a:t>06.04.2026</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2651165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78C020CB-CB15-4C2C-B3DE-E2C067B70EC5}" type="datetimeFigureOut">
              <a:rPr lang="de-AT" smtClean="0"/>
              <a:t>06.04.2026</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3821196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78C020CB-CB15-4C2C-B3DE-E2C067B70EC5}" type="datetimeFigureOut">
              <a:rPr lang="de-AT" smtClean="0"/>
              <a:t>06.04.2026</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2078061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95302" y="273051"/>
            <a:ext cx="3259006"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872972" y="273051"/>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95302"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78C020CB-CB15-4C2C-B3DE-E2C067B70EC5}" type="datetimeFigureOut">
              <a:rPr lang="de-AT" smtClean="0"/>
              <a:t>06.04.2026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1451706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41645" y="4800601"/>
            <a:ext cx="59436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78C020CB-CB15-4C2C-B3DE-E2C067B70EC5}" type="datetimeFigureOut">
              <a:rPr lang="de-AT" smtClean="0"/>
              <a:t>06.04.2026</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C930AF30-600C-4CA9-8E58-127D5FCF7BD9}" type="slidenum">
              <a:rPr lang="de-AT" smtClean="0"/>
              <a:t>‹#›</a:t>
            </a:fld>
            <a:endParaRPr lang="de-AT"/>
          </a:p>
        </p:txBody>
      </p:sp>
    </p:spTree>
    <p:extLst>
      <p:ext uri="{BB962C8B-B14F-4D97-AF65-F5344CB8AC3E}">
        <p14:creationId xmlns:p14="http://schemas.microsoft.com/office/powerpoint/2010/main" val="17997637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de-DE"/>
              <a:t>Titelmasterformat durch Klicken bearbeiten</a:t>
            </a:r>
            <a:endParaRPr lang="de-AT"/>
          </a:p>
        </p:txBody>
      </p:sp>
      <p:sp>
        <p:nvSpPr>
          <p:cNvPr id="3" name="Textplatzhalt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2"/>
          </p:nvPr>
        </p:nvSpPr>
        <p:spPr>
          <a:xfrm>
            <a:off x="495300" y="6356351"/>
            <a:ext cx="2311400" cy="365124"/>
          </a:xfrm>
          <a:prstGeom prst="rect">
            <a:avLst/>
          </a:prstGeom>
        </p:spPr>
        <p:txBody>
          <a:bodyPr vert="horz" lIns="91440" tIns="45720" rIns="91440" bIns="45720" rtlCol="0" anchor="ctr"/>
          <a:lstStyle>
            <a:lvl1pPr algn="l">
              <a:defRPr sz="1200">
                <a:solidFill>
                  <a:schemeClr val="tx1">
                    <a:tint val="75000"/>
                  </a:schemeClr>
                </a:solidFill>
              </a:defRPr>
            </a:lvl1pPr>
          </a:lstStyle>
          <a:p>
            <a:fld id="{78C020CB-CB15-4C2C-B3DE-E2C067B70EC5}" type="datetimeFigureOut">
              <a:rPr lang="de-AT" smtClean="0"/>
              <a:t>06.04.2026</a:t>
            </a:fld>
            <a:endParaRPr lang="de-AT"/>
          </a:p>
        </p:txBody>
      </p:sp>
      <p:sp>
        <p:nvSpPr>
          <p:cNvPr id="5" name="Fußzeilenplatzhalter 4"/>
          <p:cNvSpPr>
            <a:spLocks noGrp="1"/>
          </p:cNvSpPr>
          <p:nvPr>
            <p:ph type="ftr" sz="quarter" idx="3"/>
          </p:nvPr>
        </p:nvSpPr>
        <p:spPr>
          <a:xfrm>
            <a:off x="3384550" y="6356351"/>
            <a:ext cx="3136900" cy="36512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7099300" y="6356351"/>
            <a:ext cx="2311400" cy="365124"/>
          </a:xfrm>
          <a:prstGeom prst="rect">
            <a:avLst/>
          </a:prstGeom>
        </p:spPr>
        <p:txBody>
          <a:bodyPr vert="horz" lIns="91440" tIns="45720" rIns="91440" bIns="45720" rtlCol="0" anchor="ctr"/>
          <a:lstStyle>
            <a:lvl1pPr algn="r">
              <a:defRPr sz="1200">
                <a:solidFill>
                  <a:schemeClr val="tx1">
                    <a:tint val="75000"/>
                  </a:schemeClr>
                </a:solidFill>
              </a:defRPr>
            </a:lvl1pPr>
          </a:lstStyle>
          <a:p>
            <a:fld id="{C930AF30-600C-4CA9-8E58-127D5FCF7BD9}" type="slidenum">
              <a:rPr lang="de-AT" smtClean="0"/>
              <a:t>‹#›</a:t>
            </a:fld>
            <a:endParaRPr lang="de-AT"/>
          </a:p>
        </p:txBody>
      </p:sp>
    </p:spTree>
    <p:extLst>
      <p:ext uri="{BB962C8B-B14F-4D97-AF65-F5344CB8AC3E}">
        <p14:creationId xmlns:p14="http://schemas.microsoft.com/office/powerpoint/2010/main" val="1525544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ieren 1">
            <a:extLst>
              <a:ext uri="{FF2B5EF4-FFF2-40B4-BE49-F238E27FC236}">
                <a16:creationId xmlns:a16="http://schemas.microsoft.com/office/drawing/2014/main" id="{EDB2A0BF-5BD9-4508-B7E3-0D1F9221CFE9}"/>
              </a:ext>
            </a:extLst>
          </p:cNvPr>
          <p:cNvGrpSpPr/>
          <p:nvPr/>
        </p:nvGrpSpPr>
        <p:grpSpPr>
          <a:xfrm>
            <a:off x="1381324" y="3940943"/>
            <a:ext cx="2092427" cy="1579175"/>
            <a:chOff x="403325" y="3909783"/>
            <a:chExt cx="2092427" cy="1402042"/>
          </a:xfrm>
        </p:grpSpPr>
        <p:sp>
          <p:nvSpPr>
            <p:cNvPr id="86" name="Rechteck 85"/>
            <p:cNvSpPr/>
            <p:nvPr/>
          </p:nvSpPr>
          <p:spPr>
            <a:xfrm>
              <a:off x="413484" y="3909783"/>
              <a:ext cx="2082268" cy="33816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67" name="Rechteck 66"/>
            <p:cNvSpPr/>
            <p:nvPr/>
          </p:nvSpPr>
          <p:spPr>
            <a:xfrm>
              <a:off x="403325" y="4267516"/>
              <a:ext cx="2092427" cy="1044309"/>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35" name="Text Box 20"/>
            <p:cNvSpPr txBox="1">
              <a:spLocks noChangeArrowheads="1"/>
            </p:cNvSpPr>
            <p:nvPr>
              <p:custDataLst>
                <p:tags r:id="rId12"/>
              </p:custDataLst>
            </p:nvPr>
          </p:nvSpPr>
          <p:spPr bwMode="auto">
            <a:xfrm>
              <a:off x="505813" y="4265199"/>
              <a:ext cx="1954559" cy="983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900" dirty="0">
                  <a:latin typeface="Franklin Gothic Medium" panose="020B0603020102020204" pitchFamily="34" charset="0"/>
                </a:rPr>
                <a:t>Steiermärkische Bank </a:t>
              </a:r>
            </a:p>
            <a:p>
              <a:pPr algn="just" eaLnBrk="1" hangingPunct="1"/>
              <a:r>
                <a:rPr lang="en-US" altLang="hu-HU" sz="900" dirty="0">
                  <a:latin typeface="Franklin Gothic Medium" panose="020B0603020102020204" pitchFamily="34" charset="0"/>
                </a:rPr>
                <a:t>und Sparkassen AG</a:t>
              </a:r>
            </a:p>
            <a:p>
              <a:pPr algn="just" eaLnBrk="1" hangingPunct="1"/>
              <a:endParaRPr lang="en-US" altLang="hu-HU" sz="800" b="1" dirty="0">
                <a:latin typeface="Arial" panose="020B0604020202020204" pitchFamily="34" charset="0"/>
                <a:cs typeface="Arial" panose="020B0604020202020204" pitchFamily="34" charset="0"/>
              </a:endParaRPr>
            </a:p>
            <a:p>
              <a:pPr algn="just" eaLnBrk="1" hangingPunct="1"/>
              <a:r>
                <a:rPr lang="en-US" altLang="hu-HU" sz="800" dirty="0">
                  <a:latin typeface="Franklin Gothic Medium" panose="020B0603020102020204" pitchFamily="34" charset="0"/>
                  <a:cs typeface="Arial" panose="020B0604020202020204" pitchFamily="34" charset="0"/>
                </a:rPr>
                <a:t>Responsible Officer</a:t>
              </a:r>
            </a:p>
            <a:p>
              <a:pPr algn="just" eaLnBrk="1" hangingPunct="1"/>
              <a:r>
                <a:rPr lang="en-US" altLang="hu-HU" sz="800" i="1" dirty="0">
                  <a:latin typeface="Arial" panose="020B0604020202020204" pitchFamily="34" charset="0"/>
                  <a:cs typeface="Arial" panose="020B0604020202020204" pitchFamily="34" charset="0"/>
                </a:rPr>
                <a:t>Mr. Josef </a:t>
              </a:r>
              <a:r>
                <a:rPr lang="en-US" altLang="hu-HU" sz="800" i="1" dirty="0" err="1">
                  <a:latin typeface="Arial" panose="020B0604020202020204" pitchFamily="34" charset="0"/>
                  <a:cs typeface="Arial" panose="020B0604020202020204" pitchFamily="34" charset="0"/>
                </a:rPr>
                <a:t>Högler</a:t>
              </a:r>
              <a:endParaRPr lang="en-US" altLang="hu-HU" sz="800" i="1" dirty="0">
                <a:latin typeface="Arial" panose="020B0604020202020204" pitchFamily="34" charset="0"/>
                <a:cs typeface="Arial" panose="020B0604020202020204" pitchFamily="34" charset="0"/>
              </a:endParaRPr>
            </a:p>
            <a:p>
              <a:pPr algn="just" eaLnBrk="1" hangingPunct="1"/>
              <a:r>
                <a:rPr lang="en-US" altLang="hu-HU" sz="800" i="1" dirty="0">
                  <a:latin typeface="Arial" panose="020B0604020202020204" pitchFamily="34" charset="0"/>
                  <a:cs typeface="Arial" panose="020B0604020202020204" pitchFamily="34" charset="0"/>
                </a:rPr>
                <a:t>josef.hoegler@steiermaerkische.at</a:t>
              </a:r>
            </a:p>
            <a:p>
              <a:pPr algn="just" eaLnBrk="1" hangingPunct="1"/>
              <a:r>
                <a:rPr lang="en-US" altLang="hu-HU" sz="800" i="1" dirty="0">
                  <a:latin typeface="Arial" panose="020B0604020202020204" pitchFamily="34" charset="0"/>
                  <a:cs typeface="Arial" panose="020B0604020202020204" pitchFamily="34" charset="0"/>
                </a:rPr>
                <a:t>+43 5 0100-35468</a:t>
              </a:r>
            </a:p>
            <a:p>
              <a:pPr algn="just" eaLnBrk="1" hangingPunct="1"/>
              <a:endParaRPr lang="en-US" altLang="hu-HU" sz="800" i="1" dirty="0">
                <a:latin typeface="Arial" panose="020B0604020202020204" pitchFamily="34" charset="0"/>
                <a:cs typeface="Arial" panose="020B0604020202020204" pitchFamily="34" charset="0"/>
              </a:endParaRPr>
            </a:p>
          </p:txBody>
        </p:sp>
      </p:grpSp>
      <p:graphicFrame>
        <p:nvGraphicFramePr>
          <p:cNvPr id="51" name="Tabelle 50"/>
          <p:cNvGraphicFramePr>
            <a:graphicFrameLocks noGrp="1"/>
          </p:cNvGraphicFramePr>
          <p:nvPr>
            <p:extLst>
              <p:ext uri="{D42A27DB-BD31-4B8C-83A1-F6EECF244321}">
                <p14:modId xmlns:p14="http://schemas.microsoft.com/office/powerpoint/2010/main" val="1159664983"/>
              </p:ext>
            </p:extLst>
          </p:nvPr>
        </p:nvGraphicFramePr>
        <p:xfrm>
          <a:off x="344488" y="2075064"/>
          <a:ext cx="9289032" cy="1348966"/>
        </p:xfrm>
        <a:graphic>
          <a:graphicData uri="http://schemas.openxmlformats.org/drawingml/2006/table">
            <a:tbl>
              <a:tblPr firstRow="1" bandRow="1">
                <a:tableStyleId>{5C22544A-7EE6-4342-B048-85BDC9FD1C3A}</a:tableStyleId>
              </a:tblPr>
              <a:tblGrid>
                <a:gridCol w="2211675">
                  <a:extLst>
                    <a:ext uri="{9D8B030D-6E8A-4147-A177-3AD203B41FA5}">
                      <a16:colId xmlns:a16="http://schemas.microsoft.com/office/drawing/2014/main" val="20000"/>
                    </a:ext>
                  </a:extLst>
                </a:gridCol>
                <a:gridCol w="1327005">
                  <a:extLst>
                    <a:ext uri="{9D8B030D-6E8A-4147-A177-3AD203B41FA5}">
                      <a16:colId xmlns:a16="http://schemas.microsoft.com/office/drawing/2014/main" val="20001"/>
                    </a:ext>
                  </a:extLst>
                </a:gridCol>
                <a:gridCol w="781800">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2935184">
                  <a:extLst>
                    <a:ext uri="{9D8B030D-6E8A-4147-A177-3AD203B41FA5}">
                      <a16:colId xmlns:a16="http://schemas.microsoft.com/office/drawing/2014/main" val="20004"/>
                    </a:ext>
                  </a:extLst>
                </a:gridCol>
                <a:gridCol w="737224">
                  <a:extLst>
                    <a:ext uri="{9D8B030D-6E8A-4147-A177-3AD203B41FA5}">
                      <a16:colId xmlns:a16="http://schemas.microsoft.com/office/drawing/2014/main" val="20005"/>
                    </a:ext>
                  </a:extLst>
                </a:gridCol>
              </a:tblGrid>
              <a:tr h="456773">
                <a:tc>
                  <a:txBody>
                    <a:bodyPr/>
                    <a:lstStyle/>
                    <a:p>
                      <a:pPr algn="ctr"/>
                      <a:r>
                        <a:rPr lang="en-US" sz="1000" b="0" noProof="0" dirty="0">
                          <a:solidFill>
                            <a:schemeClr val="bg1"/>
                          </a:solidFill>
                          <a:latin typeface="Franklin Gothic Medium" panose="020B0603020102020204" pitchFamily="34" charset="0"/>
                        </a:rPr>
                        <a:t>Financial Institution</a:t>
                      </a:r>
                    </a:p>
                    <a:p>
                      <a:pPr algn="ctr"/>
                      <a:r>
                        <a:rPr lang="en-US" sz="1000" b="0" noProof="0" dirty="0">
                          <a:solidFill>
                            <a:schemeClr val="bg1"/>
                          </a:solidFill>
                          <a:latin typeface="Franklin Gothic Medium" panose="020B0603020102020204" pitchFamily="34" charset="0"/>
                        </a:rPr>
                        <a:t>(Legal Name)</a:t>
                      </a:r>
                    </a:p>
                  </a:txBody>
                  <a:tcPr marL="132080" marR="132080" marT="31652" marB="31652">
                    <a:solidFill>
                      <a:srgbClr val="7030A0"/>
                    </a:solidFill>
                  </a:tcPr>
                </a:tc>
                <a:tc>
                  <a:txBody>
                    <a:bodyPr/>
                    <a:lstStyle/>
                    <a:p>
                      <a:pPr marL="0" algn="ctr" defTabSz="914400" rtl="0" eaLnBrk="1" fontAlgn="ctr" latinLnBrk="0" hangingPunct="1"/>
                      <a:r>
                        <a:rPr lang="en-US" sz="1000" b="0" kern="1200" dirty="0">
                          <a:solidFill>
                            <a:schemeClr val="bg1"/>
                          </a:solidFill>
                          <a:latin typeface="Franklin Gothic Medium" panose="020B0603020102020204" pitchFamily="34" charset="0"/>
                          <a:ea typeface="+mn-ea"/>
                          <a:cs typeface="+mn-cs"/>
                        </a:rPr>
                        <a:t>GIIN </a:t>
                      </a:r>
                    </a:p>
                    <a:p>
                      <a:pPr marL="0" algn="ctr" defTabSz="914400" rtl="0" eaLnBrk="1" fontAlgn="ctr" latinLnBrk="0" hangingPunct="1"/>
                      <a:r>
                        <a:rPr lang="en-US" sz="900" b="0" kern="1200" dirty="0">
                          <a:solidFill>
                            <a:schemeClr val="bg1"/>
                          </a:solidFill>
                          <a:latin typeface="Franklin Gothic Medium" panose="020B0603020102020204" pitchFamily="34" charset="0"/>
                          <a:ea typeface="+mn-ea"/>
                          <a:cs typeface="+mn-cs"/>
                        </a:rPr>
                        <a:t>(Global Intermediary Identification Number)</a:t>
                      </a:r>
                    </a:p>
                  </a:txBody>
                  <a:tcPr marL="13758" marR="13758" marT="6594" marB="0" anchor="ctr">
                    <a:solidFill>
                      <a:srgbClr val="7030A0"/>
                    </a:solidFill>
                  </a:tcPr>
                </a:tc>
                <a:tc>
                  <a:txBody>
                    <a:bodyPr/>
                    <a:lstStyle/>
                    <a:p>
                      <a:pPr marL="0" algn="ctr" defTabSz="914400" rtl="0" eaLnBrk="1" fontAlgn="ctr" latinLnBrk="0" hangingPunct="1"/>
                      <a:r>
                        <a:rPr lang="de-AT" sz="1000" b="0" kern="1200" dirty="0">
                          <a:solidFill>
                            <a:schemeClr val="bg1"/>
                          </a:solidFill>
                          <a:latin typeface="Franklin Gothic Medium" panose="020B0603020102020204" pitchFamily="34" charset="0"/>
                          <a:ea typeface="+mn-ea"/>
                          <a:cs typeface="+mn-cs"/>
                        </a:rPr>
                        <a:t>Date </a:t>
                      </a:r>
                      <a:r>
                        <a:rPr lang="de-AT" sz="1000" b="0" kern="1200" dirty="0" err="1">
                          <a:solidFill>
                            <a:schemeClr val="bg1"/>
                          </a:solidFill>
                          <a:latin typeface="Franklin Gothic Medium" panose="020B0603020102020204" pitchFamily="34" charset="0"/>
                          <a:ea typeface="+mn-ea"/>
                          <a:cs typeface="+mn-cs"/>
                        </a:rPr>
                        <a:t>of</a:t>
                      </a:r>
                      <a:r>
                        <a:rPr lang="de-AT" sz="1000" b="0" kern="1200" dirty="0">
                          <a:solidFill>
                            <a:schemeClr val="bg1"/>
                          </a:solidFill>
                          <a:latin typeface="Franklin Gothic Medium" panose="020B0603020102020204" pitchFamily="34" charset="0"/>
                          <a:ea typeface="+mn-ea"/>
                          <a:cs typeface="+mn-cs"/>
                        </a:rPr>
                        <a:t> Registration</a:t>
                      </a:r>
                    </a:p>
                  </a:txBody>
                  <a:tcPr marL="13758" marR="13758" marT="6594" marB="0" anchor="ctr">
                    <a:solidFill>
                      <a:srgbClr val="7030A0"/>
                    </a:solidFill>
                  </a:tcPr>
                </a:tc>
                <a:tc>
                  <a:txBody>
                    <a:bodyPr/>
                    <a:lstStyle/>
                    <a:p>
                      <a:pPr marL="0" algn="ctr" defTabSz="914400" rtl="0" eaLnBrk="1" fontAlgn="ctr" latinLnBrk="0" hangingPunct="1"/>
                      <a:r>
                        <a:rPr lang="de-AT" sz="1000" b="0" kern="1200" dirty="0" err="1">
                          <a:solidFill>
                            <a:schemeClr val="bg1"/>
                          </a:solidFill>
                          <a:latin typeface="Franklin Gothic Medium" panose="020B0603020102020204" pitchFamily="34" charset="0"/>
                          <a:ea typeface="+mn-ea"/>
                          <a:cs typeface="+mn-cs"/>
                        </a:rPr>
                        <a:t>Responsible</a:t>
                      </a:r>
                      <a:r>
                        <a:rPr lang="de-AT" sz="1000" b="0" kern="1200" baseline="0" dirty="0">
                          <a:solidFill>
                            <a:schemeClr val="bg1"/>
                          </a:solidFill>
                          <a:latin typeface="Franklin Gothic Medium" panose="020B0603020102020204" pitchFamily="34" charset="0"/>
                          <a:ea typeface="+mn-ea"/>
                          <a:cs typeface="+mn-cs"/>
                        </a:rPr>
                        <a:t> Officer</a:t>
                      </a:r>
                    </a:p>
                    <a:p>
                      <a:pPr marL="0" algn="ctr" defTabSz="914400" rtl="0" eaLnBrk="1" fontAlgn="ctr" latinLnBrk="0" hangingPunct="1"/>
                      <a:r>
                        <a:rPr lang="de-DE" sz="1000" b="0" kern="1200" baseline="0" dirty="0">
                          <a:solidFill>
                            <a:schemeClr val="bg1"/>
                          </a:solidFill>
                          <a:latin typeface="Franklin Gothic Medium" panose="020B0603020102020204" pitchFamily="34" charset="0"/>
                          <a:ea typeface="+mn-ea"/>
                          <a:cs typeface="+mn-cs"/>
                        </a:rPr>
                        <a:t>(RO)</a:t>
                      </a:r>
                      <a:endParaRPr lang="de-AT" sz="1000" b="0" kern="1200" dirty="0">
                        <a:solidFill>
                          <a:schemeClr val="bg1"/>
                        </a:solidFill>
                        <a:latin typeface="Franklin Gothic Medium" panose="020B0603020102020204" pitchFamily="34" charset="0"/>
                        <a:ea typeface="+mn-ea"/>
                        <a:cs typeface="+mn-cs"/>
                      </a:endParaRPr>
                    </a:p>
                  </a:txBody>
                  <a:tcPr marL="13758" marR="13758" marT="6594" marB="0" anchor="ctr">
                    <a:solidFill>
                      <a:srgbClr val="7030A0"/>
                    </a:solidFill>
                  </a:tcPr>
                </a:tc>
                <a:tc>
                  <a:txBody>
                    <a:bodyPr/>
                    <a:lstStyle/>
                    <a:p>
                      <a:pPr marL="0" algn="ctr" defTabSz="914400" rtl="0" eaLnBrk="1" fontAlgn="ctr" latinLnBrk="0" hangingPunct="1"/>
                      <a:r>
                        <a:rPr lang="de-AT" sz="1000" b="0" kern="1200" dirty="0">
                          <a:solidFill>
                            <a:schemeClr val="bg1"/>
                          </a:solidFill>
                          <a:latin typeface="Franklin Gothic Medium" panose="020B0603020102020204" pitchFamily="34" charset="0"/>
                          <a:ea typeface="+mn-ea"/>
                          <a:cs typeface="+mn-cs"/>
                        </a:rPr>
                        <a:t>FATCA Status</a:t>
                      </a:r>
                    </a:p>
                  </a:txBody>
                  <a:tcPr marL="13758" marR="13758" marT="6594" marB="0" anchor="ctr">
                    <a:solidFill>
                      <a:srgbClr val="7030A0"/>
                    </a:solidFill>
                  </a:tcPr>
                </a:tc>
                <a:tc>
                  <a:txBody>
                    <a:bodyPr/>
                    <a:lstStyle/>
                    <a:p>
                      <a:pPr marL="0" algn="ctr" defTabSz="914400" rtl="0" eaLnBrk="1" fontAlgn="ctr" latinLnBrk="0" hangingPunct="1"/>
                      <a:r>
                        <a:rPr lang="de-AT" sz="1000" b="0" kern="1200" dirty="0">
                          <a:solidFill>
                            <a:schemeClr val="bg1"/>
                          </a:solidFill>
                          <a:latin typeface="Franklin Gothic Medium" panose="020B0603020102020204" pitchFamily="34" charset="0"/>
                          <a:ea typeface="+mn-ea"/>
                          <a:cs typeface="+mn-cs"/>
                        </a:rPr>
                        <a:t>QI EIN</a:t>
                      </a:r>
                    </a:p>
                  </a:txBody>
                  <a:tcPr marL="13758" marR="13758" marT="6594" marB="0" anchor="ctr">
                    <a:solidFill>
                      <a:srgbClr val="7030A0"/>
                    </a:solidFill>
                  </a:tcPr>
                </a:tc>
                <a:extLst>
                  <a:ext uri="{0D108BD9-81ED-4DB2-BD59-A6C34878D82A}">
                    <a16:rowId xmlns:a16="http://schemas.microsoft.com/office/drawing/2014/main" val="10000"/>
                  </a:ext>
                </a:extLst>
              </a:tr>
              <a:tr h="311439">
                <a:tc>
                  <a:txBody>
                    <a:bodyPr/>
                    <a:lstStyle/>
                    <a:p>
                      <a:pPr algn="l" fontAlgn="b"/>
                      <a:r>
                        <a:rPr lang="de-AT" sz="900" b="0" i="0" u="none" strike="noStrike" dirty="0">
                          <a:solidFill>
                            <a:srgbClr val="000000"/>
                          </a:solidFill>
                          <a:effectLst/>
                          <a:latin typeface="Arial" panose="020B0604020202020204" pitchFamily="34" charset="0"/>
                          <a:cs typeface="Arial" panose="020B0604020202020204" pitchFamily="34" charset="0"/>
                        </a:rPr>
                        <a:t>Steiermärkische</a:t>
                      </a:r>
                      <a:r>
                        <a:rPr lang="de-AT" sz="900" b="0" i="0" u="none" strike="noStrike" baseline="0" dirty="0">
                          <a:solidFill>
                            <a:srgbClr val="000000"/>
                          </a:solidFill>
                          <a:effectLst/>
                          <a:latin typeface="Arial" panose="020B0604020202020204" pitchFamily="34" charset="0"/>
                          <a:cs typeface="Arial" panose="020B0604020202020204" pitchFamily="34" charset="0"/>
                        </a:rPr>
                        <a:t> </a:t>
                      </a:r>
                      <a:r>
                        <a:rPr lang="de-AT" sz="900" b="0" i="0" u="none" strike="noStrike" dirty="0">
                          <a:solidFill>
                            <a:srgbClr val="000000"/>
                          </a:solidFill>
                          <a:effectLst/>
                          <a:latin typeface="Arial" panose="020B0604020202020204" pitchFamily="34" charset="0"/>
                          <a:cs typeface="Arial" panose="020B0604020202020204" pitchFamily="34" charset="0"/>
                        </a:rPr>
                        <a:t>Bank und Sparkassen AG</a:t>
                      </a:r>
                    </a:p>
                  </a:txBody>
                  <a:tcPr marL="13758" marR="13758" marT="6594" marB="0" anchor="ctr">
                    <a:solidFill>
                      <a:schemeClr val="bg1">
                        <a:lumMod val="95000"/>
                      </a:schemeClr>
                    </a:solidFill>
                  </a:tcPr>
                </a:tc>
                <a:tc>
                  <a:txBody>
                    <a:bodyPr/>
                    <a:lstStyle/>
                    <a:p>
                      <a:pPr algn="l" fontAlgn="b"/>
                      <a:r>
                        <a:rPr lang="de-AT" sz="900" b="1" i="0" u="none" strike="noStrike" kern="1200" dirty="0">
                          <a:solidFill>
                            <a:srgbClr val="000000"/>
                          </a:solidFill>
                          <a:effectLst/>
                          <a:latin typeface="Arial" panose="020B0604020202020204" pitchFamily="34" charset="0"/>
                          <a:ea typeface="+mn-ea"/>
                          <a:cs typeface="Arial" panose="020B0604020202020204" pitchFamily="34" charset="0"/>
                        </a:rPr>
                        <a:t>TRLJI1.00000.LE.040 </a:t>
                      </a:r>
                    </a:p>
                  </a:txBody>
                  <a:tcPr marL="13758" marR="13758" marT="6594" marB="0" anchor="ctr">
                    <a:solidFill>
                      <a:schemeClr val="bg1">
                        <a:lumMod val="95000"/>
                      </a:schemeClr>
                    </a:solidFill>
                  </a:tcPr>
                </a:tc>
                <a:tc>
                  <a:txBody>
                    <a:bodyPr/>
                    <a:lstStyle/>
                    <a:p>
                      <a:pPr algn="l" fontAlgn="b"/>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15.09.2017</a:t>
                      </a:r>
                    </a:p>
                  </a:txBody>
                  <a:tcPr marL="13758" marR="13758" marT="6594" marB="0" anchor="ctr">
                    <a:solidFill>
                      <a:schemeClr val="bg1">
                        <a:lumMod val="95000"/>
                      </a:schemeClr>
                    </a:solidFill>
                  </a:tcPr>
                </a:tc>
                <a:tc>
                  <a:txBody>
                    <a:bodyPr/>
                    <a:lstStyle/>
                    <a:p>
                      <a:pPr algn="l" fontAlgn="b"/>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Mr. Josef </a:t>
                      </a:r>
                      <a:r>
                        <a:rPr lang="de-AT" sz="900" b="0" i="0" u="none" strike="noStrike" kern="1200" dirty="0" err="1">
                          <a:solidFill>
                            <a:srgbClr val="000000"/>
                          </a:solidFill>
                          <a:effectLst/>
                          <a:latin typeface="Arial" panose="020B0604020202020204" pitchFamily="34" charset="0"/>
                          <a:ea typeface="+mn-ea"/>
                          <a:cs typeface="Arial" panose="020B0604020202020204" pitchFamily="34" charset="0"/>
                        </a:rPr>
                        <a:t>Högler</a:t>
                      </a:r>
                      <a:endParaRPr lang="de-AT"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13758" marR="13758" marT="6594" marB="0" anchor="ctr">
                    <a:solidFill>
                      <a:schemeClr val="bg1">
                        <a:lumMod val="95000"/>
                      </a:schemeClr>
                    </a:solidFill>
                  </a:tcPr>
                </a:tc>
                <a:tc>
                  <a:txBody>
                    <a:bodyPr/>
                    <a:lstStyle/>
                    <a:p>
                      <a:pPr algn="l" fontAlgn="b"/>
                      <a:r>
                        <a:rPr lang="en-US" sz="900" b="0" i="0" u="none" strike="noStrike" kern="1200" dirty="0">
                          <a:solidFill>
                            <a:srgbClr val="000000"/>
                          </a:solidFill>
                          <a:effectLst/>
                          <a:latin typeface="Arial" panose="020B0604020202020204" pitchFamily="34" charset="0"/>
                          <a:ea typeface="+mn-ea"/>
                          <a:cs typeface="Arial" panose="020B0604020202020204" pitchFamily="34" charset="0"/>
                        </a:rPr>
                        <a:t>Reporting Financial Institution under a  IGA Model 2</a:t>
                      </a:r>
                    </a:p>
                  </a:txBody>
                  <a:tcPr marL="13758" marR="13758" marT="6594" marB="0" anchor="ctr">
                    <a:solidFill>
                      <a:schemeClr val="bg1">
                        <a:lumMod val="95000"/>
                      </a:schemeClr>
                    </a:solidFill>
                  </a:tcPr>
                </a:tc>
                <a:tc>
                  <a:txBody>
                    <a:bodyPr/>
                    <a:lstStyle/>
                    <a:p>
                      <a:pPr algn="l" fontAlgn="b"/>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98-0236435</a:t>
                      </a:r>
                    </a:p>
                  </a:txBody>
                  <a:tcPr marL="13758" marR="13758" marT="6594" marB="0" anchor="ctr">
                    <a:solidFill>
                      <a:schemeClr val="bg1">
                        <a:lumMod val="95000"/>
                      </a:schemeClr>
                    </a:solidFill>
                  </a:tcPr>
                </a:tc>
                <a:extLst>
                  <a:ext uri="{0D108BD9-81ED-4DB2-BD59-A6C34878D82A}">
                    <a16:rowId xmlns:a16="http://schemas.microsoft.com/office/drawing/2014/main" val="10001"/>
                  </a:ext>
                </a:extLst>
              </a:tr>
              <a:tr h="284632">
                <a:tc>
                  <a:txBody>
                    <a:bodyPr/>
                    <a:lstStyle/>
                    <a:p>
                      <a:pPr algn="l" fontAlgn="b"/>
                      <a:r>
                        <a:rPr lang="de-AT" sz="900" b="0" i="0" u="none" strike="noStrike" dirty="0">
                          <a:solidFill>
                            <a:srgbClr val="000000"/>
                          </a:solidFill>
                          <a:effectLst/>
                          <a:latin typeface="Arial" panose="020B0604020202020204" pitchFamily="34" charset="0"/>
                          <a:cs typeface="Arial" panose="020B0604020202020204" pitchFamily="34" charset="0"/>
                        </a:rPr>
                        <a:t>Sparkasse Bank </a:t>
                      </a:r>
                      <a:r>
                        <a:rPr lang="de-AT" sz="900" b="0" i="0" u="none" strike="noStrike" dirty="0" err="1">
                          <a:solidFill>
                            <a:srgbClr val="000000"/>
                          </a:solidFill>
                          <a:effectLst/>
                          <a:latin typeface="Arial" panose="020B0604020202020204" pitchFamily="34" charset="0"/>
                          <a:cs typeface="Arial" panose="020B0604020202020204" pitchFamily="34" charset="0"/>
                        </a:rPr>
                        <a:t>dd</a:t>
                      </a:r>
                      <a:r>
                        <a:rPr lang="de-AT" sz="900" b="0" i="0" u="none" strike="noStrike" dirty="0">
                          <a:solidFill>
                            <a:srgbClr val="000000"/>
                          </a:solidFill>
                          <a:effectLst/>
                          <a:latin typeface="Arial" panose="020B0604020202020204" pitchFamily="34" charset="0"/>
                          <a:cs typeface="Arial" panose="020B0604020202020204" pitchFamily="34" charset="0"/>
                        </a:rPr>
                        <a:t> </a:t>
                      </a:r>
                      <a:r>
                        <a:rPr lang="de-AT" sz="900" b="0" i="0" u="none" strike="noStrike" dirty="0" err="1">
                          <a:solidFill>
                            <a:srgbClr val="000000"/>
                          </a:solidFill>
                          <a:effectLst/>
                          <a:latin typeface="Arial" panose="020B0604020202020204" pitchFamily="34" charset="0"/>
                          <a:cs typeface="Arial" panose="020B0604020202020204" pitchFamily="34" charset="0"/>
                        </a:rPr>
                        <a:t>BiH</a:t>
                      </a:r>
                      <a:endParaRPr lang="de-AT" sz="900" b="0" i="0" u="none" strike="noStrike" dirty="0">
                        <a:solidFill>
                          <a:srgbClr val="000000"/>
                        </a:solidFill>
                        <a:effectLst/>
                        <a:latin typeface="Arial" panose="020B0604020202020204" pitchFamily="34" charset="0"/>
                        <a:cs typeface="Arial" panose="020B0604020202020204" pitchFamily="34" charset="0"/>
                      </a:endParaRPr>
                    </a:p>
                  </a:txBody>
                  <a:tcPr marL="13758" marR="13758" marT="6594" marB="0" anchor="ctr">
                    <a:solidFill>
                      <a:schemeClr val="bg1">
                        <a:lumMod val="95000"/>
                      </a:schemeClr>
                    </a:solidFill>
                  </a:tcPr>
                </a:tc>
                <a:tc>
                  <a:txBody>
                    <a:bodyPr/>
                    <a:lstStyle/>
                    <a:p>
                      <a:pPr algn="l" fontAlgn="b"/>
                      <a:r>
                        <a:rPr lang="de-AT" sz="900" b="1" i="0" u="none" strike="noStrike" kern="1200" dirty="0">
                          <a:solidFill>
                            <a:srgbClr val="000000"/>
                          </a:solidFill>
                          <a:effectLst/>
                          <a:latin typeface="Arial" panose="020B0604020202020204" pitchFamily="34" charset="0"/>
                          <a:ea typeface="+mn-ea"/>
                          <a:cs typeface="Arial" panose="020B0604020202020204" pitchFamily="34" charset="0"/>
                        </a:rPr>
                        <a:t>TRLJI1.00002.ME.070</a:t>
                      </a:r>
                    </a:p>
                  </a:txBody>
                  <a:tcPr marL="13758" marR="13758" marT="6594" marB="0" anchor="ctr">
                    <a:solidFill>
                      <a:schemeClr val="bg1">
                        <a:lumMod val="95000"/>
                      </a:schemeClr>
                    </a:solidFill>
                  </a:tcPr>
                </a:tc>
                <a:tc>
                  <a:txBody>
                    <a:bodyPr/>
                    <a:lstStyle/>
                    <a:p>
                      <a:pPr algn="l" fontAlgn="b"/>
                      <a:r>
                        <a:rPr lang="de-DE" sz="900" b="0" i="0" u="none" strike="noStrike" kern="1200" dirty="0">
                          <a:solidFill>
                            <a:srgbClr val="000000"/>
                          </a:solidFill>
                          <a:effectLst/>
                          <a:latin typeface="Arial" panose="020B0604020202020204" pitchFamily="34" charset="0"/>
                          <a:ea typeface="+mn-ea"/>
                          <a:cs typeface="Arial" panose="020B0604020202020204" pitchFamily="34" charset="0"/>
                        </a:rPr>
                        <a:t>15.09.2017</a:t>
                      </a:r>
                      <a:endParaRPr lang="de-AT"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13758" marR="13758" marT="6594" marB="0" anchor="ctr">
                    <a:solidFill>
                      <a:schemeClr val="bg1">
                        <a:lumMod val="95000"/>
                      </a:schemeClr>
                    </a:solidFill>
                  </a:tcPr>
                </a:tc>
                <a:tc>
                  <a:txBody>
                    <a:bodyPr/>
                    <a:lstStyle/>
                    <a:p>
                      <a:pPr algn="l" fontAlgn="b"/>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Mr. Igor </a:t>
                      </a:r>
                      <a:r>
                        <a:rPr lang="de-AT" sz="900" b="0" i="0" u="none" strike="noStrike" kern="1200" dirty="0" err="1">
                          <a:solidFill>
                            <a:srgbClr val="000000"/>
                          </a:solidFill>
                          <a:effectLst/>
                          <a:latin typeface="Arial" panose="020B0604020202020204" pitchFamily="34" charset="0"/>
                          <a:ea typeface="+mn-ea"/>
                          <a:cs typeface="Arial" panose="020B0604020202020204" pitchFamily="34" charset="0"/>
                        </a:rPr>
                        <a:t>Jokic</a:t>
                      </a:r>
                      <a:endParaRPr lang="de-AT"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13758" marR="13758" marT="6594" marB="0" anchor="ctr">
                    <a:solidFill>
                      <a:schemeClr val="bg1">
                        <a:lumMod val="95000"/>
                      </a:schemeClr>
                    </a:solidFill>
                  </a:tcPr>
                </a:tc>
                <a:tc>
                  <a:txBody>
                    <a:bodyPr/>
                    <a:lstStyle/>
                    <a:p>
                      <a:pPr algn="l" fontAlgn="b"/>
                      <a:r>
                        <a:rPr lang="en-US" sz="900" b="0" i="0" u="none" strike="noStrike" kern="1200" dirty="0">
                          <a:solidFill>
                            <a:srgbClr val="000000"/>
                          </a:solidFill>
                          <a:effectLst/>
                          <a:latin typeface="Arial" panose="020B0604020202020204" pitchFamily="34" charset="0"/>
                          <a:ea typeface="+mn-ea"/>
                          <a:cs typeface="Arial" panose="020B0604020202020204" pitchFamily="34" charset="0"/>
                        </a:rPr>
                        <a:t>Participating Financial Institution not covered by an IGA</a:t>
                      </a:r>
                    </a:p>
                  </a:txBody>
                  <a:tcPr marL="13758" marR="13758" marT="6594" marB="0" anchor="ctr">
                    <a:solidFill>
                      <a:schemeClr val="bg1">
                        <a:lumMod val="95000"/>
                      </a:schemeClr>
                    </a:solidFill>
                  </a:tcPr>
                </a:tc>
                <a:tc>
                  <a:txBody>
                    <a:bodyPr/>
                    <a:lstStyle/>
                    <a:p>
                      <a:pPr algn="l" fontAlgn="b"/>
                      <a:r>
                        <a:rPr lang="de-DE" sz="900" b="0" i="0" u="none" strike="noStrike" kern="1200" dirty="0">
                          <a:solidFill>
                            <a:srgbClr val="000000"/>
                          </a:solidFill>
                          <a:effectLst/>
                          <a:latin typeface="Arial" panose="020B0604020202020204" pitchFamily="34" charset="0"/>
                          <a:ea typeface="+mn-ea"/>
                          <a:cs typeface="Arial" panose="020B0604020202020204" pitchFamily="34" charset="0"/>
                        </a:rPr>
                        <a:t>NO</a:t>
                      </a:r>
                      <a:endParaRPr lang="de-AT"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13758" marR="13758" marT="6594" marB="0" anchor="ctr">
                    <a:solidFill>
                      <a:schemeClr val="bg1">
                        <a:lumMod val="95000"/>
                      </a:schemeClr>
                    </a:solidFill>
                  </a:tcPr>
                </a:tc>
                <a:extLst>
                  <a:ext uri="{0D108BD9-81ED-4DB2-BD59-A6C34878D82A}">
                    <a16:rowId xmlns:a16="http://schemas.microsoft.com/office/drawing/2014/main" val="10002"/>
                  </a:ext>
                </a:extLst>
              </a:tr>
              <a:tr h="296122">
                <a:tc>
                  <a:txBody>
                    <a:bodyPr/>
                    <a:lstStyle/>
                    <a:p>
                      <a:pPr algn="l" fontAlgn="b"/>
                      <a:r>
                        <a:rPr lang="de-AT" sz="900" b="0" i="0" u="none" strike="noStrike" dirty="0">
                          <a:solidFill>
                            <a:srgbClr val="000000"/>
                          </a:solidFill>
                          <a:effectLst/>
                          <a:latin typeface="Arial" panose="020B0604020202020204" pitchFamily="34" charset="0"/>
                          <a:cs typeface="Arial" panose="020B0604020202020204" pitchFamily="34" charset="0"/>
                        </a:rPr>
                        <a:t>Sparkasse Bank </a:t>
                      </a:r>
                      <a:r>
                        <a:rPr lang="de-AT" sz="900" b="0" i="0" u="none" strike="noStrike">
                          <a:solidFill>
                            <a:srgbClr val="000000"/>
                          </a:solidFill>
                          <a:effectLst/>
                          <a:latin typeface="Arial" panose="020B0604020202020204" pitchFamily="34" charset="0"/>
                          <a:cs typeface="Arial" panose="020B0604020202020204" pitchFamily="34" charset="0"/>
                        </a:rPr>
                        <a:t>AD Skopje</a:t>
                      </a:r>
                      <a:endParaRPr lang="de-AT" sz="900" b="0" i="0" u="none" strike="noStrike" dirty="0">
                        <a:solidFill>
                          <a:srgbClr val="000000"/>
                        </a:solidFill>
                        <a:effectLst/>
                        <a:latin typeface="Arial" panose="020B0604020202020204" pitchFamily="34" charset="0"/>
                        <a:cs typeface="Arial" panose="020B0604020202020204" pitchFamily="34" charset="0"/>
                      </a:endParaRPr>
                    </a:p>
                  </a:txBody>
                  <a:tcPr marL="13758" marR="13758" marT="6594" marB="0" anchor="ctr">
                    <a:solidFill>
                      <a:schemeClr val="bg1">
                        <a:lumMod val="95000"/>
                      </a:schemeClr>
                    </a:solidFill>
                  </a:tcPr>
                </a:tc>
                <a:tc>
                  <a:txBody>
                    <a:bodyPr/>
                    <a:lstStyle/>
                    <a:p>
                      <a:pPr algn="l" fontAlgn="b"/>
                      <a:r>
                        <a:rPr lang="de-AT" sz="900" b="1" i="0" u="none" strike="noStrike" kern="1200" dirty="0">
                          <a:solidFill>
                            <a:srgbClr val="000000"/>
                          </a:solidFill>
                          <a:effectLst/>
                          <a:latin typeface="Arial" panose="020B0604020202020204" pitchFamily="34" charset="0"/>
                          <a:ea typeface="+mn-ea"/>
                          <a:cs typeface="Arial" panose="020B0604020202020204" pitchFamily="34" charset="0"/>
                        </a:rPr>
                        <a:t>TRLJI1.00003.ME.807</a:t>
                      </a:r>
                    </a:p>
                  </a:txBody>
                  <a:tcPr marL="13758" marR="13758" marT="6594" marB="0" anchor="ctr">
                    <a:solidFill>
                      <a:schemeClr val="bg1">
                        <a:lumMod val="95000"/>
                      </a:schemeClr>
                    </a:solidFill>
                  </a:tcPr>
                </a:tc>
                <a:tc>
                  <a:txBody>
                    <a:bodyPr/>
                    <a:lstStyle/>
                    <a:p>
                      <a:pPr algn="l" fontAlgn="b"/>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15.09.2017</a:t>
                      </a:r>
                    </a:p>
                  </a:txBody>
                  <a:tcPr marL="13758" marR="13758" marT="6594" marB="0" anchor="ctr">
                    <a:solidFill>
                      <a:schemeClr val="bg1">
                        <a:lumMod val="95000"/>
                      </a:schemeClr>
                    </a:solidFill>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de-AT" sz="900" b="0" i="0" u="none" strike="noStrike" kern="1200" dirty="0" err="1">
                          <a:solidFill>
                            <a:srgbClr val="000000"/>
                          </a:solidFill>
                          <a:effectLst/>
                          <a:latin typeface="Arial" panose="020B0604020202020204" pitchFamily="34" charset="0"/>
                          <a:ea typeface="+mn-ea"/>
                          <a:cs typeface="Arial" panose="020B0604020202020204" pitchFamily="34" charset="0"/>
                        </a:rPr>
                        <a:t>Mrs.</a:t>
                      </a:r>
                      <a:r>
                        <a:rPr lang="de-AT" sz="900" b="0" i="0" u="none" strike="noStrike" kern="1200" dirty="0">
                          <a:solidFill>
                            <a:srgbClr val="000000"/>
                          </a:solidFill>
                          <a:effectLst/>
                          <a:latin typeface="Arial" panose="020B0604020202020204" pitchFamily="34" charset="0"/>
                          <a:ea typeface="+mn-ea"/>
                          <a:cs typeface="Arial" panose="020B0604020202020204" pitchFamily="34" charset="0"/>
                        </a:rPr>
                        <a:t> </a:t>
                      </a:r>
                      <a:r>
                        <a:rPr lang="de-DE" altLang="hu-HU" sz="900" b="0" i="0" u="none" strike="noStrike" kern="1200" dirty="0">
                          <a:solidFill>
                            <a:srgbClr val="000000"/>
                          </a:solidFill>
                          <a:effectLst/>
                          <a:latin typeface="Arial" panose="020B0604020202020204" pitchFamily="34" charset="0"/>
                          <a:ea typeface="+mn-ea"/>
                          <a:cs typeface="Arial" panose="020B0604020202020204" pitchFamily="34" charset="0"/>
                        </a:rPr>
                        <a:t>Milka Rataikoska Joleska</a:t>
                      </a:r>
                    </a:p>
                  </a:txBody>
                  <a:tcPr marL="13758" marR="13758" marT="6594" marB="0" anchor="ctr">
                    <a:solidFill>
                      <a:schemeClr val="bg1">
                        <a:lumMod val="95000"/>
                      </a:schemeClr>
                    </a:solidFill>
                  </a:tcPr>
                </a:tc>
                <a:tc>
                  <a:txBody>
                    <a:bodyPr/>
                    <a:lstStyle/>
                    <a:p>
                      <a:pPr algn="l" fontAlgn="b"/>
                      <a:r>
                        <a:rPr lang="en-US" sz="900" b="0" i="0" u="none" strike="noStrike" kern="1200" dirty="0">
                          <a:solidFill>
                            <a:srgbClr val="000000"/>
                          </a:solidFill>
                          <a:effectLst/>
                          <a:latin typeface="Arial" panose="020B0604020202020204" pitchFamily="34" charset="0"/>
                          <a:ea typeface="+mn-ea"/>
                          <a:cs typeface="Arial" panose="020B0604020202020204" pitchFamily="34" charset="0"/>
                        </a:rPr>
                        <a:t>Participating Financial Institution not covered by an IGA</a:t>
                      </a:r>
                    </a:p>
                  </a:txBody>
                  <a:tcPr marL="13758" marR="13758" marT="6594" marB="0" anchor="ctr">
                    <a:solidFill>
                      <a:schemeClr val="bg1">
                        <a:lumMod val="95000"/>
                      </a:schemeClr>
                    </a:solidFill>
                  </a:tcPr>
                </a:tc>
                <a:tc>
                  <a:txBody>
                    <a:bodyPr/>
                    <a:lstStyle/>
                    <a:p>
                      <a:pPr algn="l" fontAlgn="b"/>
                      <a:r>
                        <a:rPr lang="de-DE" sz="900" b="0" i="0" u="none" strike="noStrike" kern="1200" dirty="0">
                          <a:solidFill>
                            <a:srgbClr val="000000"/>
                          </a:solidFill>
                          <a:effectLst/>
                          <a:latin typeface="Arial" panose="020B0604020202020204" pitchFamily="34" charset="0"/>
                          <a:ea typeface="+mn-ea"/>
                          <a:cs typeface="Arial" panose="020B0604020202020204" pitchFamily="34" charset="0"/>
                        </a:rPr>
                        <a:t>NO</a:t>
                      </a:r>
                      <a:endParaRPr lang="de-AT"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13758" marR="13758" marT="6594" marB="0" anchor="ctr">
                    <a:solidFill>
                      <a:schemeClr val="bg1">
                        <a:lumMod val="95000"/>
                      </a:schemeClr>
                    </a:solidFill>
                  </a:tcPr>
                </a:tc>
                <a:extLst>
                  <a:ext uri="{0D108BD9-81ED-4DB2-BD59-A6C34878D82A}">
                    <a16:rowId xmlns:a16="http://schemas.microsoft.com/office/drawing/2014/main" val="10003"/>
                  </a:ext>
                </a:extLst>
              </a:tr>
            </a:tbl>
          </a:graphicData>
        </a:graphic>
      </p:graphicFrame>
      <p:sp>
        <p:nvSpPr>
          <p:cNvPr id="53" name="Text Box 25"/>
          <p:cNvSpPr txBox="1">
            <a:spLocks noChangeArrowheads="1"/>
          </p:cNvSpPr>
          <p:nvPr>
            <p:custDataLst>
              <p:tags r:id="rId1"/>
            </p:custDataLst>
          </p:nvPr>
        </p:nvSpPr>
        <p:spPr bwMode="auto">
          <a:xfrm>
            <a:off x="323221" y="231949"/>
            <a:ext cx="941277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de-DE" dirty="0">
                <a:latin typeface="Inter" panose="02000503000000020004" pitchFamily="2" charset="0"/>
                <a:ea typeface="Inter" panose="02000503000000020004" pitchFamily="2" charset="0"/>
                <a:cs typeface="Inter" panose="02000503000000020004" pitchFamily="2" charset="0"/>
              </a:rPr>
              <a:t>FATCA (</a:t>
            </a:r>
            <a:r>
              <a:rPr lang="en-US" dirty="0">
                <a:latin typeface="Inter" panose="02000503000000020004" pitchFamily="2" charset="0"/>
                <a:ea typeface="Inter" panose="02000503000000020004" pitchFamily="2" charset="0"/>
                <a:cs typeface="Inter" panose="02000503000000020004" pitchFamily="2" charset="0"/>
              </a:rPr>
              <a:t>Foreign Account Tax Compliance Act)</a:t>
            </a:r>
          </a:p>
          <a:p>
            <a:pPr eaLnBrk="1" hangingPunct="1"/>
            <a:r>
              <a:rPr lang="en-US" b="1" dirty="0">
                <a:latin typeface="Inter" panose="02000503000000020004" pitchFamily="2" charset="0"/>
                <a:ea typeface="Inter" panose="02000503000000020004" pitchFamily="2" charset="0"/>
                <a:cs typeface="Inter" panose="02000503000000020004" pitchFamily="2" charset="0"/>
              </a:rPr>
              <a:t>Status Sheet </a:t>
            </a:r>
            <a:endParaRPr lang="bs-Latn-BA" b="1" dirty="0">
              <a:latin typeface="Inter" panose="02000503000000020004" pitchFamily="2" charset="0"/>
              <a:ea typeface="Inter" panose="02000503000000020004" pitchFamily="2" charset="0"/>
              <a:cs typeface="Inter" panose="02000503000000020004" pitchFamily="2" charset="0"/>
            </a:endParaRPr>
          </a:p>
          <a:p>
            <a:pPr eaLnBrk="1" hangingPunct="1"/>
            <a:r>
              <a:rPr lang="en-US" b="1" dirty="0" err="1">
                <a:latin typeface="Inter" panose="02000503000000020004" pitchFamily="2" charset="0"/>
                <a:ea typeface="Inter" panose="02000503000000020004" pitchFamily="2" charset="0"/>
                <a:cs typeface="Inter" panose="02000503000000020004" pitchFamily="2" charset="0"/>
              </a:rPr>
              <a:t>Steiermärkische</a:t>
            </a:r>
            <a:r>
              <a:rPr lang="en-US" b="1" dirty="0">
                <a:latin typeface="Inter" panose="02000503000000020004" pitchFamily="2" charset="0"/>
                <a:ea typeface="Inter" panose="02000503000000020004" pitchFamily="2" charset="0"/>
                <a:cs typeface="Inter" panose="02000503000000020004" pitchFamily="2" charset="0"/>
              </a:rPr>
              <a:t> Sparkasse Group</a:t>
            </a:r>
            <a:endParaRPr lang="de-AT" b="1" dirty="0">
              <a:latin typeface="Inter" panose="02000503000000020004" pitchFamily="2" charset="0"/>
              <a:ea typeface="Inter" panose="02000503000000020004" pitchFamily="2" charset="0"/>
              <a:cs typeface="Inter" panose="02000503000000020004" pitchFamily="2" charset="0"/>
            </a:endParaRPr>
          </a:p>
        </p:txBody>
      </p:sp>
      <p:sp>
        <p:nvSpPr>
          <p:cNvPr id="54" name="Text Box 20"/>
          <p:cNvSpPr txBox="1">
            <a:spLocks noChangeArrowheads="1"/>
          </p:cNvSpPr>
          <p:nvPr>
            <p:custDataLst>
              <p:tags r:id="rId2"/>
            </p:custDataLst>
          </p:nvPr>
        </p:nvSpPr>
        <p:spPr bwMode="auto">
          <a:xfrm>
            <a:off x="2835987" y="4347464"/>
            <a:ext cx="53283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1000" dirty="0">
                <a:solidFill>
                  <a:schemeClr val="bg1"/>
                </a:solidFill>
                <a:latin typeface="Franklin Gothic Medium" panose="020B0603020102020204" pitchFamily="34" charset="0"/>
              </a:rPr>
              <a:t>LEAD FI</a:t>
            </a:r>
            <a:endParaRPr lang="en-US" altLang="hu-HU" sz="900" i="1" dirty="0">
              <a:solidFill>
                <a:schemeClr val="bg1"/>
              </a:solidFill>
              <a:latin typeface="Arial" panose="020B0604020202020204" pitchFamily="34" charset="0"/>
              <a:cs typeface="Arial" panose="020B0604020202020204" pitchFamily="34" charset="0"/>
            </a:endParaRPr>
          </a:p>
        </p:txBody>
      </p:sp>
      <p:sp>
        <p:nvSpPr>
          <p:cNvPr id="55" name="Text Box 20"/>
          <p:cNvSpPr txBox="1">
            <a:spLocks noChangeArrowheads="1"/>
          </p:cNvSpPr>
          <p:nvPr>
            <p:custDataLst>
              <p:tags r:id="rId3"/>
            </p:custDataLst>
          </p:nvPr>
        </p:nvSpPr>
        <p:spPr bwMode="auto">
          <a:xfrm>
            <a:off x="2061084" y="3939355"/>
            <a:ext cx="80001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hu-HU" sz="1000" dirty="0">
                <a:solidFill>
                  <a:schemeClr val="bg1"/>
                </a:solidFill>
                <a:latin typeface="Franklin Gothic Medium" panose="020B0603020102020204" pitchFamily="34" charset="0"/>
              </a:rPr>
              <a:t>AUSTRIA</a:t>
            </a:r>
          </a:p>
          <a:p>
            <a:pPr algn="ctr" eaLnBrk="1" hangingPunct="1"/>
            <a:r>
              <a:rPr lang="en-US" altLang="hu-HU" sz="1000" dirty="0">
                <a:solidFill>
                  <a:schemeClr val="bg1"/>
                </a:solidFill>
                <a:latin typeface="Franklin Gothic Medium" panose="020B0603020102020204" pitchFamily="34" charset="0"/>
                <a:cs typeface="Arial" panose="020B0604020202020204" pitchFamily="34" charset="0"/>
              </a:rPr>
              <a:t>IGA Model 2</a:t>
            </a:r>
            <a:endParaRPr lang="en-US" altLang="hu-HU" sz="900" dirty="0">
              <a:solidFill>
                <a:schemeClr val="bg1"/>
              </a:solidFill>
              <a:latin typeface="Arial" panose="020B0604020202020204" pitchFamily="34" charset="0"/>
              <a:cs typeface="Arial" panose="020B0604020202020204" pitchFamily="34" charset="0"/>
            </a:endParaRPr>
          </a:p>
        </p:txBody>
      </p:sp>
      <p:sp>
        <p:nvSpPr>
          <p:cNvPr id="73" name="Text Box 20"/>
          <p:cNvSpPr txBox="1">
            <a:spLocks noChangeArrowheads="1"/>
          </p:cNvSpPr>
          <p:nvPr>
            <p:custDataLst>
              <p:tags r:id="rId4"/>
            </p:custDataLst>
          </p:nvPr>
        </p:nvSpPr>
        <p:spPr bwMode="auto">
          <a:xfrm>
            <a:off x="1936313" y="6237312"/>
            <a:ext cx="4723501" cy="2000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700" i="1" dirty="0">
                <a:latin typeface="Franklin Gothic Medium" panose="020B0603020102020204" pitchFamily="34" charset="0"/>
                <a:cs typeface="Arial" panose="020B0604020202020204" pitchFamily="34" charset="0"/>
              </a:rPr>
              <a:t>*Version: March 2026</a:t>
            </a:r>
          </a:p>
        </p:txBody>
      </p:sp>
      <p:sp>
        <p:nvSpPr>
          <p:cNvPr id="82" name="Text Box 20"/>
          <p:cNvSpPr txBox="1">
            <a:spLocks noChangeArrowheads="1"/>
          </p:cNvSpPr>
          <p:nvPr>
            <p:custDataLst>
              <p:tags r:id="rId5"/>
            </p:custDataLst>
          </p:nvPr>
        </p:nvSpPr>
        <p:spPr bwMode="auto">
          <a:xfrm>
            <a:off x="413483" y="1190565"/>
            <a:ext cx="8997626"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900" dirty="0">
                <a:latin typeface="Inter" panose="02000503000000020004" pitchFamily="2" charset="0"/>
                <a:ea typeface="Inter" panose="02000503000000020004" pitchFamily="2" charset="0"/>
                <a:cs typeface="Inter" panose="02000503000000020004" pitchFamily="2" charset="0"/>
              </a:rPr>
              <a:t>FATCA was enacted in 2010 as part of the Hiring Incentives to Restore Employment (HIRE) Act to combat tax evasion by United States (U.S.) persons holding investments in offshore accounts. Under FATCA, </a:t>
            </a:r>
            <a:r>
              <a:rPr lang="en-US" sz="900" dirty="0">
                <a:latin typeface="Inter" panose="02000503000000020004" pitchFamily="2" charset="0"/>
                <a:ea typeface="Inter" panose="02000503000000020004" pitchFamily="2" charset="0"/>
                <a:cs typeface="Inter" panose="02000503000000020004" pitchFamily="2" charset="0"/>
              </a:rPr>
              <a:t>Steiermärkische Sparkasse Group </a:t>
            </a:r>
            <a:r>
              <a:rPr lang="en-US" altLang="hu-HU" sz="900" dirty="0">
                <a:latin typeface="Inter" panose="02000503000000020004" pitchFamily="2" charset="0"/>
                <a:ea typeface="Inter" panose="02000503000000020004" pitchFamily="2" charset="0"/>
                <a:cs typeface="Inter" panose="02000503000000020004" pitchFamily="2" charset="0"/>
              </a:rPr>
              <a:t>is required to report certain information about financial accounts held by U.S. taxpayers, or by foreign entities in which U.S. taxpayers hold a substantial ownership interest, directly to the Internal Revenue Service (“IRS”) of the United States.</a:t>
            </a:r>
          </a:p>
        </p:txBody>
      </p:sp>
      <p:sp>
        <p:nvSpPr>
          <p:cNvPr id="6" name="Textfeld 5"/>
          <p:cNvSpPr txBox="1"/>
          <p:nvPr/>
        </p:nvSpPr>
        <p:spPr>
          <a:xfrm>
            <a:off x="1928664" y="6401636"/>
            <a:ext cx="7704856" cy="369332"/>
          </a:xfrm>
          <a:prstGeom prst="rect">
            <a:avLst/>
          </a:prstGeom>
          <a:noFill/>
        </p:spPr>
        <p:txBody>
          <a:bodyPr wrap="square" rtlCol="0">
            <a:spAutoFit/>
          </a:bodyPr>
          <a:lstStyle/>
          <a:p>
            <a:pPr hangingPunct="0"/>
            <a:r>
              <a:rPr lang="en-GB" sz="600" dirty="0"/>
              <a:t>This non-binding information provides only a general overview on the basis of the legal situation in effect at the time it was prepared (version: </a:t>
            </a:r>
            <a:r>
              <a:rPr lang="de-DE" sz="600" dirty="0"/>
              <a:t>March </a:t>
            </a:r>
            <a:r>
              <a:rPr lang="en-GB" sz="600"/>
              <a:t>2026) </a:t>
            </a:r>
            <a:r>
              <a:rPr lang="en-GB" sz="600" dirty="0"/>
              <a:t>concerning issues relevant to the banking sector. Please also be aware that particularly in connection with FATCA and other U.S. and Austrian laws, ongoing amendments and modifications of the provisions may result in the tax treatment of the corresponding facts and circumstance being different from that contained in the depiction provided here. </a:t>
            </a:r>
            <a:endParaRPr lang="de-AT" sz="300" dirty="0"/>
          </a:p>
        </p:txBody>
      </p:sp>
      <p:grpSp>
        <p:nvGrpSpPr>
          <p:cNvPr id="4" name="Gruppieren 3">
            <a:extLst>
              <a:ext uri="{FF2B5EF4-FFF2-40B4-BE49-F238E27FC236}">
                <a16:creationId xmlns:a16="http://schemas.microsoft.com/office/drawing/2014/main" id="{69D1733D-7EC6-46FD-AA35-FA58AA105657}"/>
              </a:ext>
            </a:extLst>
          </p:cNvPr>
          <p:cNvGrpSpPr/>
          <p:nvPr/>
        </p:nvGrpSpPr>
        <p:grpSpPr>
          <a:xfrm>
            <a:off x="3973262" y="3926565"/>
            <a:ext cx="2235611" cy="1593552"/>
            <a:chOff x="4448944" y="3909783"/>
            <a:chExt cx="2235611" cy="1554208"/>
          </a:xfrm>
        </p:grpSpPr>
        <p:sp>
          <p:nvSpPr>
            <p:cNvPr id="83" name="Rechteck 82"/>
            <p:cNvSpPr/>
            <p:nvPr/>
          </p:nvSpPr>
          <p:spPr>
            <a:xfrm>
              <a:off x="4448944" y="3924160"/>
              <a:ext cx="2092427" cy="36774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69" name="Rechteck 68"/>
            <p:cNvSpPr/>
            <p:nvPr/>
          </p:nvSpPr>
          <p:spPr>
            <a:xfrm>
              <a:off x="4448945" y="4323829"/>
              <a:ext cx="2092427" cy="11401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9" name="Text Box 20"/>
            <p:cNvSpPr txBox="1">
              <a:spLocks noChangeArrowheads="1"/>
            </p:cNvSpPr>
            <p:nvPr>
              <p:custDataLst>
                <p:tags r:id="rId9"/>
              </p:custDataLst>
            </p:nvPr>
          </p:nvSpPr>
          <p:spPr bwMode="auto">
            <a:xfrm>
              <a:off x="4523987" y="4463125"/>
              <a:ext cx="1941182" cy="825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900" dirty="0" err="1">
                  <a:latin typeface="Franklin Gothic Medium" panose="020B0603020102020204" pitchFamily="34" charset="0"/>
                </a:rPr>
                <a:t>Sparkasse</a:t>
              </a:r>
              <a:r>
                <a:rPr lang="en-US" altLang="hu-HU" sz="900" dirty="0">
                  <a:latin typeface="Franklin Gothic Medium" panose="020B0603020102020204" pitchFamily="34" charset="0"/>
                </a:rPr>
                <a:t> Bank </a:t>
              </a:r>
              <a:r>
                <a:rPr lang="en-US" altLang="hu-HU" sz="900" dirty="0" err="1">
                  <a:latin typeface="Franklin Gothic Medium" panose="020B0603020102020204" pitchFamily="34" charset="0"/>
                </a:rPr>
                <a:t>dd</a:t>
              </a:r>
              <a:r>
                <a:rPr lang="en-US" altLang="hu-HU" sz="900" dirty="0">
                  <a:latin typeface="Franklin Gothic Medium" panose="020B0603020102020204" pitchFamily="34" charset="0"/>
                </a:rPr>
                <a:t> BIH</a:t>
              </a:r>
              <a:endParaRPr lang="de-DE" altLang="hu-HU" sz="900" dirty="0">
                <a:latin typeface="Franklin Gothic Medium" panose="020B0603020102020204" pitchFamily="34" charset="0"/>
              </a:endParaRPr>
            </a:p>
            <a:p>
              <a:pPr algn="just" eaLnBrk="1" hangingPunct="1"/>
              <a:endParaRPr lang="en-US" altLang="hu-HU" sz="800" dirty="0">
                <a:latin typeface="Franklin Gothic Medium" panose="020B0603020102020204" pitchFamily="34" charset="0"/>
                <a:cs typeface="Arial" panose="020B0604020202020204" pitchFamily="34" charset="0"/>
              </a:endParaRPr>
            </a:p>
            <a:p>
              <a:pPr algn="just" eaLnBrk="1" hangingPunct="1"/>
              <a:r>
                <a:rPr lang="en-US" altLang="hu-HU" sz="800" dirty="0">
                  <a:latin typeface="Franklin Gothic Medium" panose="020B0603020102020204" pitchFamily="34" charset="0"/>
                  <a:cs typeface="Arial" panose="020B0604020202020204" pitchFamily="34" charset="0"/>
                </a:rPr>
                <a:t>Responsible Officer</a:t>
              </a:r>
            </a:p>
            <a:p>
              <a:pPr algn="just" eaLnBrk="1" hangingPunct="1"/>
              <a:r>
                <a:rPr lang="en-US" altLang="hu-HU" sz="800" i="1" dirty="0">
                  <a:latin typeface="Arial" panose="020B0604020202020204" pitchFamily="34" charset="0"/>
                  <a:cs typeface="Arial" panose="020B0604020202020204" pitchFamily="34" charset="0"/>
                </a:rPr>
                <a:t>Mr. </a:t>
              </a:r>
              <a:r>
                <a:rPr lang="de-DE" altLang="hu-HU" sz="800" i="1" dirty="0">
                  <a:latin typeface="Arial" panose="020B0604020202020204" pitchFamily="34" charset="0"/>
                  <a:cs typeface="Arial" panose="020B0604020202020204" pitchFamily="34" charset="0"/>
                </a:rPr>
                <a:t>Igor </a:t>
              </a:r>
              <a:r>
                <a:rPr lang="de-DE" altLang="hu-HU" sz="800" i="1" dirty="0" err="1">
                  <a:latin typeface="Arial" panose="020B0604020202020204" pitchFamily="34" charset="0"/>
                  <a:cs typeface="Arial" panose="020B0604020202020204" pitchFamily="34" charset="0"/>
                </a:rPr>
                <a:t>Jokic</a:t>
              </a:r>
              <a:endParaRPr lang="en-US" altLang="hu-HU" sz="800" i="1" dirty="0">
                <a:latin typeface="Arial" panose="020B0604020202020204" pitchFamily="34" charset="0"/>
                <a:cs typeface="Arial" panose="020B0604020202020204" pitchFamily="34" charset="0"/>
              </a:endParaRPr>
            </a:p>
            <a:p>
              <a:r>
                <a:rPr lang="en-US" sz="800" i="1" dirty="0">
                  <a:latin typeface="Arial" panose="020B0604020202020204" pitchFamily="34" charset="0"/>
                  <a:cs typeface="Arial" panose="020B0604020202020204" pitchFamily="34" charset="0"/>
                </a:rPr>
                <a:t>igor.jokic@sparkasse.ba</a:t>
              </a:r>
              <a:endParaRPr lang="de-AT" sz="800" i="1" dirty="0">
                <a:latin typeface="Arial" panose="020B0604020202020204" pitchFamily="34" charset="0"/>
                <a:cs typeface="Arial" panose="020B0604020202020204" pitchFamily="34" charset="0"/>
              </a:endParaRPr>
            </a:p>
            <a:p>
              <a:r>
                <a:rPr lang="en-US" sz="800" i="1" dirty="0">
                  <a:latin typeface="Arial" panose="020B0604020202020204" pitchFamily="34" charset="0"/>
                  <a:cs typeface="Arial" panose="020B0604020202020204" pitchFamily="34" charset="0"/>
                </a:rPr>
                <a:t>+387 33 280290</a:t>
              </a:r>
              <a:endParaRPr lang="de-AT" sz="800" i="1" dirty="0">
                <a:latin typeface="Arial" panose="020B0604020202020204" pitchFamily="34" charset="0"/>
                <a:cs typeface="Arial" panose="020B0604020202020204" pitchFamily="34" charset="0"/>
              </a:endParaRPr>
            </a:p>
          </p:txBody>
        </p:sp>
        <p:sp>
          <p:nvSpPr>
            <p:cNvPr id="74" name="Text Box 20"/>
            <p:cNvSpPr txBox="1">
              <a:spLocks noChangeArrowheads="1"/>
            </p:cNvSpPr>
            <p:nvPr>
              <p:custDataLst>
                <p:tags r:id="rId10"/>
              </p:custDataLst>
            </p:nvPr>
          </p:nvSpPr>
          <p:spPr bwMode="auto">
            <a:xfrm>
              <a:off x="4630600" y="3909783"/>
              <a:ext cx="172205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hu-HU" sz="1000" dirty="0">
                  <a:solidFill>
                    <a:schemeClr val="bg1"/>
                  </a:solidFill>
                  <a:latin typeface="Franklin Gothic Medium" panose="020B0603020102020204" pitchFamily="34" charset="0"/>
                </a:rPr>
                <a:t>BOSNIA AND HERZEGOVINA</a:t>
              </a:r>
            </a:p>
            <a:p>
              <a:pPr algn="ctr" eaLnBrk="1" hangingPunct="1"/>
              <a:r>
                <a:rPr lang="en-US" altLang="hu-HU" sz="1000" dirty="0">
                  <a:solidFill>
                    <a:schemeClr val="bg1"/>
                  </a:solidFill>
                  <a:latin typeface="Franklin Gothic Medium" panose="020B0603020102020204" pitchFamily="34" charset="0"/>
                  <a:cs typeface="Arial" panose="020B0604020202020204" pitchFamily="34" charset="0"/>
                </a:rPr>
                <a:t>No IGA signed*</a:t>
              </a:r>
              <a:endParaRPr lang="en-US" altLang="hu-HU" sz="900" dirty="0">
                <a:solidFill>
                  <a:schemeClr val="bg1"/>
                </a:solidFill>
                <a:latin typeface="Arial" panose="020B0604020202020204" pitchFamily="34" charset="0"/>
                <a:cs typeface="Arial" panose="020B0604020202020204" pitchFamily="34" charset="0"/>
              </a:endParaRPr>
            </a:p>
          </p:txBody>
        </p:sp>
        <p:sp>
          <p:nvSpPr>
            <p:cNvPr id="80" name="Text Box 20"/>
            <p:cNvSpPr txBox="1">
              <a:spLocks noChangeArrowheads="1"/>
            </p:cNvSpPr>
            <p:nvPr>
              <p:custDataLst>
                <p:tags r:id="rId11"/>
              </p:custDataLst>
            </p:nvPr>
          </p:nvSpPr>
          <p:spPr bwMode="auto">
            <a:xfrm>
              <a:off x="5817098" y="4295687"/>
              <a:ext cx="86745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1000" dirty="0">
                  <a:solidFill>
                    <a:schemeClr val="bg1">
                      <a:lumMod val="50000"/>
                    </a:schemeClr>
                  </a:solidFill>
                  <a:latin typeface="Franklin Gothic Medium" panose="020B0603020102020204" pitchFamily="34" charset="0"/>
                </a:rPr>
                <a:t>Member FI</a:t>
              </a:r>
              <a:endParaRPr lang="en-US" altLang="hu-HU" sz="900" i="1" dirty="0">
                <a:solidFill>
                  <a:schemeClr val="bg1">
                    <a:lumMod val="50000"/>
                  </a:schemeClr>
                </a:solidFill>
                <a:latin typeface="Arial" panose="020B0604020202020204" pitchFamily="34" charset="0"/>
                <a:cs typeface="Arial" panose="020B0604020202020204" pitchFamily="34" charset="0"/>
              </a:endParaRPr>
            </a:p>
          </p:txBody>
        </p:sp>
      </p:grpSp>
      <p:grpSp>
        <p:nvGrpSpPr>
          <p:cNvPr id="7" name="Gruppieren 6">
            <a:extLst>
              <a:ext uri="{FF2B5EF4-FFF2-40B4-BE49-F238E27FC236}">
                <a16:creationId xmlns:a16="http://schemas.microsoft.com/office/drawing/2014/main" id="{5BE5C3C4-5115-45DF-9138-4B4D0F3CFE75}"/>
              </a:ext>
            </a:extLst>
          </p:cNvPr>
          <p:cNvGrpSpPr/>
          <p:nvPr/>
        </p:nvGrpSpPr>
        <p:grpSpPr>
          <a:xfrm>
            <a:off x="6545313" y="3926565"/>
            <a:ext cx="2270287" cy="1593552"/>
            <a:chOff x="6726986" y="3914780"/>
            <a:chExt cx="2270287" cy="1551175"/>
          </a:xfrm>
        </p:grpSpPr>
        <p:sp>
          <p:nvSpPr>
            <p:cNvPr id="84" name="Rechteck 83"/>
            <p:cNvSpPr/>
            <p:nvPr/>
          </p:nvSpPr>
          <p:spPr>
            <a:xfrm>
              <a:off x="6726986" y="3919871"/>
              <a:ext cx="2092427" cy="36774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72" name="Rechteck 71"/>
            <p:cNvSpPr/>
            <p:nvPr/>
          </p:nvSpPr>
          <p:spPr>
            <a:xfrm>
              <a:off x="6727338" y="4309053"/>
              <a:ext cx="2092427" cy="11569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sp>
          <p:nvSpPr>
            <p:cNvPr id="10" name="Text Box 20"/>
            <p:cNvSpPr txBox="1">
              <a:spLocks noChangeArrowheads="1"/>
            </p:cNvSpPr>
            <p:nvPr>
              <p:custDataLst>
                <p:tags r:id="rId6"/>
              </p:custDataLst>
            </p:nvPr>
          </p:nvSpPr>
          <p:spPr bwMode="auto">
            <a:xfrm>
              <a:off x="6809475" y="4489760"/>
              <a:ext cx="1886866" cy="846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900" dirty="0">
                  <a:latin typeface="Franklin Gothic Medium" panose="020B0603020102020204" pitchFamily="34" charset="0"/>
                </a:rPr>
                <a:t>Sparkasse Bank AD Skopje</a:t>
              </a:r>
            </a:p>
            <a:p>
              <a:pPr algn="just" eaLnBrk="1" hangingPunct="1"/>
              <a:endParaRPr lang="en-US" altLang="hu-HU" sz="800" dirty="0">
                <a:latin typeface="Franklin Gothic Medium" panose="020B0603020102020204" pitchFamily="34" charset="0"/>
                <a:cs typeface="Arial" panose="020B0604020202020204" pitchFamily="34" charset="0"/>
              </a:endParaRPr>
            </a:p>
            <a:p>
              <a:pPr algn="just" eaLnBrk="1" hangingPunct="1"/>
              <a:r>
                <a:rPr lang="en-US" altLang="hu-HU" sz="800" dirty="0">
                  <a:latin typeface="Franklin Gothic Medium" panose="020B0603020102020204" pitchFamily="34" charset="0"/>
                  <a:cs typeface="Arial" panose="020B0604020202020204" pitchFamily="34" charset="0"/>
                </a:rPr>
                <a:t>Responsible Officer</a:t>
              </a:r>
            </a:p>
            <a:p>
              <a:pPr algn="just" eaLnBrk="1" hangingPunct="1"/>
              <a:r>
                <a:rPr lang="de-DE" altLang="hu-HU" sz="800" i="1" dirty="0" err="1">
                  <a:latin typeface="Arial" panose="020B0604020202020204" pitchFamily="34" charset="0"/>
                  <a:cs typeface="Arial" panose="020B0604020202020204" pitchFamily="34" charset="0"/>
                </a:rPr>
                <a:t>Mrs.</a:t>
              </a:r>
              <a:r>
                <a:rPr lang="de-DE" altLang="hu-HU" sz="800" i="1" dirty="0">
                  <a:latin typeface="Arial" panose="020B0604020202020204" pitchFamily="34" charset="0"/>
                  <a:cs typeface="Arial" panose="020B0604020202020204" pitchFamily="34" charset="0"/>
                </a:rPr>
                <a:t> Milka Rataikoska Joleska</a:t>
              </a:r>
            </a:p>
            <a:p>
              <a:pPr algn="just" eaLnBrk="1" hangingPunct="1"/>
              <a:r>
                <a:rPr lang="en-US" altLang="hu-HU" sz="800" i="1" dirty="0">
                  <a:latin typeface="Arial" panose="020B0604020202020204" pitchFamily="34" charset="0"/>
                  <a:cs typeface="Arial" panose="020B0604020202020204" pitchFamily="34" charset="0"/>
                </a:rPr>
                <a:t>milka.rataikoskajoleska@sparkasse.mk</a:t>
              </a:r>
            </a:p>
            <a:p>
              <a:pPr algn="just" eaLnBrk="1" hangingPunct="1"/>
              <a:r>
                <a:rPr lang="en-US" altLang="hu-HU" sz="800" i="1" dirty="0">
                  <a:latin typeface="Arial" panose="020B0604020202020204" pitchFamily="34" charset="0"/>
                  <a:cs typeface="Arial" panose="020B0604020202020204" pitchFamily="34" charset="0"/>
                </a:rPr>
                <a:t>+389 2 3167 714</a:t>
              </a:r>
            </a:p>
          </p:txBody>
        </p:sp>
        <p:sp>
          <p:nvSpPr>
            <p:cNvPr id="75" name="Text Box 20"/>
            <p:cNvSpPr txBox="1">
              <a:spLocks noChangeArrowheads="1"/>
            </p:cNvSpPr>
            <p:nvPr>
              <p:custDataLst>
                <p:tags r:id="rId7"/>
              </p:custDataLst>
            </p:nvPr>
          </p:nvSpPr>
          <p:spPr bwMode="auto">
            <a:xfrm>
              <a:off x="6841487" y="3914780"/>
              <a:ext cx="1722058" cy="389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hu-HU" sz="1000" dirty="0">
                  <a:solidFill>
                    <a:schemeClr val="bg1"/>
                  </a:solidFill>
                  <a:latin typeface="Franklin Gothic Medium" panose="020B0603020102020204" pitchFamily="34" charset="0"/>
                </a:rPr>
                <a:t>NORTH MACEDONIA</a:t>
              </a:r>
            </a:p>
            <a:p>
              <a:pPr algn="ctr" eaLnBrk="1" hangingPunct="1"/>
              <a:r>
                <a:rPr lang="en-US" altLang="hu-HU" sz="1000" dirty="0">
                  <a:solidFill>
                    <a:schemeClr val="bg1"/>
                  </a:solidFill>
                  <a:latin typeface="Franklin Gothic Medium" panose="020B0603020102020204" pitchFamily="34" charset="0"/>
                  <a:cs typeface="Arial" panose="020B0604020202020204" pitchFamily="34" charset="0"/>
                </a:rPr>
                <a:t>No IGA signed*</a:t>
              </a:r>
              <a:endParaRPr lang="en-US" altLang="hu-HU" sz="900" dirty="0">
                <a:solidFill>
                  <a:schemeClr val="bg1"/>
                </a:solidFill>
                <a:latin typeface="Arial" panose="020B0604020202020204" pitchFamily="34" charset="0"/>
                <a:cs typeface="Arial" panose="020B0604020202020204" pitchFamily="34" charset="0"/>
              </a:endParaRPr>
            </a:p>
          </p:txBody>
        </p:sp>
        <p:sp>
          <p:nvSpPr>
            <p:cNvPr id="81" name="Text Box 20"/>
            <p:cNvSpPr txBox="1">
              <a:spLocks noChangeArrowheads="1"/>
            </p:cNvSpPr>
            <p:nvPr>
              <p:custDataLst>
                <p:tags r:id="rId8"/>
              </p:custDataLst>
            </p:nvPr>
          </p:nvSpPr>
          <p:spPr bwMode="auto">
            <a:xfrm>
              <a:off x="8129816" y="4295686"/>
              <a:ext cx="867457" cy="2396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6000" rIns="3600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r>
                <a:rPr lang="en-US" altLang="hu-HU" sz="1000" dirty="0">
                  <a:solidFill>
                    <a:schemeClr val="bg1">
                      <a:lumMod val="50000"/>
                    </a:schemeClr>
                  </a:solidFill>
                  <a:latin typeface="Franklin Gothic Medium" panose="020B0603020102020204" pitchFamily="34" charset="0"/>
                </a:rPr>
                <a:t>Member FI</a:t>
              </a:r>
              <a:endParaRPr lang="en-US" altLang="hu-HU" sz="900" i="1" dirty="0">
                <a:solidFill>
                  <a:schemeClr val="bg1">
                    <a:lumMod val="50000"/>
                  </a:schemeClr>
                </a:solidFill>
                <a:latin typeface="Arial" panose="020B0604020202020204" pitchFamily="34" charset="0"/>
                <a:cs typeface="Arial" panose="020B0604020202020204" pitchFamily="34" charset="0"/>
              </a:endParaRPr>
            </a:p>
          </p:txBody>
        </p:sp>
      </p:grpSp>
      <p:pic>
        <p:nvPicPr>
          <p:cNvPr id="3" name="Grafik 2">
            <a:extLst>
              <a:ext uri="{FF2B5EF4-FFF2-40B4-BE49-F238E27FC236}">
                <a16:creationId xmlns:a16="http://schemas.microsoft.com/office/drawing/2014/main" id="{05531C34-6815-80CA-9C8F-07161FF3AC77}"/>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15937" y="6454535"/>
            <a:ext cx="957960" cy="214951"/>
          </a:xfrm>
          <a:prstGeom prst="rect">
            <a:avLst/>
          </a:prstGeom>
        </p:spPr>
      </p:pic>
    </p:spTree>
    <p:extLst>
      <p:ext uri="{BB962C8B-B14F-4D97-AF65-F5344CB8AC3E}">
        <p14:creationId xmlns:p14="http://schemas.microsoft.com/office/powerpoint/2010/main" val="20861199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PCYZu4fxT0qYIhnGFL85xg"/>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rRYfVcGteEOU_8abI.Dphg"/>
</p:tagLst>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AD23B8DCD8BC9142A361DB8CA8143AE5" ma:contentTypeVersion="10" ma:contentTypeDescription="Ein neues Dokument erstellen." ma:contentTypeScope="" ma:versionID="1b6af74c8befd10410a4425c5099bd28">
  <xsd:schema xmlns:xsd="http://www.w3.org/2001/XMLSchema" xmlns:xs="http://www.w3.org/2001/XMLSchema" xmlns:p="http://schemas.microsoft.com/office/2006/metadata/properties" xmlns:ns2="1f803c75-9171-47a3-a84f-c96460ea85b7" xmlns:ns3="e59c885f-06ce-4531-a97a-2cb79187aa59" targetNamespace="http://schemas.microsoft.com/office/2006/metadata/properties" ma:root="true" ma:fieldsID="a4564db944e667c9601e48e80afff7f1" ns2:_="" ns3:_="">
    <xsd:import namespace="1f803c75-9171-47a3-a84f-c96460ea85b7"/>
    <xsd:import namespace="e59c885f-06ce-4531-a97a-2cb79187aa59"/>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803c75-9171-47a3-a84f-c96460ea85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7"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9c885f-06ce-4531-a97a-2cb79187aa59"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8A4338-5747-4390-9100-A251D3176F8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308844A-C343-4B42-A643-516FA8344900}">
  <ds:schemaRefs>
    <ds:schemaRef ds:uri="http://schemas.microsoft.com/sharepoint/v3/contenttype/forms"/>
  </ds:schemaRefs>
</ds:datastoreItem>
</file>

<file path=customXml/itemProps3.xml><?xml version="1.0" encoding="utf-8"?>
<ds:datastoreItem xmlns:ds="http://schemas.openxmlformats.org/officeDocument/2006/customXml" ds:itemID="{CD839657-0BA1-4284-8219-82EAF7F17A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803c75-9171-47a3-a84f-c96460ea85b7"/>
    <ds:schemaRef ds:uri="e59c885f-06ce-4531-a97a-2cb79187aa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381</Words>
  <Application>Microsoft Office PowerPoint</Application>
  <PresentationFormat>A4 Paper (210x297 mm)</PresentationFormat>
  <Paragraphs>61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Larissa</vt:lpstr>
      <vt:lpstr>PowerPoint Presentation</vt:lpstr>
    </vt:vector>
  </TitlesOfParts>
  <Company>Steiermärkische Bank und Sparkassen 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Polimac Mirza Bakk.</dc:creator>
  <cp:lastModifiedBy>Pelzmann Susanne 0999 STMK</cp:lastModifiedBy>
  <cp:revision>64</cp:revision>
  <dcterms:created xsi:type="dcterms:W3CDTF">2014-05-23T06:10:40Z</dcterms:created>
  <dcterms:modified xsi:type="dcterms:W3CDTF">2026-04-06T13:14:45Z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8939b85-7e40-4a1d-91e1-0e84c3b219d7_Enabled">
    <vt:lpwstr>true</vt:lpwstr>
  </property>
  <property fmtid="{D5CDD505-2E9C-101B-9397-08002B2CF9AE}" pid="3" name="MSIP_Label_38939b85-7e40-4a1d-91e1-0e84c3b219d7_SetDate">
    <vt:lpwstr>2021-06-18T11:52:29Z</vt:lpwstr>
  </property>
  <property fmtid="{D5CDD505-2E9C-101B-9397-08002B2CF9AE}" pid="4" name="MSIP_Label_38939b85-7e40-4a1d-91e1-0e84c3b219d7_Method">
    <vt:lpwstr>Standard</vt:lpwstr>
  </property>
  <property fmtid="{D5CDD505-2E9C-101B-9397-08002B2CF9AE}" pid="5" name="MSIP_Label_38939b85-7e40-4a1d-91e1-0e84c3b219d7_Name">
    <vt:lpwstr>38939b85-7e40-4a1d-91e1-0e84c3b219d7</vt:lpwstr>
  </property>
  <property fmtid="{D5CDD505-2E9C-101B-9397-08002B2CF9AE}" pid="6" name="MSIP_Label_38939b85-7e40-4a1d-91e1-0e84c3b219d7_SiteId">
    <vt:lpwstr>3ad0376a-54d3-49a6-9e20-52de0a92fc89</vt:lpwstr>
  </property>
  <property fmtid="{D5CDD505-2E9C-101B-9397-08002B2CF9AE}" pid="7" name="MSIP_Label_38939b85-7e40-4a1d-91e1-0e84c3b219d7_ActionId">
    <vt:lpwstr>77cde133-c42b-4355-ab05-4416f87fdec3</vt:lpwstr>
  </property>
  <property fmtid="{D5CDD505-2E9C-101B-9397-08002B2CF9AE}" pid="8" name="MSIP_Label_38939b85-7e40-4a1d-91e1-0e84c3b219d7_ContentBits">
    <vt:lpwstr>0</vt:lpwstr>
  </property>
  <property fmtid="{D5CDD505-2E9C-101B-9397-08002B2CF9AE}" pid="9" name="ContentTypeId">
    <vt:lpwstr>0x010100AD23B8DCD8BC9142A361DB8CA8143AE5</vt:lpwstr>
  </property>
</Properties>
</file>