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2.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4" r:id="rId5"/>
  </p:sldMasterIdLst>
  <p:notesMasterIdLst>
    <p:notesMasterId r:id="rId21"/>
  </p:notesMasterIdLst>
  <p:handoutMasterIdLst>
    <p:handoutMasterId r:id="rId22"/>
  </p:handoutMasterIdLst>
  <p:sldIdLst>
    <p:sldId id="440" r:id="rId6"/>
    <p:sldId id="416" r:id="rId7"/>
    <p:sldId id="418" r:id="rId8"/>
    <p:sldId id="450" r:id="rId9"/>
    <p:sldId id="420" r:id="rId10"/>
    <p:sldId id="435" r:id="rId11"/>
    <p:sldId id="448" r:id="rId12"/>
    <p:sldId id="425" r:id="rId13"/>
    <p:sldId id="447" r:id="rId14"/>
    <p:sldId id="449" r:id="rId15"/>
    <p:sldId id="262" r:id="rId16"/>
    <p:sldId id="427" r:id="rId17"/>
    <p:sldId id="429" r:id="rId18"/>
    <p:sldId id="369" r:id="rId19"/>
    <p:sldId id="441" r:id="rId20"/>
  </p:sldIdLst>
  <p:sldSz cx="12192000" cy="6858000"/>
  <p:notesSz cx="6797675" cy="9926638"/>
  <p:embeddedFontLst>
    <p:embeddedFont>
      <p:font typeface="Calibri" panose="020F0502020204030204" pitchFamily="34" charset="0"/>
      <p:regular r:id="rId23"/>
      <p:bold r:id="rId24"/>
      <p:italic r:id="rId25"/>
      <p:boldItalic r:id="rId26"/>
    </p:embeddedFont>
    <p:embeddedFont>
      <p:font typeface="Inter" panose="02000503000000020004" pitchFamily="2" charset="0"/>
      <p:regular r:id="rId27"/>
      <p:bold r:id="rId28"/>
      <p:italic r:id="rId29"/>
      <p:boldItalic r:id="rId30"/>
    </p:embeddedFont>
    <p:embeddedFont>
      <p:font typeface="Inter (Textkörper)" panose="020B0604020202020204" charset="0"/>
      <p:regular r:id="rId31"/>
      <p:bold r:id="rId32"/>
      <p:italic r:id="rId33"/>
      <p:boldItalic r:id="rId34"/>
    </p:embeddedFont>
    <p:embeddedFont>
      <p:font typeface="Inter Medium" panose="02000603000000020004" pitchFamily="2" charset="0"/>
      <p:regular r:id="rId35"/>
      <p:italic r:id="rId36"/>
    </p:embeddedFont>
    <p:embeddedFont>
      <p:font typeface="Inter SemiBold" panose="020B0604020202020204" charset="0"/>
      <p:regular r:id="rId37"/>
      <p:bold r:id="rId38"/>
      <p:italic r:id="rId39"/>
      <p:boldItalic r:id="rId40"/>
    </p:embeddedFont>
    <p:embeddedFont>
      <p:font typeface="Segoe UI" panose="020B0502040204020203" pitchFamily="34" charset="0"/>
      <p:regular r:id="rId41"/>
      <p:bold r:id="rId42"/>
      <p:italic r:id="rId43"/>
      <p:boldItalic r:id="rId44"/>
    </p:embeddedFont>
  </p:embeddedFontLst>
  <p:custDataLst>
    <p:tags r:id="rId4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868C172-530D-42CB-BFE6-D16CC67A5657}">
          <p14:sldIdLst>
            <p14:sldId id="440"/>
            <p14:sldId id="416"/>
            <p14:sldId id="418"/>
          </p14:sldIdLst>
        </p14:section>
        <p14:section name="Herausforderungen" id="{B7A04E29-1C01-43A8-8150-A1282B189DA1}">
          <p14:sldIdLst>
            <p14:sldId id="450"/>
            <p14:sldId id="420"/>
            <p14:sldId id="435"/>
            <p14:sldId id="448"/>
          </p14:sldIdLst>
        </p14:section>
        <p14:section name="Digitalisierung, KI, Online Banking" id="{10216B37-0E31-4D06-B1F6-2BC15583A122}">
          <p14:sldIdLst>
            <p14:sldId id="425"/>
            <p14:sldId id="447"/>
          </p14:sldIdLst>
        </p14:section>
        <p14:section name="Nachhaltigkeit" id="{1B612591-87EF-4169-87D4-201692E62ADB}">
          <p14:sldIdLst>
            <p14:sldId id="449"/>
            <p14:sldId id="262"/>
            <p14:sldId id="427"/>
            <p14:sldId id="429"/>
          </p14:sldIdLst>
        </p14:section>
        <p14:section name="Abschluss" id="{A9BE7B9D-3CFA-47E7-B606-96861617BF3E}">
          <p14:sldIdLst>
            <p14:sldId id="369"/>
            <p14:sldId id="441"/>
          </p14:sldIdLst>
        </p14:section>
      </p14:sectionLst>
    </p:ext>
    <p:ext uri="{EFAFB233-063F-42B5-8137-9DF3F51BA10A}">
      <p15:sldGuideLst xmlns:p15="http://schemas.microsoft.com/office/powerpoint/2012/main">
        <p15:guide id="1" orient="horz" pos="1797" userDrawn="1">
          <p15:clr>
            <a:srgbClr val="A4A3A4"/>
          </p15:clr>
        </p15:guide>
        <p15:guide id="2" pos="529" userDrawn="1">
          <p15:clr>
            <a:srgbClr val="A4A3A4"/>
          </p15:clr>
        </p15:guide>
        <p15:guide id="3" pos="7151" userDrawn="1">
          <p15:clr>
            <a:srgbClr val="A4A3A4"/>
          </p15:clr>
        </p15:guide>
        <p15:guide id="4" pos="4679" userDrawn="1">
          <p15:clr>
            <a:srgbClr val="A4A3A4"/>
          </p15:clr>
        </p15:guide>
        <p15:guide id="5" pos="6516" userDrawn="1">
          <p15:clr>
            <a:srgbClr val="A4A3A4"/>
          </p15:clr>
        </p15:guide>
        <p15:guide id="6" orient="horz" pos="3657" userDrawn="1">
          <p15:clr>
            <a:srgbClr val="A4A3A4"/>
          </p15:clr>
        </p15:guide>
        <p15:guide id="7" orient="horz" pos="37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47F307-A9EF-853C-E2C8-1E5273A158FD}" name="Aschinger Marvin 0381 EH" initials="AM0E" userId="S::A96243A@s-mxs.net::e2f2f892-ddfa-46a2-8413-71f83b2a2cad" providerId="AD"/>
  <p188:author id="{0866DF47-65E9-F2B1-0C7E-B4F78AD7DA8C}" name="Sonn-Wende Martin 0381 EH" initials="SWM0E" userId="Sonn-Wende Martin 0381 EH" providerId="None"/>
  <p188:author id="{512A117E-41A5-FA7A-31FA-83C1E6FD84E3}" name="Hromatka Christian 0377 EH" initials="HE" userId="S::a96rkjc@s-mxs.net::a2ed44fb-f412-4340-9cd9-a32560e8e6c0" providerId="AD"/>
  <p188:author id="{33D41081-2E2C-E1F4-74E7-0F23877CF48B}" name="Schwarzl Moritz 0379 EH" initials="MS" userId="S::A96JCAB@s-mxs.net::33129327-d73a-4115-b182-fd5a5a527925" providerId="AD"/>
  <p188:author id="{7630DF91-88BD-4E41-8F45-A960BF963FC8}" name="Krainer Michael 0379 EH" initials="KE" userId="S::a96adna@s-mxs.net::dfdab01c-ee38-4833-aea3-45084c76194a" providerId="AD"/>
  <p188:author id="{BF51C3ED-0C3D-2347-9D0A-21E43E5C956F}" name="Klopf Peter 0381 EH" initials="" userId="S::A9662QA@s-mxs.net::f2fb34cd-069e-45cd-82f0-46583c6186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030"/>
    <a:srgbClr val="2870ED"/>
    <a:srgbClr val="028661"/>
    <a:srgbClr val="EEEDE8"/>
    <a:srgbClr val="245375"/>
    <a:srgbClr val="064EA1"/>
    <a:srgbClr val="65B8FF"/>
    <a:srgbClr val="018F66"/>
    <a:srgbClr val="F2F2F2"/>
    <a:srgbClr val="0147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2E1005-FCE6-F900-183B-3CF87677F3D9}" v="41" dt="2024-06-03T09:58:22.05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30" autoAdjust="0"/>
    <p:restoredTop sz="96517" autoAdjust="0"/>
  </p:normalViewPr>
  <p:slideViewPr>
    <p:cSldViewPr snapToGrid="0">
      <p:cViewPr varScale="1">
        <p:scale>
          <a:sx n="114" d="100"/>
          <a:sy n="114" d="100"/>
        </p:scale>
        <p:origin x="816" y="102"/>
      </p:cViewPr>
      <p:guideLst>
        <p:guide orient="horz" pos="1797"/>
        <p:guide pos="529"/>
        <p:guide pos="7151"/>
        <p:guide pos="4679"/>
        <p:guide pos="6516"/>
        <p:guide orient="horz" pos="3657"/>
        <p:guide orient="horz" pos="3748"/>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4" Type="http://schemas.openxmlformats.org/officeDocument/2006/relationships/font" Target="fonts/font22.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iner Michael 0379 EH" userId="S::a96adna@s-mxs.net::dfdab01c-ee38-4833-aea3-45084c76194a" providerId="AD" clId="Web-{5B2E1005-FCE6-F900-183B-3CF87677F3D9}"/>
    <pc:docChg chg="modSld">
      <pc:chgData name="Krainer Michael 0379 EH" userId="S::a96adna@s-mxs.net::dfdab01c-ee38-4833-aea3-45084c76194a" providerId="AD" clId="Web-{5B2E1005-FCE6-F900-183B-3CF87677F3D9}" dt="2024-06-03T09:59:16.545" v="29"/>
      <pc:docMkLst>
        <pc:docMk/>
      </pc:docMkLst>
      <pc:sldChg chg="modNotes">
        <pc:chgData name="Krainer Michael 0379 EH" userId="S::a96adna@s-mxs.net::dfdab01c-ee38-4833-aea3-45084c76194a" providerId="AD" clId="Web-{5B2E1005-FCE6-F900-183B-3CF87677F3D9}" dt="2024-06-03T09:57:50.854" v="20"/>
        <pc:sldMkLst>
          <pc:docMk/>
          <pc:sldMk cId="4014997614" sldId="262"/>
        </pc:sldMkLst>
      </pc:sldChg>
      <pc:sldChg chg="modNotes">
        <pc:chgData name="Krainer Michael 0379 EH" userId="S::a96adna@s-mxs.net::dfdab01c-ee38-4833-aea3-45084c76194a" providerId="AD" clId="Web-{5B2E1005-FCE6-F900-183B-3CF87677F3D9}" dt="2024-06-03T09:58:16.511" v="26"/>
        <pc:sldMkLst>
          <pc:docMk/>
          <pc:sldMk cId="1902314124" sldId="369"/>
        </pc:sldMkLst>
      </pc:sldChg>
      <pc:sldChg chg="modNotes">
        <pc:chgData name="Krainer Michael 0379 EH" userId="S::a96adna@s-mxs.net::dfdab01c-ee38-4833-aea3-45084c76194a" providerId="AD" clId="Web-{5B2E1005-FCE6-F900-183B-3CF87677F3D9}" dt="2024-06-03T09:56:27.335" v="2"/>
        <pc:sldMkLst>
          <pc:docMk/>
          <pc:sldMk cId="1053308091" sldId="416"/>
        </pc:sldMkLst>
      </pc:sldChg>
      <pc:sldChg chg="modNotes">
        <pc:chgData name="Krainer Michael 0379 EH" userId="S::a96adna@s-mxs.net::dfdab01c-ee38-4833-aea3-45084c76194a" providerId="AD" clId="Web-{5B2E1005-FCE6-F900-183B-3CF87677F3D9}" dt="2024-06-03T09:56:36.148" v="4"/>
        <pc:sldMkLst>
          <pc:docMk/>
          <pc:sldMk cId="283930119" sldId="418"/>
        </pc:sldMkLst>
      </pc:sldChg>
      <pc:sldChg chg="modNotes">
        <pc:chgData name="Krainer Michael 0379 EH" userId="S::a96adna@s-mxs.net::dfdab01c-ee38-4833-aea3-45084c76194a" providerId="AD" clId="Web-{5B2E1005-FCE6-F900-183B-3CF87677F3D9}" dt="2024-06-03T09:56:56.243" v="8"/>
        <pc:sldMkLst>
          <pc:docMk/>
          <pc:sldMk cId="2413344954" sldId="420"/>
        </pc:sldMkLst>
      </pc:sldChg>
      <pc:sldChg chg="modNotes">
        <pc:chgData name="Krainer Michael 0379 EH" userId="S::a96adna@s-mxs.net::dfdab01c-ee38-4833-aea3-45084c76194a" providerId="AD" clId="Web-{5B2E1005-FCE6-F900-183B-3CF87677F3D9}" dt="2024-06-03T09:57:24.869" v="14"/>
        <pc:sldMkLst>
          <pc:docMk/>
          <pc:sldMk cId="771640442" sldId="425"/>
        </pc:sldMkLst>
      </pc:sldChg>
      <pc:sldChg chg="modNotes">
        <pc:chgData name="Krainer Michael 0379 EH" userId="S::a96adna@s-mxs.net::dfdab01c-ee38-4833-aea3-45084c76194a" providerId="AD" clId="Web-{5B2E1005-FCE6-F900-183B-3CF87677F3D9}" dt="2024-06-03T09:58:00.136" v="22"/>
        <pc:sldMkLst>
          <pc:docMk/>
          <pc:sldMk cId="466381184" sldId="427"/>
        </pc:sldMkLst>
      </pc:sldChg>
      <pc:sldChg chg="modNotes">
        <pc:chgData name="Krainer Michael 0379 EH" userId="S::a96adna@s-mxs.net::dfdab01c-ee38-4833-aea3-45084c76194a" providerId="AD" clId="Web-{5B2E1005-FCE6-F900-183B-3CF87677F3D9}" dt="2024-06-03T09:58:06.839" v="24"/>
        <pc:sldMkLst>
          <pc:docMk/>
          <pc:sldMk cId="1575638006" sldId="429"/>
        </pc:sldMkLst>
      </pc:sldChg>
      <pc:sldChg chg="modNotes">
        <pc:chgData name="Krainer Michael 0379 EH" userId="S::a96adna@s-mxs.net::dfdab01c-ee38-4833-aea3-45084c76194a" providerId="AD" clId="Web-{5B2E1005-FCE6-F900-183B-3CF87677F3D9}" dt="2024-06-03T09:57:07.259" v="10"/>
        <pc:sldMkLst>
          <pc:docMk/>
          <pc:sldMk cId="413013879" sldId="435"/>
        </pc:sldMkLst>
      </pc:sldChg>
      <pc:sldChg chg="modNotes">
        <pc:chgData name="Krainer Michael 0379 EH" userId="S::a96adna@s-mxs.net::dfdab01c-ee38-4833-aea3-45084c76194a" providerId="AD" clId="Web-{5B2E1005-FCE6-F900-183B-3CF87677F3D9}" dt="2024-06-03T09:58:22.590" v="27"/>
        <pc:sldMkLst>
          <pc:docMk/>
          <pc:sldMk cId="1590351184" sldId="441"/>
        </pc:sldMkLst>
      </pc:sldChg>
      <pc:sldChg chg="modNotes">
        <pc:chgData name="Krainer Michael 0379 EH" userId="S::a96adna@s-mxs.net::dfdab01c-ee38-4833-aea3-45084c76194a" providerId="AD" clId="Web-{5B2E1005-FCE6-F900-183B-3CF87677F3D9}" dt="2024-06-03T09:59:16.545" v="29"/>
        <pc:sldMkLst>
          <pc:docMk/>
          <pc:sldMk cId="2919065145" sldId="447"/>
        </pc:sldMkLst>
      </pc:sldChg>
      <pc:sldChg chg="modNotes">
        <pc:chgData name="Krainer Michael 0379 EH" userId="S::a96adna@s-mxs.net::dfdab01c-ee38-4833-aea3-45084c76194a" providerId="AD" clId="Web-{5B2E1005-FCE6-F900-183B-3CF87677F3D9}" dt="2024-06-03T09:57:15.587" v="12"/>
        <pc:sldMkLst>
          <pc:docMk/>
          <pc:sldMk cId="3557671845" sldId="448"/>
        </pc:sldMkLst>
      </pc:sldChg>
      <pc:sldChg chg="modNotes">
        <pc:chgData name="Krainer Michael 0379 EH" userId="S::a96adna@s-mxs.net::dfdab01c-ee38-4833-aea3-45084c76194a" providerId="AD" clId="Web-{5B2E1005-FCE6-F900-183B-3CF87677F3D9}" dt="2024-06-03T09:57:39.119" v="18"/>
        <pc:sldMkLst>
          <pc:docMk/>
          <pc:sldMk cId="800544016" sldId="449"/>
        </pc:sldMkLst>
      </pc:sldChg>
      <pc:sldChg chg="modNotes">
        <pc:chgData name="Krainer Michael 0379 EH" userId="S::a96adna@s-mxs.net::dfdab01c-ee38-4833-aea3-45084c76194a" providerId="AD" clId="Web-{5B2E1005-FCE6-F900-183B-3CF87677F3D9}" dt="2024-06-03T09:56:45.461" v="6"/>
        <pc:sldMkLst>
          <pc:docMk/>
          <pc:sldMk cId="1135024772" sldId="450"/>
        </pc:sldMkLst>
      </pc:sldChg>
    </pc:docChg>
  </pc:docChgLst>
  <pc:docChgLst>
    <pc:chgData name="Aschinger Marvin 0381 EH" userId="e2f2f892-ddfa-46a2-8413-71f83b2a2cad" providerId="ADAL" clId="{7C4CDF6D-33FA-4738-966A-4497485104CC}"/>
    <pc:docChg chg="custSel modSld">
      <pc:chgData name="Aschinger Marvin 0381 EH" userId="e2f2f892-ddfa-46a2-8413-71f83b2a2cad" providerId="ADAL" clId="{7C4CDF6D-33FA-4738-966A-4497485104CC}" dt="2024-06-04T07:52:30.018" v="126" actId="20577"/>
      <pc:docMkLst>
        <pc:docMk/>
      </pc:docMkLst>
      <pc:sldChg chg="modNotesTx">
        <pc:chgData name="Aschinger Marvin 0381 EH" userId="e2f2f892-ddfa-46a2-8413-71f83b2a2cad" providerId="ADAL" clId="{7C4CDF6D-33FA-4738-966A-4497485104CC}" dt="2024-06-03T10:09:01.272" v="57" actId="20577"/>
        <pc:sldMkLst>
          <pc:docMk/>
          <pc:sldMk cId="81614299" sldId="440"/>
        </pc:sldMkLst>
      </pc:sldChg>
      <pc:sldChg chg="modSp mod">
        <pc:chgData name="Aschinger Marvin 0381 EH" userId="e2f2f892-ddfa-46a2-8413-71f83b2a2cad" providerId="ADAL" clId="{7C4CDF6D-33FA-4738-966A-4497485104CC}" dt="2024-06-04T07:52:30.018" v="126" actId="20577"/>
        <pc:sldMkLst>
          <pc:docMk/>
          <pc:sldMk cId="3557671845" sldId="448"/>
        </pc:sldMkLst>
        <pc:spChg chg="mod">
          <ac:chgData name="Aschinger Marvin 0381 EH" userId="e2f2f892-ddfa-46a2-8413-71f83b2a2cad" providerId="ADAL" clId="{7C4CDF6D-33FA-4738-966A-4497485104CC}" dt="2024-06-04T07:52:30.018" v="126" actId="20577"/>
          <ac:spMkLst>
            <pc:docMk/>
            <pc:sldMk cId="3557671845" sldId="448"/>
            <ac:spMk id="6" creationId="{AA0CD403-B923-A931-30C1-C78A68BF2DE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a:defRPr sz="1862" b="0" i="0" u="none" strike="noStrike" kern="1200" spc="0" baseline="0">
                <a:solidFill>
                  <a:srgbClr val="303030"/>
                </a:solidFill>
                <a:latin typeface="+mn-lt"/>
                <a:ea typeface="+mn-ea"/>
                <a:cs typeface="+mn-cs"/>
              </a:defRPr>
            </a:pPr>
            <a:r>
              <a:rPr lang="en-US" sz="1400" b="0" i="0" u="none" strike="noStrike" kern="1200" spc="0" baseline="0" dirty="0">
                <a:solidFill>
                  <a:srgbClr val="303030"/>
                </a:solidFill>
              </a:rPr>
              <a:t>601.300</a:t>
            </a:r>
            <a:endParaRPr lang="en-US" sz="1200" dirty="0">
              <a:solidFill>
                <a:srgbClr val="303030"/>
              </a:solidFill>
            </a:endParaRPr>
          </a:p>
          <a:p>
            <a:pPr>
              <a:defRPr>
                <a:solidFill>
                  <a:srgbClr val="303030"/>
                </a:solidFill>
              </a:defRPr>
            </a:pPr>
            <a:r>
              <a:rPr lang="en-US" b="1" dirty="0" err="1">
                <a:solidFill>
                  <a:srgbClr val="303030"/>
                </a:solidFill>
              </a:rPr>
              <a:t>Unternehmen</a:t>
            </a:r>
            <a:endParaRPr lang="en-US" b="1" dirty="0">
              <a:solidFill>
                <a:srgbClr val="303030"/>
              </a:solidFill>
            </a:endParaRPr>
          </a:p>
        </c:rich>
      </c:tx>
      <c:overlay val="0"/>
      <c:spPr>
        <a:noFill/>
        <a:ln>
          <a:noFill/>
        </a:ln>
        <a:effectLst/>
      </c:spPr>
      <c:txPr>
        <a:bodyPr rot="0" spcFirstLastPara="1" vertOverflow="ellipsis" vert="horz" wrap="square" anchor="t" anchorCtr="0"/>
        <a:lstStyle/>
        <a:p>
          <a:pPr>
            <a:defRPr sz="1862" b="0" i="0" u="none" strike="noStrike" kern="1200" spc="0" baseline="0">
              <a:solidFill>
                <a:srgbClr val="303030"/>
              </a:solidFill>
              <a:latin typeface="+mn-lt"/>
              <a:ea typeface="+mn-ea"/>
              <a:cs typeface="+mn-cs"/>
            </a:defRPr>
          </a:pPr>
          <a:endParaRPr lang="de-DE"/>
        </a:p>
      </c:txPr>
    </c:title>
    <c:autoTitleDeleted val="0"/>
    <c:plotArea>
      <c:layout/>
      <c:doughnutChart>
        <c:varyColors val="1"/>
        <c:ser>
          <c:idx val="0"/>
          <c:order val="0"/>
          <c:tx>
            <c:strRef>
              <c:f>Sheet1!$B$1</c:f>
              <c:strCache>
                <c:ptCount val="1"/>
                <c:pt idx="0">
                  <c:v>KMU</c:v>
                </c:pt>
              </c:strCache>
            </c:strRef>
          </c:tx>
          <c:spPr>
            <a:solidFill>
              <a:srgbClr val="65B8FF"/>
            </a:solidFill>
            <a:ln>
              <a:noFill/>
            </a:ln>
          </c:spPr>
          <c:dPt>
            <c:idx val="0"/>
            <c:bubble3D val="0"/>
            <c:spPr>
              <a:solidFill>
                <a:srgbClr val="2870ED"/>
              </a:solidFill>
              <a:ln w="19050">
                <a:noFill/>
              </a:ln>
              <a:effectLst/>
            </c:spPr>
            <c:extLst>
              <c:ext xmlns:c16="http://schemas.microsoft.com/office/drawing/2014/chart" uri="{C3380CC4-5D6E-409C-BE32-E72D297353CC}">
                <c16:uniqueId val="{00000001-3823-4B9D-BCAC-5E8F21E2B026}"/>
              </c:ext>
            </c:extLst>
          </c:dPt>
          <c:dPt>
            <c:idx val="1"/>
            <c:bubble3D val="0"/>
            <c:spPr>
              <a:solidFill>
                <a:srgbClr val="65B8FF"/>
              </a:solidFill>
              <a:ln w="19050">
                <a:noFill/>
              </a:ln>
              <a:effectLst/>
            </c:spPr>
            <c:extLst>
              <c:ext xmlns:c16="http://schemas.microsoft.com/office/drawing/2014/chart" uri="{C3380CC4-5D6E-409C-BE32-E72D297353CC}">
                <c16:uniqueId val="{00000003-3823-4B9D-BCAC-5E8F21E2B026}"/>
              </c:ext>
            </c:extLst>
          </c:dPt>
          <c:dPt>
            <c:idx val="2"/>
            <c:bubble3D val="0"/>
            <c:spPr>
              <a:solidFill>
                <a:srgbClr val="65B8FF"/>
              </a:solidFill>
              <a:ln w="19050">
                <a:noFill/>
              </a:ln>
              <a:effectLst/>
            </c:spPr>
            <c:extLst>
              <c:ext xmlns:c16="http://schemas.microsoft.com/office/drawing/2014/chart" uri="{C3380CC4-5D6E-409C-BE32-E72D297353CC}">
                <c16:uniqueId val="{00000005-3823-4B9D-BCAC-5E8F21E2B026}"/>
              </c:ext>
            </c:extLst>
          </c:dPt>
          <c:dPt>
            <c:idx val="3"/>
            <c:bubble3D val="0"/>
            <c:spPr>
              <a:solidFill>
                <a:srgbClr val="65B8FF"/>
              </a:solidFill>
              <a:ln w="19050">
                <a:noFill/>
              </a:ln>
              <a:effectLst/>
            </c:spPr>
            <c:extLst>
              <c:ext xmlns:c16="http://schemas.microsoft.com/office/drawing/2014/chart" uri="{C3380CC4-5D6E-409C-BE32-E72D297353CC}">
                <c16:uniqueId val="{00000007-3823-4B9D-BCAC-5E8F21E2B02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99.8</c:v>
                </c:pt>
                <c:pt idx="1">
                  <c:v>0.2</c:v>
                </c:pt>
              </c:numCache>
            </c:numRef>
          </c:val>
          <c:extLst>
            <c:ext xmlns:c16="http://schemas.microsoft.com/office/drawing/2014/chart" uri="{C3380CC4-5D6E-409C-BE32-E72D297353CC}">
              <c16:uniqueId val="{00000000-AE3C-485B-A7D9-1C42BCAF979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03030"/>
                </a:solidFill>
                <a:latin typeface="+mn-lt"/>
                <a:ea typeface="+mn-ea"/>
                <a:cs typeface="+mn-cs"/>
              </a:defRPr>
            </a:pPr>
            <a:r>
              <a:rPr lang="en-US" sz="1400">
                <a:solidFill>
                  <a:srgbClr val="303030"/>
                </a:solidFill>
              </a:rPr>
              <a:t>2,4 Mio.</a:t>
            </a:r>
          </a:p>
          <a:p>
            <a:pPr>
              <a:defRPr>
                <a:solidFill>
                  <a:srgbClr val="303030"/>
                </a:solidFill>
              </a:defRPr>
            </a:pPr>
            <a:r>
              <a:rPr lang="en-US" b="1" err="1">
                <a:solidFill>
                  <a:srgbClr val="303030"/>
                </a:solidFill>
              </a:rPr>
              <a:t>Beschäftigte</a:t>
            </a:r>
            <a:endParaRPr lang="en-US" b="1">
              <a:solidFill>
                <a:srgbClr val="30303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03030"/>
              </a:solidFill>
              <a:latin typeface="+mn-lt"/>
              <a:ea typeface="+mn-ea"/>
              <a:cs typeface="+mn-cs"/>
            </a:defRPr>
          </a:pPr>
          <a:endParaRPr lang="de-DE"/>
        </a:p>
      </c:txPr>
    </c:title>
    <c:autoTitleDeleted val="0"/>
    <c:plotArea>
      <c:layout/>
      <c:doughnutChart>
        <c:varyColors val="1"/>
        <c:ser>
          <c:idx val="0"/>
          <c:order val="0"/>
          <c:tx>
            <c:strRef>
              <c:f>Sheet1!$B$1</c:f>
              <c:strCache>
                <c:ptCount val="1"/>
                <c:pt idx="0">
                  <c:v>Beschäftigte</c:v>
                </c:pt>
              </c:strCache>
            </c:strRef>
          </c:tx>
          <c:dPt>
            <c:idx val="0"/>
            <c:bubble3D val="0"/>
            <c:spPr>
              <a:solidFill>
                <a:srgbClr val="2870ED"/>
              </a:solidFill>
              <a:ln w="19050">
                <a:noFill/>
              </a:ln>
              <a:effectLst/>
            </c:spPr>
            <c:extLst>
              <c:ext xmlns:c16="http://schemas.microsoft.com/office/drawing/2014/chart" uri="{C3380CC4-5D6E-409C-BE32-E72D297353CC}">
                <c16:uniqueId val="{00000001-F225-485E-B922-154E3E652A0E}"/>
              </c:ext>
            </c:extLst>
          </c:dPt>
          <c:dPt>
            <c:idx val="1"/>
            <c:bubble3D val="0"/>
            <c:spPr>
              <a:solidFill>
                <a:srgbClr val="65B8FF"/>
              </a:solidFill>
              <a:ln w="19050">
                <a:noFill/>
              </a:ln>
              <a:effectLst/>
            </c:spPr>
            <c:extLst>
              <c:ext xmlns:c16="http://schemas.microsoft.com/office/drawing/2014/chart" uri="{C3380CC4-5D6E-409C-BE32-E72D297353CC}">
                <c16:uniqueId val="{00000003-F225-485E-B922-154E3E652A0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25-485E-B922-154E3E652A0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225-485E-B922-154E3E652A0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66</c:v>
                </c:pt>
                <c:pt idx="1">
                  <c:v>34</c:v>
                </c:pt>
              </c:numCache>
            </c:numRef>
          </c:val>
          <c:extLst>
            <c:ext xmlns:c16="http://schemas.microsoft.com/office/drawing/2014/chart" uri="{C3380CC4-5D6E-409C-BE32-E72D297353CC}">
              <c16:uniqueId val="{00000000-AE3C-485B-A7D9-1C42BCAF979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03030"/>
                </a:solidFill>
                <a:latin typeface="+mn-lt"/>
                <a:ea typeface="+mn-ea"/>
                <a:cs typeface="+mn-cs"/>
              </a:defRPr>
            </a:pPr>
            <a:r>
              <a:rPr lang="en-US" sz="1400" b="0">
                <a:solidFill>
                  <a:srgbClr val="303030"/>
                </a:solidFill>
              </a:rPr>
              <a:t>163 </a:t>
            </a:r>
            <a:r>
              <a:rPr lang="en-US" sz="1400" b="0" err="1">
                <a:solidFill>
                  <a:srgbClr val="303030"/>
                </a:solidFill>
              </a:rPr>
              <a:t>Mrd</a:t>
            </a:r>
            <a:r>
              <a:rPr lang="en-US" sz="1400" b="0">
                <a:solidFill>
                  <a:srgbClr val="303030"/>
                </a:solidFill>
              </a:rPr>
              <a:t>. Euro</a:t>
            </a:r>
            <a:br>
              <a:rPr lang="en-US" b="0">
                <a:solidFill>
                  <a:srgbClr val="303030"/>
                </a:solidFill>
              </a:rPr>
            </a:br>
            <a:r>
              <a:rPr lang="en-US" b="1" err="1">
                <a:solidFill>
                  <a:srgbClr val="303030"/>
                </a:solidFill>
              </a:rPr>
              <a:t>Wertschöpfung</a:t>
            </a:r>
            <a:endParaRPr lang="en-US" b="1">
              <a:solidFill>
                <a:srgbClr val="30303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03030"/>
              </a:solidFill>
              <a:latin typeface="+mn-lt"/>
              <a:ea typeface="+mn-ea"/>
              <a:cs typeface="+mn-cs"/>
            </a:defRPr>
          </a:pPr>
          <a:endParaRPr lang="de-DE"/>
        </a:p>
      </c:txPr>
    </c:title>
    <c:autoTitleDeleted val="0"/>
    <c:plotArea>
      <c:layout/>
      <c:doughnutChart>
        <c:varyColors val="1"/>
        <c:ser>
          <c:idx val="0"/>
          <c:order val="0"/>
          <c:tx>
            <c:strRef>
              <c:f>Sheet1!$B$1</c:f>
              <c:strCache>
                <c:ptCount val="1"/>
                <c:pt idx="0">
                  <c:v>Wertschöpfung</c:v>
                </c:pt>
              </c:strCache>
            </c:strRef>
          </c:tx>
          <c:spPr>
            <a:solidFill>
              <a:srgbClr val="2870ED"/>
            </a:solidFill>
            <a:ln>
              <a:noFill/>
            </a:ln>
          </c:spPr>
          <c:dPt>
            <c:idx val="0"/>
            <c:bubble3D val="0"/>
            <c:spPr>
              <a:solidFill>
                <a:srgbClr val="2870ED"/>
              </a:solidFill>
              <a:ln w="19050">
                <a:noFill/>
              </a:ln>
              <a:effectLst/>
            </c:spPr>
            <c:extLst>
              <c:ext xmlns:c16="http://schemas.microsoft.com/office/drawing/2014/chart" uri="{C3380CC4-5D6E-409C-BE32-E72D297353CC}">
                <c16:uniqueId val="{00000001-F225-485E-B922-154E3E652A0E}"/>
              </c:ext>
            </c:extLst>
          </c:dPt>
          <c:dPt>
            <c:idx val="1"/>
            <c:bubble3D val="0"/>
            <c:spPr>
              <a:solidFill>
                <a:srgbClr val="65B8FF"/>
              </a:solidFill>
              <a:ln w="19050">
                <a:noFill/>
              </a:ln>
              <a:effectLst/>
            </c:spPr>
            <c:extLst>
              <c:ext xmlns:c16="http://schemas.microsoft.com/office/drawing/2014/chart" uri="{C3380CC4-5D6E-409C-BE32-E72D297353CC}">
                <c16:uniqueId val="{00000003-F225-485E-B922-154E3E652A0E}"/>
              </c:ext>
            </c:extLst>
          </c:dPt>
          <c:dPt>
            <c:idx val="2"/>
            <c:bubble3D val="0"/>
            <c:spPr>
              <a:solidFill>
                <a:srgbClr val="2870ED"/>
              </a:solidFill>
              <a:ln w="19050">
                <a:noFill/>
              </a:ln>
              <a:effectLst/>
            </c:spPr>
            <c:extLst>
              <c:ext xmlns:c16="http://schemas.microsoft.com/office/drawing/2014/chart" uri="{C3380CC4-5D6E-409C-BE32-E72D297353CC}">
                <c16:uniqueId val="{00000005-F225-485E-B922-154E3E652A0E}"/>
              </c:ext>
            </c:extLst>
          </c:dPt>
          <c:dPt>
            <c:idx val="3"/>
            <c:bubble3D val="0"/>
            <c:spPr>
              <a:solidFill>
                <a:srgbClr val="2870ED"/>
              </a:solidFill>
              <a:ln w="19050">
                <a:noFill/>
              </a:ln>
              <a:effectLst/>
            </c:spPr>
            <c:extLst>
              <c:ext xmlns:c16="http://schemas.microsoft.com/office/drawing/2014/chart" uri="{C3380CC4-5D6E-409C-BE32-E72D297353CC}">
                <c16:uniqueId val="{00000007-F225-485E-B922-154E3E652A0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57</c:v>
                </c:pt>
                <c:pt idx="1">
                  <c:v>43</c:v>
                </c:pt>
              </c:numCache>
            </c:numRef>
          </c:val>
          <c:extLst>
            <c:ext xmlns:c16="http://schemas.microsoft.com/office/drawing/2014/chart" uri="{C3380CC4-5D6E-409C-BE32-E72D297353CC}">
              <c16:uniqueId val="{00000000-AE3C-485B-A7D9-1C42BCAF979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7-B101-4223-99CC-277FE881877F}"/>
              </c:ext>
            </c:extLst>
          </c:dPt>
          <c:dPt>
            <c:idx val="1"/>
            <c:bubble3D val="0"/>
            <c:spPr>
              <a:solidFill>
                <a:schemeClr val="accent2"/>
              </a:solidFill>
              <a:ln>
                <a:noFill/>
              </a:ln>
              <a:effectLst/>
            </c:spPr>
            <c:extLst>
              <c:ext xmlns:c16="http://schemas.microsoft.com/office/drawing/2014/chart" uri="{C3380CC4-5D6E-409C-BE32-E72D297353CC}">
                <c16:uniqueId val="{00000005-B101-4223-99CC-277FE881877F}"/>
              </c:ext>
            </c:extLst>
          </c:dPt>
          <c:dPt>
            <c:idx val="2"/>
            <c:bubble3D val="0"/>
            <c:spPr>
              <a:solidFill>
                <a:schemeClr val="accent3"/>
              </a:solidFill>
              <a:ln>
                <a:noFill/>
              </a:ln>
              <a:effectLst/>
            </c:spPr>
            <c:extLst>
              <c:ext xmlns:c16="http://schemas.microsoft.com/office/drawing/2014/chart" uri="{C3380CC4-5D6E-409C-BE32-E72D297353CC}">
                <c16:uniqueId val="{00000006-B101-4223-99CC-277FE881877F}"/>
              </c:ext>
            </c:extLst>
          </c:dPt>
          <c:dLbls>
            <c:dLbl>
              <c:idx val="0"/>
              <c:layout>
                <c:manualLayout>
                  <c:x val="0.29120994658111027"/>
                  <c:y val="-8.2474043234775529E-2"/>
                </c:manualLayout>
              </c:layout>
              <c:tx>
                <c:rich>
                  <a:bodyPr/>
                  <a:lstStyle/>
                  <a:p>
                    <a:r>
                      <a:rPr lang="en-US" sz="1200" dirty="0" err="1">
                        <a:solidFill>
                          <a:srgbClr val="303030"/>
                        </a:solidFill>
                      </a:rPr>
                      <a:t>einfacher</a:t>
                    </a:r>
                    <a:br>
                      <a:rPr lang="en-US" sz="1200" dirty="0">
                        <a:solidFill>
                          <a:srgbClr val="303030"/>
                        </a:solidFill>
                      </a:rPr>
                    </a:br>
                    <a:r>
                      <a:rPr lang="en-US" sz="1200" dirty="0" err="1">
                        <a:solidFill>
                          <a:srgbClr val="303030"/>
                        </a:solidFill>
                      </a:rPr>
                      <a:t>geworden</a:t>
                    </a:r>
                    <a:endParaRPr lang="en-US" sz="1200" b="1" baseline="0" dirty="0">
                      <a:solidFill>
                        <a:srgbClr val="303030"/>
                      </a:solidFill>
                    </a:endParaRPr>
                  </a:p>
                  <a:p>
                    <a:fld id="{2B26923C-DBF1-456D-8925-8525F171DE3D}" type="PERCENTAGE">
                      <a:rPr lang="en-US" sz="1600" b="1">
                        <a:solidFill>
                          <a:srgbClr val="303030"/>
                        </a:solidFill>
                      </a:rPr>
                      <a:pPr/>
                      <a:t>[PROZENTSATZ]</a:t>
                    </a:fld>
                    <a:endParaRPr lang="de-AT"/>
                  </a:p>
                </c:rich>
              </c:tx>
              <c:showLegendKey val="1"/>
              <c:showVal val="0"/>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101-4223-99CC-277FE881877F}"/>
                </c:ext>
              </c:extLst>
            </c:dLbl>
            <c:dLbl>
              <c:idx val="1"/>
              <c:layout>
                <c:manualLayout>
                  <c:x val="0.17290597092434404"/>
                  <c:y val="0.13169307260269009"/>
                </c:manualLayout>
              </c:layout>
              <c:tx>
                <c:rich>
                  <a:bodyPr rot="0" spcFirstLastPara="1" vertOverflow="overflow" horzOverflow="overflow" vert="horz" wrap="square" lIns="38100" tIns="19050" rIns="38100" bIns="19050" anchor="ctr" anchorCtr="0">
                    <a:noAutofit/>
                  </a:bodyPr>
                  <a:lstStyle/>
                  <a:p>
                    <a:pPr algn="l">
                      <a:defRPr sz="1197" b="0" i="0" u="none" strike="noStrike" kern="1200" baseline="0">
                        <a:solidFill>
                          <a:srgbClr val="303030"/>
                        </a:solidFill>
                        <a:latin typeface="+mn-lt"/>
                        <a:ea typeface="+mn-ea"/>
                        <a:cs typeface="+mn-cs"/>
                      </a:defRPr>
                    </a:pPr>
                    <a:fld id="{C9FDF5FD-E6C9-4A11-B4AA-EAD4685AB769}" type="CATEGORYNAME">
                      <a:rPr lang="en-US" sz="1200" baseline="0" dirty="0">
                        <a:solidFill>
                          <a:srgbClr val="303030"/>
                        </a:solidFill>
                      </a:rPr>
                      <a:pPr algn="l">
                        <a:defRPr>
                          <a:solidFill>
                            <a:srgbClr val="303030"/>
                          </a:solidFill>
                        </a:defRPr>
                      </a:pPr>
                      <a:t>[RUBRIKENNAME]</a:t>
                    </a:fld>
                    <a:endParaRPr lang="en-US" sz="1200" baseline="0">
                      <a:solidFill>
                        <a:srgbClr val="303030"/>
                      </a:solidFill>
                    </a:endParaRPr>
                  </a:p>
                  <a:p>
                    <a:pPr algn="l">
                      <a:defRPr>
                        <a:solidFill>
                          <a:srgbClr val="303030"/>
                        </a:solidFill>
                      </a:defRPr>
                    </a:pPr>
                    <a:fld id="{5360DD7F-3D6E-4734-879A-62270B43B52D}" type="PERCENTAGE">
                      <a:rPr lang="en-US" sz="1600" b="1" baseline="0" dirty="0">
                        <a:solidFill>
                          <a:srgbClr val="303030"/>
                        </a:solidFill>
                      </a:rPr>
                      <a:pPr algn="l">
                        <a:defRPr>
                          <a:solidFill>
                            <a:srgbClr val="303030"/>
                          </a:solidFill>
                        </a:defRPr>
                      </a:pPr>
                      <a:t>[PROZENTSATZ]</a:t>
                    </a:fld>
                    <a:endParaRPr lang="de-AT"/>
                  </a:p>
                </c:rich>
              </c:tx>
              <c:numFmt formatCode="General" sourceLinked="0"/>
              <c:spPr>
                <a:noFill/>
                <a:ln>
                  <a:noFill/>
                </a:ln>
                <a:effectLst/>
              </c:spPr>
              <c:txPr>
                <a:bodyPr rot="0" spcFirstLastPara="1" vertOverflow="overflow" horzOverflow="overflow" vert="horz" wrap="square" lIns="38100" tIns="19050" rIns="38100" bIns="19050" anchor="ctr" anchorCtr="0">
                  <a:noAutofit/>
                </a:bodyPr>
                <a:lstStyle/>
                <a:p>
                  <a:pPr algn="l">
                    <a:defRPr sz="1197" b="0" i="0" u="none" strike="noStrike" kern="1200" baseline="0">
                      <a:solidFill>
                        <a:srgbClr val="303030"/>
                      </a:solidFill>
                      <a:latin typeface="+mn-lt"/>
                      <a:ea typeface="+mn-ea"/>
                      <a:cs typeface="+mn-cs"/>
                    </a:defRPr>
                  </a:pPr>
                  <a:endParaRPr lang="de-DE"/>
                </a:p>
              </c:txPr>
              <c:showLegendKey val="1"/>
              <c:showVal val="1"/>
              <c:showCatName val="1"/>
              <c:showSerName val="0"/>
              <c:showPercent val="0"/>
              <c:showBubbleSize val="0"/>
              <c:separator>
</c:separator>
              <c:extLst>
                <c:ext xmlns:c15="http://schemas.microsoft.com/office/drawing/2012/chart" uri="{CE6537A1-D6FC-4f65-9D91-7224C49458BB}">
                  <c15:layout>
                    <c:manualLayout>
                      <c:w val="0.14521868235837321"/>
                      <c:h val="0.12082488497701213"/>
                    </c:manualLayout>
                  </c15:layout>
                  <c15:dlblFieldTable/>
                  <c15:showDataLabelsRange val="0"/>
                </c:ext>
                <c:ext xmlns:c16="http://schemas.microsoft.com/office/drawing/2014/chart" uri="{C3380CC4-5D6E-409C-BE32-E72D297353CC}">
                  <c16:uniqueId val="{00000005-B101-4223-99CC-277FE881877F}"/>
                </c:ext>
              </c:extLst>
            </c:dLbl>
            <c:dLbl>
              <c:idx val="2"/>
              <c:layout>
                <c:manualLayout>
                  <c:x val="-0.26504919118626102"/>
                  <c:y val="5.9860239973470716E-2"/>
                </c:manualLayout>
              </c:layout>
              <c:tx>
                <c:rich>
                  <a:bodyPr rot="0" spcFirstLastPara="1" vertOverflow="overflow" horzOverflow="overflow" vert="horz" wrap="square" lIns="38100" tIns="19050" rIns="38100" bIns="19050" anchor="ctr" anchorCtr="0">
                    <a:noAutofit/>
                  </a:bodyPr>
                  <a:lstStyle/>
                  <a:p>
                    <a:pPr algn="l">
                      <a:defRPr sz="1197" b="0" i="0" u="none" strike="noStrike" kern="1200" baseline="0">
                        <a:solidFill>
                          <a:srgbClr val="303030"/>
                        </a:solidFill>
                        <a:latin typeface="+mn-lt"/>
                        <a:ea typeface="+mn-ea"/>
                        <a:cs typeface="+mn-cs"/>
                      </a:defRPr>
                    </a:pPr>
                    <a:fld id="{A43A9696-3879-4D70-81C1-FD76E37587B6}" type="CATEGORYNAME">
                      <a:rPr lang="en-US" sz="1200" baseline="0">
                        <a:solidFill>
                          <a:srgbClr val="303030"/>
                        </a:solidFill>
                      </a:rPr>
                      <a:pPr algn="l">
                        <a:defRPr>
                          <a:solidFill>
                            <a:srgbClr val="303030"/>
                          </a:solidFill>
                        </a:defRPr>
                      </a:pPr>
                      <a:t>[RUBRIKENNAME]</a:t>
                    </a:fld>
                    <a:endParaRPr lang="en-US" sz="1200" baseline="0" dirty="0">
                      <a:solidFill>
                        <a:srgbClr val="303030"/>
                      </a:solidFill>
                    </a:endParaRPr>
                  </a:p>
                  <a:p>
                    <a:pPr algn="l">
                      <a:defRPr>
                        <a:solidFill>
                          <a:srgbClr val="303030"/>
                        </a:solidFill>
                      </a:defRPr>
                    </a:pPr>
                    <a:fld id="{F5096D26-2354-4F63-A82F-037972D4116D}" type="PERCENTAGE">
                      <a:rPr lang="en-US" sz="1600" b="1" baseline="0" smtClean="0">
                        <a:solidFill>
                          <a:srgbClr val="303030"/>
                        </a:solidFill>
                      </a:rPr>
                      <a:pPr algn="l">
                        <a:defRPr>
                          <a:solidFill>
                            <a:srgbClr val="303030"/>
                          </a:solidFill>
                        </a:defRPr>
                      </a:pPr>
                      <a:t>[PROZENTSATZ]</a:t>
                    </a:fld>
                    <a:endParaRPr lang="de-AT"/>
                  </a:p>
                </c:rich>
              </c:tx>
              <c:numFmt formatCode="General" sourceLinked="0"/>
              <c:spPr>
                <a:noFill/>
                <a:ln>
                  <a:noFill/>
                </a:ln>
                <a:effectLst/>
              </c:spPr>
              <c:txPr>
                <a:bodyPr rot="0" spcFirstLastPara="1" vertOverflow="overflow" horzOverflow="overflow" vert="horz" wrap="square" lIns="38100" tIns="19050" rIns="38100" bIns="19050" anchor="ctr" anchorCtr="0">
                  <a:noAutofit/>
                </a:bodyPr>
                <a:lstStyle/>
                <a:p>
                  <a:pPr algn="l">
                    <a:defRPr sz="1197" b="0" i="0" u="none" strike="noStrike" kern="1200" baseline="0">
                      <a:solidFill>
                        <a:srgbClr val="303030"/>
                      </a:solidFill>
                      <a:latin typeface="+mn-lt"/>
                      <a:ea typeface="+mn-ea"/>
                      <a:cs typeface="+mn-cs"/>
                    </a:defRPr>
                  </a:pPr>
                  <a:endParaRPr lang="de-DE"/>
                </a:p>
              </c:txPr>
              <c:showLegendKey val="1"/>
              <c:showVal val="0"/>
              <c:showCatName val="1"/>
              <c:showSerName val="0"/>
              <c:showPercent val="0"/>
              <c:showBubbleSize val="0"/>
              <c:separator>
</c:separator>
              <c:extLst>
                <c:ext xmlns:c15="http://schemas.microsoft.com/office/drawing/2012/chart" uri="{CE6537A1-D6FC-4f65-9D91-7224C49458BB}">
                  <c15:layout>
                    <c:manualLayout>
                      <c:w val="0.13217221097295545"/>
                      <c:h val="0.12927173998886793"/>
                    </c:manualLayout>
                  </c15:layout>
                  <c15:dlblFieldTable/>
                  <c15:showDataLabelsRange val="0"/>
                </c:ext>
                <c:ext xmlns:c16="http://schemas.microsoft.com/office/drawing/2014/chart" uri="{C3380CC4-5D6E-409C-BE32-E72D297353CC}">
                  <c16:uniqueId val="{00000006-B101-4223-99CC-277FE881877F}"/>
                </c:ext>
              </c:extLst>
            </c:dLbl>
            <c:numFmt formatCode="General" sourceLinked="0"/>
            <c:spPr>
              <a:noFill/>
              <a:ln>
                <a:noFill/>
              </a:ln>
              <a:effectLst/>
            </c:spPr>
            <c:txPr>
              <a:bodyPr rot="0" spcFirstLastPara="1" vertOverflow="overflow" horzOverflow="overflow" vert="horz" wrap="square" lIns="38100" tIns="19050" rIns="38100" bIns="19050" anchor="ctr" anchorCtr="0">
                <a:spAutoFit/>
              </a:bodyPr>
              <a:lstStyle/>
              <a:p>
                <a:pPr algn="l">
                  <a:defRPr sz="1197" b="0" i="0" u="none" strike="noStrike" kern="1200" baseline="0">
                    <a:solidFill>
                      <a:srgbClr val="303030"/>
                    </a:solidFill>
                    <a:latin typeface="+mn-lt"/>
                    <a:ea typeface="+mn-ea"/>
                    <a:cs typeface="+mn-cs"/>
                  </a:defRPr>
                </a:pPr>
                <a:endParaRPr lang="de-DE"/>
              </a:p>
            </c:txPr>
            <c:showLegendKey val="1"/>
            <c:showVal val="0"/>
            <c:showCatName val="1"/>
            <c:showSerName val="0"/>
            <c:showPercent val="0"/>
            <c:showBubbleSize val="0"/>
            <c:separator>
</c:separator>
            <c:showLeaderLines val="1"/>
            <c:leaderLines>
              <c:spPr>
                <a:ln w="9525" cap="flat" cmpd="sng" algn="ctr">
                  <a:solidFill>
                    <a:srgbClr val="303030"/>
                  </a:solidFill>
                  <a:round/>
                  <a:headEnd type="oval" w="med" len="med"/>
                </a:ln>
                <a:effectLst/>
              </c:spPr>
            </c:leaderLines>
            <c:extLst>
              <c:ext xmlns:c15="http://schemas.microsoft.com/office/drawing/2012/chart" uri="{CE6537A1-D6FC-4f65-9D91-7224C49458BB}"/>
            </c:extLst>
          </c:dLbls>
          <c:cat>
            <c:strRef>
              <c:f>Sheet1!$A$2:$A$4</c:f>
              <c:strCache>
                <c:ptCount val="3"/>
                <c:pt idx="0">
                  <c:v>einfacher geworden</c:v>
                </c:pt>
                <c:pt idx="1">
                  <c:v>schwieriger geworden</c:v>
                </c:pt>
                <c:pt idx="2">
                  <c:v>vergleichbar geblieben</c:v>
                </c:pt>
              </c:strCache>
            </c:strRef>
          </c:cat>
          <c:val>
            <c:numRef>
              <c:f>Sheet1!$B$2:$B$4</c:f>
              <c:numCache>
                <c:formatCode>General</c:formatCode>
                <c:ptCount val="3"/>
                <c:pt idx="0">
                  <c:v>4</c:v>
                </c:pt>
                <c:pt idx="1">
                  <c:v>63</c:v>
                </c:pt>
                <c:pt idx="2">
                  <c:v>33</c:v>
                </c:pt>
              </c:numCache>
            </c:numRef>
          </c:val>
          <c:extLst>
            <c:ext xmlns:c16="http://schemas.microsoft.com/office/drawing/2014/chart" uri="{C3380CC4-5D6E-409C-BE32-E72D297353CC}">
              <c16:uniqueId val="{00000000-B101-4223-99CC-277FE881877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Insgesamt</c:v>
                </c:pt>
              </c:strCache>
            </c:strRef>
          </c:tx>
          <c:spPr>
            <a:solidFill>
              <a:srgbClr val="064EA1"/>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Unternehmensnachfolge</c:v>
                </c:pt>
                <c:pt idx="1">
                  <c:v>Implementierung von KI</c:v>
                </c:pt>
                <c:pt idx="2">
                  <c:v>Lieferkettenprobleme</c:v>
                </c:pt>
                <c:pt idx="3">
                  <c:v>CO2-Neutralität, gesetzl. Vorgaben</c:v>
                </c:pt>
                <c:pt idx="4">
                  <c:v>Digitalisierung</c:v>
                </c:pt>
                <c:pt idx="5">
                  <c:v>Finanzierungskosten</c:v>
                </c:pt>
                <c:pt idx="6">
                  <c:v>Arbeitskräftemangel</c:v>
                </c:pt>
                <c:pt idx="7">
                  <c:v>regulator. Anforderungen, Bürokratie</c:v>
                </c:pt>
              </c:strCache>
            </c:strRef>
          </c:cat>
          <c:val>
            <c:numRef>
              <c:f>Sheet1!$B$2:$B$9</c:f>
              <c:numCache>
                <c:formatCode>General</c:formatCode>
                <c:ptCount val="8"/>
                <c:pt idx="0">
                  <c:v>22</c:v>
                </c:pt>
                <c:pt idx="1">
                  <c:v>32</c:v>
                </c:pt>
                <c:pt idx="2">
                  <c:v>42</c:v>
                </c:pt>
                <c:pt idx="3">
                  <c:v>50</c:v>
                </c:pt>
                <c:pt idx="4">
                  <c:v>65</c:v>
                </c:pt>
                <c:pt idx="5">
                  <c:v>67</c:v>
                </c:pt>
                <c:pt idx="6">
                  <c:v>71</c:v>
                </c:pt>
                <c:pt idx="7">
                  <c:v>84</c:v>
                </c:pt>
              </c:numCache>
            </c:numRef>
          </c:val>
          <c:extLst>
            <c:ext xmlns:c16="http://schemas.microsoft.com/office/drawing/2014/chart" uri="{C3380CC4-5D6E-409C-BE32-E72D297353CC}">
              <c16:uniqueId val="{00000000-7F32-4495-AC47-2C28C7634399}"/>
            </c:ext>
          </c:extLst>
        </c:ser>
        <c:dLbls>
          <c:dLblPos val="ctr"/>
          <c:showLegendKey val="0"/>
          <c:showVal val="1"/>
          <c:showCatName val="0"/>
          <c:showSerName val="0"/>
          <c:showPercent val="0"/>
          <c:showBubbleSize val="0"/>
        </c:dLbls>
        <c:gapWidth val="40"/>
        <c:overlap val="100"/>
        <c:axId val="1015556720"/>
        <c:axId val="1015558640"/>
      </c:barChart>
      <c:catAx>
        <c:axId val="10155567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303030"/>
                </a:solidFill>
                <a:latin typeface="+mn-lt"/>
                <a:ea typeface="+mn-ea"/>
                <a:cs typeface="+mn-cs"/>
              </a:defRPr>
            </a:pPr>
            <a:endParaRPr lang="de-DE"/>
          </a:p>
        </c:txPr>
        <c:crossAx val="1015558640"/>
        <c:crosses val="autoZero"/>
        <c:auto val="1"/>
        <c:lblAlgn val="ctr"/>
        <c:lblOffset val="100"/>
        <c:noMultiLvlLbl val="0"/>
      </c:catAx>
      <c:valAx>
        <c:axId val="101555864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015556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90723670209785E-2"/>
          <c:y val="0.13458536903082227"/>
          <c:w val="0.93529149539095668"/>
          <c:h val="0.78552491568171068"/>
        </c:manualLayout>
      </c:layout>
      <c:lineChart>
        <c:grouping val="standard"/>
        <c:varyColors val="0"/>
        <c:ser>
          <c:idx val="0"/>
          <c:order val="0"/>
          <c:tx>
            <c:strRef>
              <c:f>Sheet1!$B$1</c:f>
              <c:strCache>
                <c:ptCount val="1"/>
                <c:pt idx="0">
                  <c:v>  Bis 10% Eigenkapitalquote  </c:v>
                </c:pt>
              </c:strCache>
            </c:strRef>
          </c:tx>
          <c:spPr>
            <a:ln w="31750" cap="rnd">
              <a:solidFill>
                <a:schemeClr val="accent1"/>
              </a:solidFill>
              <a:round/>
            </a:ln>
            <a:effectLst/>
          </c:spPr>
          <c:marker>
            <c:symbol val="none"/>
          </c:marker>
          <c:dPt>
            <c:idx val="0"/>
            <c:marker>
              <c:symbol val="square"/>
              <c:size val="7"/>
              <c:spPr>
                <a:solidFill>
                  <a:schemeClr val="accent1"/>
                </a:solidFill>
                <a:ln w="9525">
                  <a:solidFill>
                    <a:schemeClr val="accent1"/>
                  </a:solidFill>
                </a:ln>
                <a:effectLst/>
              </c:spPr>
            </c:marker>
            <c:bubble3D val="0"/>
            <c:extLst>
              <c:ext xmlns:c16="http://schemas.microsoft.com/office/drawing/2014/chart" uri="{C3380CC4-5D6E-409C-BE32-E72D297353CC}">
                <c16:uniqueId val="{0000000B-D5CC-42A0-8EE1-42859F1F9D0A}"/>
              </c:ext>
            </c:extLst>
          </c:dPt>
          <c:dPt>
            <c:idx val="9"/>
            <c:marker>
              <c:symbol val="square"/>
              <c:size val="7"/>
              <c:spPr>
                <a:solidFill>
                  <a:schemeClr val="accent1"/>
                </a:solidFill>
                <a:ln w="9525">
                  <a:solidFill>
                    <a:schemeClr val="accent1"/>
                  </a:solidFill>
                </a:ln>
                <a:effectLst/>
              </c:spPr>
            </c:marker>
            <c:bubble3D val="0"/>
            <c:extLst>
              <c:ext xmlns:c16="http://schemas.microsoft.com/office/drawing/2014/chart" uri="{C3380CC4-5D6E-409C-BE32-E72D297353CC}">
                <c16:uniqueId val="{0000000C-D5CC-42A0-8EE1-42859F1F9D0A}"/>
              </c:ext>
            </c:extLst>
          </c:dPt>
          <c:dLbls>
            <c:dLbl>
              <c:idx val="0"/>
              <c:tx>
                <c:rich>
                  <a:bodyPr/>
                  <a:lstStyle/>
                  <a:p>
                    <a:r>
                      <a:rPr lang="en-US" dirty="0"/>
                      <a:t>22%</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D5CC-42A0-8EE1-42859F1F9D0A}"/>
                </c:ext>
              </c:extLst>
            </c:dLbl>
            <c:dLbl>
              <c:idx val="9"/>
              <c:tx>
                <c:rich>
                  <a:bodyPr/>
                  <a:lstStyle/>
                  <a:p>
                    <a:r>
                      <a:rPr lang="en-US" dirty="0"/>
                      <a:t>19%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D5CC-42A0-8EE1-42859F1F9D0A}"/>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21.5</c:v>
                </c:pt>
                <c:pt idx="1">
                  <c:v>22.2</c:v>
                </c:pt>
                <c:pt idx="2">
                  <c:v>20.399999999999999</c:v>
                </c:pt>
                <c:pt idx="3">
                  <c:v>24.9</c:v>
                </c:pt>
                <c:pt idx="4">
                  <c:v>24</c:v>
                </c:pt>
                <c:pt idx="5">
                  <c:v>22.4</c:v>
                </c:pt>
                <c:pt idx="6">
                  <c:v>19.899999999999999</c:v>
                </c:pt>
                <c:pt idx="7">
                  <c:v>19.8</c:v>
                </c:pt>
                <c:pt idx="8">
                  <c:v>17.100000000000001</c:v>
                </c:pt>
                <c:pt idx="9">
                  <c:v>18.600000000000001</c:v>
                </c:pt>
              </c:numCache>
            </c:numRef>
          </c:val>
          <c:smooth val="0"/>
          <c:extLst>
            <c:ext xmlns:c16="http://schemas.microsoft.com/office/drawing/2014/chart" uri="{C3380CC4-5D6E-409C-BE32-E72D297353CC}">
              <c16:uniqueId val="{00000000-9D25-47C9-A33B-6E52808C420F}"/>
            </c:ext>
          </c:extLst>
        </c:ser>
        <c:ser>
          <c:idx val="1"/>
          <c:order val="1"/>
          <c:tx>
            <c:strRef>
              <c:f>Sheet1!$C$1</c:f>
              <c:strCache>
                <c:ptCount val="1"/>
                <c:pt idx="0">
                  <c:v>  Über 30% Eigenkapitalquote</c:v>
                </c:pt>
              </c:strCache>
            </c:strRef>
          </c:tx>
          <c:spPr>
            <a:ln w="31750" cap="rnd" cmpd="sng">
              <a:solidFill>
                <a:schemeClr val="accent2"/>
              </a:solidFill>
              <a:round/>
            </a:ln>
            <a:effectLst/>
          </c:spPr>
          <c:marker>
            <c:symbol val="none"/>
          </c:marker>
          <c:dPt>
            <c:idx val="0"/>
            <c:marker>
              <c:symbol val="square"/>
              <c:size val="7"/>
              <c:spPr>
                <a:solidFill>
                  <a:schemeClr val="accent2"/>
                </a:solidFill>
                <a:ln w="9525">
                  <a:solidFill>
                    <a:schemeClr val="accent2"/>
                  </a:solidFill>
                </a:ln>
                <a:effectLst/>
              </c:spPr>
            </c:marker>
            <c:bubble3D val="0"/>
            <c:spPr>
              <a:ln w="31750" cap="rnd" cmpd="sng">
                <a:solidFill>
                  <a:schemeClr val="accent2"/>
                </a:solidFill>
                <a:round/>
                <a:headEnd type="diamond"/>
              </a:ln>
              <a:effectLst/>
            </c:spPr>
            <c:extLst>
              <c:ext xmlns:c16="http://schemas.microsoft.com/office/drawing/2014/chart" uri="{C3380CC4-5D6E-409C-BE32-E72D297353CC}">
                <c16:uniqueId val="{00000002-D5CC-42A0-8EE1-42859F1F9D0A}"/>
              </c:ext>
            </c:extLst>
          </c:dPt>
          <c:dPt>
            <c:idx val="9"/>
            <c:marker>
              <c:symbol val="square"/>
              <c:size val="7"/>
              <c:spPr>
                <a:solidFill>
                  <a:schemeClr val="accent2"/>
                </a:solidFill>
                <a:ln w="9525">
                  <a:solidFill>
                    <a:schemeClr val="accent2"/>
                  </a:solidFill>
                </a:ln>
                <a:effectLst/>
              </c:spPr>
            </c:marker>
            <c:bubble3D val="0"/>
            <c:extLst>
              <c:ext xmlns:c16="http://schemas.microsoft.com/office/drawing/2014/chart" uri="{C3380CC4-5D6E-409C-BE32-E72D297353CC}">
                <c16:uniqueId val="{0000000D-D5CC-42A0-8EE1-42859F1F9D0A}"/>
              </c:ext>
            </c:extLst>
          </c:dPt>
          <c:dLbls>
            <c:dLbl>
              <c:idx val="0"/>
              <c:layout>
                <c:manualLayout>
                  <c:x val="-4.7299621477413893E-2"/>
                  <c:y val="-3.1500454123035933E-2"/>
                </c:manualLayout>
              </c:layout>
              <c:tx>
                <c:rich>
                  <a:bodyPr/>
                  <a:lstStyle/>
                  <a:p>
                    <a:r>
                      <a:rPr lang="en-US" dirty="0"/>
                      <a:t>33%</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5CC-42A0-8EE1-42859F1F9D0A}"/>
                </c:ext>
              </c:extLst>
            </c:dLbl>
            <c:dLbl>
              <c:idx val="9"/>
              <c:tx>
                <c:rich>
                  <a:bodyPr/>
                  <a:lstStyle/>
                  <a:p>
                    <a:r>
                      <a:rPr lang="en-US" dirty="0"/>
                      <a:t>39%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D5CC-42A0-8EE1-42859F1F9D0A}"/>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General</c:formatCode>
                <c:ptCount val="10"/>
                <c:pt idx="0">
                  <c:v>32.9</c:v>
                </c:pt>
                <c:pt idx="1">
                  <c:v>39.200000000000003</c:v>
                </c:pt>
                <c:pt idx="2">
                  <c:v>36.6</c:v>
                </c:pt>
                <c:pt idx="3">
                  <c:v>39</c:v>
                </c:pt>
                <c:pt idx="4">
                  <c:v>36.200000000000003</c:v>
                </c:pt>
                <c:pt idx="5">
                  <c:v>39</c:v>
                </c:pt>
                <c:pt idx="6">
                  <c:v>41.9</c:v>
                </c:pt>
                <c:pt idx="7">
                  <c:v>40.9</c:v>
                </c:pt>
                <c:pt idx="8">
                  <c:v>42.9</c:v>
                </c:pt>
                <c:pt idx="9">
                  <c:v>38.700000000000003</c:v>
                </c:pt>
              </c:numCache>
            </c:numRef>
          </c:val>
          <c:smooth val="0"/>
          <c:extLst>
            <c:ext xmlns:c16="http://schemas.microsoft.com/office/drawing/2014/chart" uri="{C3380CC4-5D6E-409C-BE32-E72D297353CC}">
              <c16:uniqueId val="{00000001-9D25-47C9-A33B-6E52808C420F}"/>
            </c:ext>
          </c:extLst>
        </c:ser>
        <c:dLbls>
          <c:showLegendKey val="0"/>
          <c:showVal val="0"/>
          <c:showCatName val="0"/>
          <c:showSerName val="0"/>
          <c:showPercent val="0"/>
          <c:showBubbleSize val="0"/>
        </c:dLbls>
        <c:smooth val="0"/>
        <c:axId val="1015556720"/>
        <c:axId val="1015558640"/>
      </c:lineChart>
      <c:catAx>
        <c:axId val="101555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303030"/>
                </a:solidFill>
                <a:latin typeface="+mn-lt"/>
                <a:ea typeface="+mn-ea"/>
                <a:cs typeface="+mn-cs"/>
              </a:defRPr>
            </a:pPr>
            <a:endParaRPr lang="de-DE"/>
          </a:p>
        </c:txPr>
        <c:crossAx val="1015558640"/>
        <c:crosses val="autoZero"/>
        <c:auto val="1"/>
        <c:lblAlgn val="ctr"/>
        <c:lblOffset val="100"/>
        <c:noMultiLvlLbl val="0"/>
      </c:catAx>
      <c:valAx>
        <c:axId val="1015558640"/>
        <c:scaling>
          <c:orientation val="minMax"/>
          <c:max val="45"/>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03030"/>
                </a:solidFill>
                <a:latin typeface="+mn-lt"/>
                <a:ea typeface="+mn-ea"/>
                <a:cs typeface="+mn-cs"/>
              </a:defRPr>
            </a:pPr>
            <a:endParaRPr lang="de-DE"/>
          </a:p>
        </c:txPr>
        <c:crossAx val="1015556720"/>
        <c:crosses val="autoZero"/>
        <c:crossBetween val="between"/>
      </c:valAx>
      <c:spPr>
        <a:noFill/>
        <a:ln>
          <a:noFill/>
        </a:ln>
        <a:effectLst/>
      </c:spPr>
    </c:plotArea>
    <c:legend>
      <c:legendPos val="t"/>
      <c:legendEntry>
        <c:idx val="0"/>
        <c:txPr>
          <a:bodyPr rot="0" spcFirstLastPara="1" vertOverflow="ellipsis" vert="horz" wrap="square" anchor="ctr" anchorCtr="1"/>
          <a:lstStyle/>
          <a:p>
            <a:pPr algn="l">
              <a:defRPr sz="1400" b="0" i="0" u="none" strike="noStrike" kern="1200" baseline="0">
                <a:solidFill>
                  <a:srgbClr val="303030"/>
                </a:solidFill>
                <a:latin typeface="Inter" panose="02000503000000020004" pitchFamily="2" charset="0"/>
                <a:ea typeface="+mn-ea"/>
                <a:cs typeface="+mn-cs"/>
              </a:defRPr>
            </a:pPr>
            <a:endParaRPr lang="de-DE"/>
          </a:p>
        </c:txPr>
      </c:legendEntry>
      <c:legendEntry>
        <c:idx val="1"/>
        <c:txPr>
          <a:bodyPr rot="0" spcFirstLastPara="1" vertOverflow="ellipsis" vert="horz" wrap="square" anchor="ctr" anchorCtr="1"/>
          <a:lstStyle/>
          <a:p>
            <a:pPr algn="l">
              <a:defRPr sz="1400" b="0" i="0" u="none" strike="noStrike" kern="1200" baseline="0">
                <a:solidFill>
                  <a:srgbClr val="303030"/>
                </a:solidFill>
                <a:latin typeface="+mn-lt"/>
                <a:ea typeface="+mn-ea"/>
                <a:cs typeface="+mn-cs"/>
              </a:defRPr>
            </a:pPr>
            <a:endParaRPr lang="de-DE"/>
          </a:p>
        </c:txPr>
      </c:legendEntry>
      <c:layout>
        <c:manualLayout>
          <c:xMode val="edge"/>
          <c:yMode val="edge"/>
          <c:x val="0"/>
          <c:y val="1.4948938193791599E-2"/>
          <c:w val="0.51087581904324553"/>
          <c:h val="5.6744953065827122E-2"/>
        </c:manualLayout>
      </c:layout>
      <c:overlay val="0"/>
      <c:spPr>
        <a:noFill/>
        <a:ln>
          <a:noFill/>
        </a:ln>
        <a:effectLst/>
      </c:spPr>
      <c:txPr>
        <a:bodyPr rot="0" spcFirstLastPara="1" vertOverflow="ellipsis" vert="horz" wrap="square" anchor="ctr" anchorCtr="1"/>
        <a:lstStyle/>
        <a:p>
          <a:pPr algn="l">
            <a:defRPr sz="1400" b="0" i="0" u="none" strike="noStrike" kern="1200" baseline="0">
              <a:solidFill>
                <a:srgbClr val="303030"/>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0">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1682292985069612"/>
          <c:y val="0.14613446414043044"/>
          <c:w val="0.77065928921047033"/>
          <c:h val="0.78623406720741595"/>
        </c:manualLayout>
      </c:layout>
      <c:barChart>
        <c:barDir val="bar"/>
        <c:grouping val="percentStacked"/>
        <c:varyColors val="0"/>
        <c:ser>
          <c:idx val="0"/>
          <c:order val="0"/>
          <c:tx>
            <c:strRef>
              <c:f>Sheet1!$B$1</c:f>
              <c:strCache>
                <c:ptCount val="1"/>
                <c:pt idx="0">
                  <c:v> Abgeschlossen</c:v>
                </c:pt>
              </c:strCache>
            </c:strRef>
          </c:tx>
          <c:spPr>
            <a:solidFill>
              <a:schemeClr val="accent2">
                <a:shade val="53000"/>
              </a:schemeClr>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Vertrieb und Logistik</c:v>
                </c:pt>
                <c:pt idx="1">
                  <c:v>Produktion bzw. Durchführung 
der Dienstleistung</c:v>
                </c:pt>
                <c:pt idx="2">
                  <c:v>Fuhrpark Umstellung auf
e-Autos und alternative
Antriebssysteme</c:v>
                </c:pt>
                <c:pt idx="3">
                  <c:v>Beschaffung und Einkauf</c:v>
                </c:pt>
                <c:pt idx="4">
                  <c:v>Umstieg auf alternative 
Energieformen</c:v>
                </c:pt>
              </c:strCache>
            </c:strRef>
          </c:cat>
          <c:val>
            <c:numRef>
              <c:f>Sheet1!$B$2:$B$6</c:f>
              <c:numCache>
                <c:formatCode>General</c:formatCode>
                <c:ptCount val="5"/>
                <c:pt idx="0">
                  <c:v>13</c:v>
                </c:pt>
                <c:pt idx="1">
                  <c:v>15</c:v>
                </c:pt>
                <c:pt idx="2">
                  <c:v>17</c:v>
                </c:pt>
                <c:pt idx="3">
                  <c:v>17</c:v>
                </c:pt>
                <c:pt idx="4">
                  <c:v>27</c:v>
                </c:pt>
              </c:numCache>
            </c:numRef>
          </c:val>
          <c:extLst>
            <c:ext xmlns:c16="http://schemas.microsoft.com/office/drawing/2014/chart" uri="{C3380CC4-5D6E-409C-BE32-E72D297353CC}">
              <c16:uniqueId val="{00000000-E2D1-4351-A9EC-D5C630A824C7}"/>
            </c:ext>
          </c:extLst>
        </c:ser>
        <c:ser>
          <c:idx val="1"/>
          <c:order val="1"/>
          <c:tx>
            <c:strRef>
              <c:f>Sheet1!$C$1</c:f>
              <c:strCache>
                <c:ptCount val="1"/>
                <c:pt idx="0">
                  <c:v> Im Gange</c:v>
                </c:pt>
              </c:strCache>
            </c:strRef>
          </c:tx>
          <c:spPr>
            <a:solidFill>
              <a:schemeClr val="accent2">
                <a:shade val="76000"/>
              </a:schemeClr>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Vertrieb und Logistik</c:v>
                </c:pt>
                <c:pt idx="1">
                  <c:v>Produktion bzw. Durchführung 
der Dienstleistung</c:v>
                </c:pt>
                <c:pt idx="2">
                  <c:v>Fuhrpark Umstellung auf
e-Autos und alternative
Antriebssysteme</c:v>
                </c:pt>
                <c:pt idx="3">
                  <c:v>Beschaffung und Einkauf</c:v>
                </c:pt>
                <c:pt idx="4">
                  <c:v>Umstieg auf alternative 
Energieformen</c:v>
                </c:pt>
              </c:strCache>
            </c:strRef>
          </c:cat>
          <c:val>
            <c:numRef>
              <c:f>Sheet1!$C$2:$C$6</c:f>
              <c:numCache>
                <c:formatCode>General</c:formatCode>
                <c:ptCount val="5"/>
                <c:pt idx="0">
                  <c:v>15</c:v>
                </c:pt>
                <c:pt idx="1">
                  <c:v>21</c:v>
                </c:pt>
                <c:pt idx="2">
                  <c:v>20</c:v>
                </c:pt>
                <c:pt idx="3">
                  <c:v>23</c:v>
                </c:pt>
                <c:pt idx="4">
                  <c:v>19</c:v>
                </c:pt>
              </c:numCache>
            </c:numRef>
          </c:val>
          <c:extLst>
            <c:ext xmlns:c16="http://schemas.microsoft.com/office/drawing/2014/chart" uri="{C3380CC4-5D6E-409C-BE32-E72D297353CC}">
              <c16:uniqueId val="{00000001-E2D1-4351-A9EC-D5C630A824C7}"/>
            </c:ext>
          </c:extLst>
        </c:ser>
        <c:ser>
          <c:idx val="2"/>
          <c:order val="2"/>
          <c:tx>
            <c:strRef>
              <c:f>Sheet1!$D$1</c:f>
              <c:strCache>
                <c:ptCount val="1"/>
                <c:pt idx="0">
                  <c:v> In Planung</c:v>
                </c:pt>
              </c:strCache>
            </c:strRef>
          </c:tx>
          <c:spPr>
            <a:solidFill>
              <a:schemeClr val="accent2"/>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Vertrieb und Logistik</c:v>
                </c:pt>
                <c:pt idx="1">
                  <c:v>Produktion bzw. Durchführung 
der Dienstleistung</c:v>
                </c:pt>
                <c:pt idx="2">
                  <c:v>Fuhrpark Umstellung auf
e-Autos und alternative
Antriebssysteme</c:v>
                </c:pt>
                <c:pt idx="3">
                  <c:v>Beschaffung und Einkauf</c:v>
                </c:pt>
                <c:pt idx="4">
                  <c:v>Umstieg auf alternative 
Energieformen</c:v>
                </c:pt>
              </c:strCache>
            </c:strRef>
          </c:cat>
          <c:val>
            <c:numRef>
              <c:f>Sheet1!$D$2:$D$6</c:f>
              <c:numCache>
                <c:formatCode>General</c:formatCode>
                <c:ptCount val="5"/>
                <c:pt idx="0">
                  <c:v>11</c:v>
                </c:pt>
                <c:pt idx="1">
                  <c:v>18</c:v>
                </c:pt>
                <c:pt idx="2">
                  <c:v>15</c:v>
                </c:pt>
                <c:pt idx="3">
                  <c:v>17</c:v>
                </c:pt>
                <c:pt idx="4">
                  <c:v>17</c:v>
                </c:pt>
              </c:numCache>
            </c:numRef>
          </c:val>
          <c:extLst>
            <c:ext xmlns:c16="http://schemas.microsoft.com/office/drawing/2014/chart" uri="{C3380CC4-5D6E-409C-BE32-E72D297353CC}">
              <c16:uniqueId val="{00000002-E2D1-4351-A9EC-D5C630A824C7}"/>
            </c:ext>
          </c:extLst>
        </c:ser>
        <c:ser>
          <c:idx val="3"/>
          <c:order val="3"/>
          <c:tx>
            <c:strRef>
              <c:f>Sheet1!$E$1</c:f>
              <c:strCache>
                <c:ptCount val="1"/>
                <c:pt idx="0">
                  <c:v> Nicht geplant</c:v>
                </c:pt>
              </c:strCache>
            </c:strRef>
          </c:tx>
          <c:spPr>
            <a:solidFill>
              <a:schemeClr val="accent2">
                <a:tint val="77000"/>
              </a:schemeClr>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303030"/>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Vertrieb und Logistik</c:v>
                </c:pt>
                <c:pt idx="1">
                  <c:v>Produktion bzw. Durchführung 
der Dienstleistung</c:v>
                </c:pt>
                <c:pt idx="2">
                  <c:v>Fuhrpark Umstellung auf
e-Autos und alternative
Antriebssysteme</c:v>
                </c:pt>
                <c:pt idx="3">
                  <c:v>Beschaffung und Einkauf</c:v>
                </c:pt>
                <c:pt idx="4">
                  <c:v>Umstieg auf alternative 
Energieformen</c:v>
                </c:pt>
              </c:strCache>
            </c:strRef>
          </c:cat>
          <c:val>
            <c:numRef>
              <c:f>Sheet1!$E$2:$E$6</c:f>
              <c:numCache>
                <c:formatCode>General</c:formatCode>
                <c:ptCount val="5"/>
                <c:pt idx="0">
                  <c:v>21</c:v>
                </c:pt>
                <c:pt idx="1">
                  <c:v>25</c:v>
                </c:pt>
                <c:pt idx="2">
                  <c:v>27</c:v>
                </c:pt>
                <c:pt idx="3">
                  <c:v>21</c:v>
                </c:pt>
                <c:pt idx="4">
                  <c:v>23</c:v>
                </c:pt>
              </c:numCache>
            </c:numRef>
          </c:val>
          <c:extLst>
            <c:ext xmlns:c16="http://schemas.microsoft.com/office/drawing/2014/chart" uri="{C3380CC4-5D6E-409C-BE32-E72D297353CC}">
              <c16:uniqueId val="{00000004-E2D1-4351-A9EC-D5C630A824C7}"/>
            </c:ext>
          </c:extLst>
        </c:ser>
        <c:ser>
          <c:idx val="4"/>
          <c:order val="4"/>
          <c:tx>
            <c:strRef>
              <c:f>Sheet1!$F$1</c:f>
              <c:strCache>
                <c:ptCount val="1"/>
                <c:pt idx="0">
                  <c:v> Bereich nicht vorhanden</c:v>
                </c:pt>
              </c:strCache>
            </c:strRef>
          </c:tx>
          <c:spPr>
            <a:solidFill>
              <a:schemeClr val="accent2">
                <a:tint val="54000"/>
              </a:schemeClr>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303030"/>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Vertrieb und Logistik</c:v>
                </c:pt>
                <c:pt idx="1">
                  <c:v>Produktion bzw. Durchführung 
der Dienstleistung</c:v>
                </c:pt>
                <c:pt idx="2">
                  <c:v>Fuhrpark Umstellung auf
e-Autos und alternative
Antriebssysteme</c:v>
                </c:pt>
                <c:pt idx="3">
                  <c:v>Beschaffung und Einkauf</c:v>
                </c:pt>
                <c:pt idx="4">
                  <c:v>Umstieg auf alternative 
Energieformen</c:v>
                </c:pt>
              </c:strCache>
            </c:strRef>
          </c:cat>
          <c:val>
            <c:numRef>
              <c:f>Sheet1!$F$2:$F$6</c:f>
              <c:numCache>
                <c:formatCode>General</c:formatCode>
                <c:ptCount val="5"/>
                <c:pt idx="0">
                  <c:v>40</c:v>
                </c:pt>
                <c:pt idx="1">
                  <c:v>21</c:v>
                </c:pt>
                <c:pt idx="2">
                  <c:v>21</c:v>
                </c:pt>
                <c:pt idx="3">
                  <c:v>23</c:v>
                </c:pt>
                <c:pt idx="4">
                  <c:v>13</c:v>
                </c:pt>
              </c:numCache>
            </c:numRef>
          </c:val>
          <c:extLst>
            <c:ext xmlns:c16="http://schemas.microsoft.com/office/drawing/2014/chart" uri="{C3380CC4-5D6E-409C-BE32-E72D297353CC}">
              <c16:uniqueId val="{00000005-E2D1-4351-A9EC-D5C630A824C7}"/>
            </c:ext>
          </c:extLst>
        </c:ser>
        <c:dLbls>
          <c:dLblPos val="ctr"/>
          <c:showLegendKey val="0"/>
          <c:showVal val="1"/>
          <c:showCatName val="0"/>
          <c:showSerName val="0"/>
          <c:showPercent val="0"/>
          <c:showBubbleSize val="0"/>
        </c:dLbls>
        <c:gapWidth val="40"/>
        <c:overlap val="100"/>
        <c:axId val="1007608848"/>
        <c:axId val="1007618928"/>
      </c:barChart>
      <c:catAx>
        <c:axId val="100760884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rgbClr val="303030"/>
                </a:solidFill>
                <a:latin typeface="+mn-lt"/>
                <a:ea typeface="+mn-ea"/>
                <a:cs typeface="+mn-cs"/>
              </a:defRPr>
            </a:pPr>
            <a:endParaRPr lang="de-DE"/>
          </a:p>
        </c:txPr>
        <c:crossAx val="1007618928"/>
        <c:crosses val="autoZero"/>
        <c:auto val="1"/>
        <c:lblAlgn val="ctr"/>
        <c:lblOffset val="100"/>
        <c:noMultiLvlLbl val="0"/>
      </c:catAx>
      <c:valAx>
        <c:axId val="100761892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007608848"/>
        <c:crosses val="autoZero"/>
        <c:crossBetween val="between"/>
      </c:valAx>
      <c:spPr>
        <a:noFill/>
        <a:ln>
          <a:noFill/>
        </a:ln>
        <a:effectLst/>
      </c:spPr>
    </c:plotArea>
    <c:legend>
      <c:legendPos val="t"/>
      <c:layout>
        <c:manualLayout>
          <c:xMode val="edge"/>
          <c:yMode val="edge"/>
          <c:x val="1.4829583001983661E-4"/>
          <c:y val="1.5029215256034121E-2"/>
          <c:w val="0.61848007974821084"/>
          <c:h val="8.6869653115061271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303030"/>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Series 1</c:v>
                </c:pt>
              </c:strCache>
            </c:strRef>
          </c:tx>
          <c:dPt>
            <c:idx val="0"/>
            <c:bubble3D val="0"/>
            <c:spPr>
              <a:solidFill>
                <a:schemeClr val="accent2">
                  <a:shade val="65000"/>
                </a:schemeClr>
              </a:solidFill>
              <a:ln>
                <a:noFill/>
              </a:ln>
              <a:effectLst/>
            </c:spPr>
            <c:extLst>
              <c:ext xmlns:c16="http://schemas.microsoft.com/office/drawing/2014/chart" uri="{C3380CC4-5D6E-409C-BE32-E72D297353CC}">
                <c16:uniqueId val="{00000007-B101-4223-99CC-277FE881877F}"/>
              </c:ext>
            </c:extLst>
          </c:dPt>
          <c:dPt>
            <c:idx val="1"/>
            <c:bubble3D val="0"/>
            <c:spPr>
              <a:solidFill>
                <a:schemeClr val="accent2"/>
              </a:solidFill>
              <a:ln>
                <a:noFill/>
              </a:ln>
              <a:effectLst/>
            </c:spPr>
            <c:extLst>
              <c:ext xmlns:c16="http://schemas.microsoft.com/office/drawing/2014/chart" uri="{C3380CC4-5D6E-409C-BE32-E72D297353CC}">
                <c16:uniqueId val="{00000005-B101-4223-99CC-277FE881877F}"/>
              </c:ext>
            </c:extLst>
          </c:dPt>
          <c:dPt>
            <c:idx val="2"/>
            <c:bubble3D val="0"/>
            <c:spPr>
              <a:solidFill>
                <a:schemeClr val="accent2">
                  <a:tint val="65000"/>
                </a:schemeClr>
              </a:solidFill>
              <a:ln>
                <a:noFill/>
              </a:ln>
              <a:effectLst/>
            </c:spPr>
            <c:extLst>
              <c:ext xmlns:c16="http://schemas.microsoft.com/office/drawing/2014/chart" uri="{C3380CC4-5D6E-409C-BE32-E72D297353CC}">
                <c16:uniqueId val="{00000006-B101-4223-99CC-277FE881877F}"/>
              </c:ext>
            </c:extLst>
          </c:dPt>
          <c:dLbls>
            <c:dLbl>
              <c:idx val="0"/>
              <c:layout>
                <c:manualLayout>
                  <c:x val="0.21178905205898929"/>
                  <c:y val="-9.8436906568214286E-2"/>
                </c:manualLayout>
              </c:layout>
              <c:tx>
                <c:rich>
                  <a:bodyPr/>
                  <a:lstStyle/>
                  <a:p>
                    <a:fld id="{9C325509-0A51-45D4-9556-063872AD89E2}" type="CATEGORYNAME">
                      <a:rPr lang="en-US" sz="1200"/>
                      <a:pPr/>
                      <a:t>[RUBRIKENNAME]</a:t>
                    </a:fld>
                    <a:endParaRPr lang="en-US" sz="1800" b="1" baseline="0"/>
                  </a:p>
                  <a:p>
                    <a:fld id="{2B26923C-DBF1-456D-8925-8525F171DE3D}" type="PERCENTAGE">
                      <a:rPr lang="en-US" sz="1800" b="1"/>
                      <a:pPr/>
                      <a:t>[PROZENTSATZ]</a:t>
                    </a:fld>
                    <a:endParaRPr lang="de-AT"/>
                  </a:p>
                </c:rich>
              </c:tx>
              <c:showLegendKey val="1"/>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101-4223-99CC-277FE881877F}"/>
                </c:ext>
              </c:extLst>
            </c:dLbl>
            <c:dLbl>
              <c:idx val="1"/>
              <c:layout>
                <c:manualLayout>
                  <c:x val="-0.19110652744385365"/>
                  <c:y val="8.3804692087394633E-2"/>
                </c:manualLayout>
              </c:layout>
              <c:tx>
                <c:rich>
                  <a:bodyPr/>
                  <a:lstStyle/>
                  <a:p>
                    <a:fld id="{C9FDF5FD-E6C9-4A11-B4AA-EAD4685AB769}" type="CATEGORYNAME">
                      <a:rPr lang="en-US" sz="1200" dirty="0"/>
                      <a:pPr/>
                      <a:t>[RUBRIKENNAME]</a:t>
                    </a:fld>
                    <a:endParaRPr lang="en-US" sz="1000" baseline="0"/>
                  </a:p>
                  <a:p>
                    <a:fld id="{5360DD7F-3D6E-4734-879A-62270B43B52D}" type="PERCENTAGE">
                      <a:rPr lang="en-US" sz="1600" b="1" dirty="0"/>
                      <a:pPr/>
                      <a:t>[PROZENTSATZ]</a:t>
                    </a:fld>
                    <a:endParaRPr lang="de-AT"/>
                  </a:p>
                </c:rich>
              </c:tx>
              <c:showLegendKey val="1"/>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B101-4223-99CC-277FE881877F}"/>
                </c:ext>
              </c:extLst>
            </c:dLbl>
            <c:dLbl>
              <c:idx val="2"/>
              <c:layout>
                <c:manualLayout>
                  <c:x val="-0.20685052117356359"/>
                  <c:y val="-0.1303625284925814"/>
                </c:manualLayout>
              </c:layout>
              <c:tx>
                <c:rich>
                  <a:bodyPr/>
                  <a:lstStyle/>
                  <a:p>
                    <a:fld id="{A43A9696-3879-4D70-81C1-FD76E37587B6}" type="CATEGORYNAME">
                      <a:rPr lang="en-US" sz="1200"/>
                      <a:pPr/>
                      <a:t>[RUBRIKENNAME]</a:t>
                    </a:fld>
                    <a:endParaRPr lang="en-US" sz="1200" baseline="0"/>
                  </a:p>
                  <a:p>
                    <a:fld id="{9515A348-F5E6-433C-9BBB-12D4642805E2}" type="PERCENTAGE">
                      <a:rPr lang="en-US" sz="1600" b="1"/>
                      <a:pPr/>
                      <a:t>[PROZENTSATZ]</a:t>
                    </a:fld>
                    <a:endParaRPr lang="de-AT"/>
                  </a:p>
                </c:rich>
              </c:tx>
              <c:showLegendKey val="1"/>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B101-4223-99CC-277FE881877F}"/>
                </c:ext>
              </c:extLst>
            </c:dLbl>
            <c:spPr>
              <a:noFill/>
              <a:ln>
                <a:noFill/>
              </a:ln>
              <a:effectLst/>
            </c:spPr>
            <c:txPr>
              <a:bodyPr rot="0" spcFirstLastPara="1" vertOverflow="overflow" horzOverflow="overflow" vert="horz" wrap="square" lIns="38100" tIns="19050" rIns="38100" bIns="19050" anchor="ctr" anchorCtr="0">
                <a:spAutoFit/>
              </a:bodyPr>
              <a:lstStyle/>
              <a:p>
                <a:pPr algn="l">
                  <a:defRPr sz="1197" b="0" i="0" u="none" strike="noStrike" kern="1200" baseline="0">
                    <a:solidFill>
                      <a:schemeClr val="tx1">
                        <a:lumMod val="75000"/>
                        <a:lumOff val="25000"/>
                      </a:schemeClr>
                    </a:solidFill>
                    <a:latin typeface="+mn-lt"/>
                    <a:ea typeface="+mn-ea"/>
                    <a:cs typeface="+mn-cs"/>
                  </a:defRPr>
                </a:pPr>
                <a:endParaRPr lang="de-DE"/>
              </a:p>
            </c:txPr>
            <c:showLegendKey val="1"/>
            <c:showVal val="0"/>
            <c:showCatName val="1"/>
            <c:showSerName val="0"/>
            <c:showPercent val="1"/>
            <c:showBubbleSize val="0"/>
            <c:separator>
</c:separator>
            <c:showLeaderLines val="1"/>
            <c:leaderLines>
              <c:spPr>
                <a:ln w="9525" cap="flat" cmpd="sng" algn="ctr">
                  <a:solidFill>
                    <a:schemeClr val="tx1">
                      <a:lumMod val="75000"/>
                      <a:lumOff val="25000"/>
                    </a:schemeClr>
                  </a:solidFill>
                  <a:round/>
                  <a:headEnd type="oval" w="med" len="med"/>
                </a:ln>
                <a:effectLst/>
              </c:spPr>
            </c:leaderLines>
            <c:extLst>
              <c:ext xmlns:c15="http://schemas.microsoft.com/office/drawing/2012/chart" uri="{CE6537A1-D6FC-4f65-9D91-7224C49458BB}"/>
            </c:extLst>
          </c:dLbls>
          <c:cat>
            <c:strRef>
              <c:f>Sheet1!$A$2:$A$4</c:f>
              <c:strCache>
                <c:ptCount val="3"/>
                <c:pt idx="0">
                  <c:v>gar nicht</c:v>
                </c:pt>
                <c:pt idx="1">
                  <c:v>sehr</c:v>
                </c:pt>
                <c:pt idx="2">
                  <c:v>etwas</c:v>
                </c:pt>
              </c:strCache>
            </c:strRef>
          </c:cat>
          <c:val>
            <c:numRef>
              <c:f>Sheet1!$B$2:$B$4</c:f>
              <c:numCache>
                <c:formatCode>General</c:formatCode>
                <c:ptCount val="3"/>
                <c:pt idx="0">
                  <c:v>46</c:v>
                </c:pt>
                <c:pt idx="1">
                  <c:v>21</c:v>
                </c:pt>
                <c:pt idx="2">
                  <c:v>32</c:v>
                </c:pt>
              </c:numCache>
            </c:numRef>
          </c:val>
          <c:extLst>
            <c:ext xmlns:c16="http://schemas.microsoft.com/office/drawing/2014/chart" uri="{C3380CC4-5D6E-409C-BE32-E72D297353CC}">
              <c16:uniqueId val="{00000000-B101-4223-99CC-277FE881877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06272C7-C209-E7D2-E48E-A8E606B79712}"/>
              </a:ext>
            </a:extLst>
          </p:cNvPr>
          <p:cNvSpPr>
            <a:spLocks noGrp="1"/>
          </p:cNvSpPr>
          <p:nvPr>
            <p:ph type="hdr" sz="quarter"/>
          </p:nvPr>
        </p:nvSpPr>
        <p:spPr>
          <a:xfrm>
            <a:off x="3" y="2"/>
            <a:ext cx="2945659" cy="498056"/>
          </a:xfrm>
          <a:prstGeom prst="rect">
            <a:avLst/>
          </a:prstGeom>
        </p:spPr>
        <p:txBody>
          <a:bodyPr vert="horz" lIns="95558" tIns="47779" rIns="95558" bIns="47779" rtlCol="0"/>
          <a:lstStyle>
            <a:lvl1pPr algn="l">
              <a:defRPr sz="1300"/>
            </a:lvl1pPr>
          </a:lstStyle>
          <a:p>
            <a:endParaRPr lang="de-DE"/>
          </a:p>
        </p:txBody>
      </p:sp>
      <p:sp>
        <p:nvSpPr>
          <p:cNvPr id="3" name="Datumsplatzhalter 2">
            <a:extLst>
              <a:ext uri="{FF2B5EF4-FFF2-40B4-BE49-F238E27FC236}">
                <a16:creationId xmlns:a16="http://schemas.microsoft.com/office/drawing/2014/main" id="{751E9BAE-14E1-C27C-29A1-B36B8C46E603}"/>
              </a:ext>
            </a:extLst>
          </p:cNvPr>
          <p:cNvSpPr>
            <a:spLocks noGrp="1"/>
          </p:cNvSpPr>
          <p:nvPr>
            <p:ph type="dt" sz="quarter" idx="1"/>
          </p:nvPr>
        </p:nvSpPr>
        <p:spPr>
          <a:xfrm>
            <a:off x="3850446" y="2"/>
            <a:ext cx="2945659" cy="498056"/>
          </a:xfrm>
          <a:prstGeom prst="rect">
            <a:avLst/>
          </a:prstGeom>
        </p:spPr>
        <p:txBody>
          <a:bodyPr vert="horz" lIns="95558" tIns="47779" rIns="95558" bIns="47779" rtlCol="0"/>
          <a:lstStyle>
            <a:lvl1pPr algn="r">
              <a:defRPr sz="1300"/>
            </a:lvl1pPr>
          </a:lstStyle>
          <a:p>
            <a:fld id="{B619929D-8DEE-4193-A579-95F8BADBBC10}" type="datetimeFigureOut">
              <a:rPr lang="de-DE" smtClean="0"/>
              <a:t>04.06.2024</a:t>
            </a:fld>
            <a:endParaRPr lang="de-DE"/>
          </a:p>
        </p:txBody>
      </p:sp>
      <p:sp>
        <p:nvSpPr>
          <p:cNvPr id="4" name="Fußzeilenplatzhalter 3">
            <a:extLst>
              <a:ext uri="{FF2B5EF4-FFF2-40B4-BE49-F238E27FC236}">
                <a16:creationId xmlns:a16="http://schemas.microsoft.com/office/drawing/2014/main" id="{7D4F2B47-7F50-EB12-AC1C-A75AE249D2CE}"/>
              </a:ext>
            </a:extLst>
          </p:cNvPr>
          <p:cNvSpPr>
            <a:spLocks noGrp="1"/>
          </p:cNvSpPr>
          <p:nvPr>
            <p:ph type="ftr" sz="quarter" idx="2"/>
          </p:nvPr>
        </p:nvSpPr>
        <p:spPr>
          <a:xfrm>
            <a:off x="3" y="9428586"/>
            <a:ext cx="2945659" cy="498055"/>
          </a:xfrm>
          <a:prstGeom prst="rect">
            <a:avLst/>
          </a:prstGeom>
        </p:spPr>
        <p:txBody>
          <a:bodyPr vert="horz" lIns="95558" tIns="47779" rIns="95558" bIns="47779"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D075DC6E-462C-BE45-E6EC-85E34865D648}"/>
              </a:ext>
            </a:extLst>
          </p:cNvPr>
          <p:cNvSpPr>
            <a:spLocks noGrp="1"/>
          </p:cNvSpPr>
          <p:nvPr>
            <p:ph type="sldNum" sz="quarter" idx="3"/>
          </p:nvPr>
        </p:nvSpPr>
        <p:spPr>
          <a:xfrm>
            <a:off x="3850446" y="9428586"/>
            <a:ext cx="2945659" cy="498055"/>
          </a:xfrm>
          <a:prstGeom prst="rect">
            <a:avLst/>
          </a:prstGeom>
        </p:spPr>
        <p:txBody>
          <a:bodyPr vert="horz" lIns="95558" tIns="47779" rIns="95558" bIns="47779" rtlCol="0" anchor="b"/>
          <a:lstStyle>
            <a:lvl1pPr algn="r">
              <a:defRPr sz="1300"/>
            </a:lvl1pPr>
          </a:lstStyle>
          <a:p>
            <a:fld id="{921468E1-4B9C-4430-96BE-EF27189697D7}" type="slidenum">
              <a:rPr lang="de-DE" smtClean="0"/>
              <a:t>‹Nr.›</a:t>
            </a:fld>
            <a:endParaRPr lang="de-DE"/>
          </a:p>
        </p:txBody>
      </p:sp>
    </p:spTree>
    <p:extLst>
      <p:ext uri="{BB962C8B-B14F-4D97-AF65-F5344CB8AC3E}">
        <p14:creationId xmlns:p14="http://schemas.microsoft.com/office/powerpoint/2010/main" val="79843441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2"/>
            <a:ext cx="2945659" cy="498056"/>
          </a:xfrm>
          <a:prstGeom prst="rect">
            <a:avLst/>
          </a:prstGeom>
        </p:spPr>
        <p:txBody>
          <a:bodyPr vert="horz" lIns="95558" tIns="47779" rIns="95558" bIns="47779" rtlCol="0"/>
          <a:lstStyle>
            <a:lvl1pPr algn="l">
              <a:defRPr sz="1300"/>
            </a:lvl1pPr>
          </a:lstStyle>
          <a:p>
            <a:endParaRPr lang="de-DE"/>
          </a:p>
        </p:txBody>
      </p:sp>
      <p:sp>
        <p:nvSpPr>
          <p:cNvPr id="3" name="Datumsplatzhalter 2"/>
          <p:cNvSpPr>
            <a:spLocks noGrp="1"/>
          </p:cNvSpPr>
          <p:nvPr>
            <p:ph type="dt" idx="1"/>
          </p:nvPr>
        </p:nvSpPr>
        <p:spPr>
          <a:xfrm>
            <a:off x="3850446" y="2"/>
            <a:ext cx="2945659" cy="498056"/>
          </a:xfrm>
          <a:prstGeom prst="rect">
            <a:avLst/>
          </a:prstGeom>
        </p:spPr>
        <p:txBody>
          <a:bodyPr vert="horz" lIns="95558" tIns="47779" rIns="95558" bIns="47779" rtlCol="0"/>
          <a:lstStyle>
            <a:lvl1pPr algn="r">
              <a:defRPr sz="1300"/>
            </a:lvl1pPr>
          </a:lstStyle>
          <a:p>
            <a:fld id="{2F7C1B06-E177-4437-B611-C3C2D1A2EF85}" type="datetimeFigureOut">
              <a:rPr lang="de-DE" smtClean="0"/>
              <a:t>04.06.2024</a:t>
            </a:fld>
            <a:endParaRPr lang="de-DE"/>
          </a:p>
        </p:txBody>
      </p:sp>
      <p:sp>
        <p:nvSpPr>
          <p:cNvPr id="4" name="Folienbildplatzhalter 3"/>
          <p:cNvSpPr>
            <a:spLocks noGrp="1" noRot="1" noChangeAspect="1"/>
          </p:cNvSpPr>
          <p:nvPr>
            <p:ph type="sldImg" idx="2"/>
          </p:nvPr>
        </p:nvSpPr>
        <p:spPr>
          <a:xfrm>
            <a:off x="422275" y="1239838"/>
            <a:ext cx="5956300" cy="3351212"/>
          </a:xfrm>
          <a:prstGeom prst="rect">
            <a:avLst/>
          </a:prstGeom>
          <a:noFill/>
          <a:ln w="12700">
            <a:solidFill>
              <a:prstClr val="black"/>
            </a:solidFill>
          </a:ln>
        </p:spPr>
        <p:txBody>
          <a:bodyPr vert="horz" lIns="95558" tIns="47779" rIns="95558" bIns="47779" rtlCol="0" anchor="ctr"/>
          <a:lstStyle/>
          <a:p>
            <a:endParaRPr lang="de-DE"/>
          </a:p>
        </p:txBody>
      </p:sp>
      <p:sp>
        <p:nvSpPr>
          <p:cNvPr id="5" name="Notizenplatzhalter 4"/>
          <p:cNvSpPr>
            <a:spLocks noGrp="1"/>
          </p:cNvSpPr>
          <p:nvPr>
            <p:ph type="body" sz="quarter" idx="3"/>
          </p:nvPr>
        </p:nvSpPr>
        <p:spPr>
          <a:xfrm>
            <a:off x="679768" y="4777198"/>
            <a:ext cx="5438140" cy="3908614"/>
          </a:xfrm>
          <a:prstGeom prst="rect">
            <a:avLst/>
          </a:prstGeom>
        </p:spPr>
        <p:txBody>
          <a:bodyPr vert="horz" lIns="95558" tIns="47779" rIns="95558" bIns="4777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3" y="9428586"/>
            <a:ext cx="2945659" cy="498055"/>
          </a:xfrm>
          <a:prstGeom prst="rect">
            <a:avLst/>
          </a:prstGeom>
        </p:spPr>
        <p:txBody>
          <a:bodyPr vert="horz" lIns="95558" tIns="47779" rIns="95558" bIns="47779" rtlCol="0" anchor="b"/>
          <a:lstStyle>
            <a:lvl1pPr algn="l">
              <a:defRPr sz="1300"/>
            </a:lvl1pPr>
          </a:lstStyle>
          <a:p>
            <a:endParaRPr lang="de-DE"/>
          </a:p>
        </p:txBody>
      </p:sp>
      <p:sp>
        <p:nvSpPr>
          <p:cNvPr id="7" name="Foliennummernplatzhalter 6"/>
          <p:cNvSpPr>
            <a:spLocks noGrp="1"/>
          </p:cNvSpPr>
          <p:nvPr>
            <p:ph type="sldNum" sz="quarter" idx="5"/>
          </p:nvPr>
        </p:nvSpPr>
        <p:spPr>
          <a:xfrm>
            <a:off x="3850446" y="9428586"/>
            <a:ext cx="2945659" cy="498055"/>
          </a:xfrm>
          <a:prstGeom prst="rect">
            <a:avLst/>
          </a:prstGeom>
        </p:spPr>
        <p:txBody>
          <a:bodyPr vert="horz" lIns="95558" tIns="47779" rIns="95558" bIns="47779" rtlCol="0" anchor="b"/>
          <a:lstStyle>
            <a:lvl1pPr algn="r">
              <a:defRPr sz="1300"/>
            </a:lvl1pPr>
          </a:lstStyle>
          <a:p>
            <a:fld id="{38CE6631-D942-4CE8-AF59-DF0AC45E8509}" type="slidenum">
              <a:rPr lang="de-DE" smtClean="0"/>
              <a:t>‹Nr.›</a:t>
            </a:fld>
            <a:endParaRPr lang="de-DE"/>
          </a:p>
        </p:txBody>
      </p:sp>
    </p:spTree>
    <p:extLst>
      <p:ext uri="{BB962C8B-B14F-4D97-AF65-F5344CB8AC3E}">
        <p14:creationId xmlns:p14="http://schemas.microsoft.com/office/powerpoint/2010/main" val="132904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7"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ea typeface="Inter"/>
                <a:cs typeface="Inter"/>
              </a:rPr>
              <a:t>Begrüßung und Vorstellung durch Karin Berger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E6631-D942-4CE8-AF59-DF0AC45E8509}" type="slidenum">
              <a:rPr kumimoji="0" lang="de-DE" sz="1300" b="0" i="0" u="none" strike="noStrike" kern="1200" cap="none" spc="0" normalizeH="0" baseline="0" noProof="0" smtClean="0">
                <a:ln>
                  <a:noFill/>
                </a:ln>
                <a:solidFill>
                  <a:srgbClr val="202020"/>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300" b="0" i="0" u="none" strike="noStrike" kern="1200" cap="none" spc="0" normalizeH="0" baseline="0" noProof="0">
              <a:ln>
                <a:noFill/>
              </a:ln>
              <a:solidFill>
                <a:srgbClr val="202020"/>
              </a:solidFill>
              <a:effectLst/>
              <a:uLnTx/>
              <a:uFillTx/>
              <a:latin typeface="Inter"/>
              <a:ea typeface="+mn-ea"/>
              <a:cs typeface="+mn-cs"/>
            </a:endParaRPr>
          </a:p>
        </p:txBody>
      </p:sp>
    </p:spTree>
    <p:extLst>
      <p:ext uri="{BB962C8B-B14F-4D97-AF65-F5344CB8AC3E}">
        <p14:creationId xmlns:p14="http://schemas.microsoft.com/office/powerpoint/2010/main" val="3016520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Nachhaltigkeit mit hohem Stellenwert</a:t>
            </a:r>
            <a:endParaRPr lang="de-AT" dirty="0"/>
          </a:p>
          <a:p>
            <a:pPr marL="171450" indent="-171450">
              <a:buFont typeface="Symbol"/>
              <a:buChar char="•"/>
            </a:pPr>
            <a:r>
              <a:rPr lang="de-AT" dirty="0"/>
              <a:t>Der zweite große Trend ist Nachhaltigkeit und die grüne Transformation der Wirtschaft. </a:t>
            </a:r>
          </a:p>
          <a:p>
            <a:pPr marL="171450" indent="-171450">
              <a:buFont typeface="Symbol"/>
              <a:buChar char="•"/>
            </a:pPr>
            <a:r>
              <a:rPr lang="de-AT" dirty="0"/>
              <a:t>Es ist die größte Herausforderung unserer Generation. Es ist also keine Überraschung, dass sich die heimischen Unternehmen sehr aktiv mit diesem Thema beschäftigen. Für 72 % ist das Thema wichtig oder sogar sehr wichtig. </a:t>
            </a:r>
            <a:endParaRPr lang="de-AT" dirty="0">
              <a:ea typeface="Inter"/>
              <a:cs typeface="Inter"/>
            </a:endParaRPr>
          </a:p>
          <a:p>
            <a:pPr marL="628650" lvl="1" indent="-171450">
              <a:buFont typeface="Courier New"/>
              <a:buChar char="○"/>
            </a:pPr>
            <a:r>
              <a:rPr lang="de-AT" b="1" dirty="0"/>
              <a:t>Anmerkung</a:t>
            </a:r>
            <a:r>
              <a:rPr lang="de-AT" dirty="0"/>
              <a:t>: Wert 2022 war 82%</a:t>
            </a:r>
            <a:endParaRPr lang="de-AT" dirty="0">
              <a:ea typeface="Inter"/>
              <a:cs typeface="Inter"/>
            </a:endParaRPr>
          </a:p>
          <a:p>
            <a:pPr marL="171450" indent="-171450">
              <a:buFont typeface="Symbol"/>
              <a:buChar char="•"/>
            </a:pPr>
            <a:r>
              <a:rPr lang="de-AT" dirty="0"/>
              <a:t>Auch das ist – wie schon im Fall Digitalisierung – vollkommen gerechtfertigt. Marktchancen und Notwendigkeit der Ökologisierung sind offensichtlich – gerade für innovative Unternehmen, wie sie in unserem Mittelstand sehr häufig sind. Wenn wir uns die Investitionen ansehen, die notwendig sind, um die ambitionierten Ziele der EU zu erreichen, wird klar von welchen Potentialen wir sprechen. </a:t>
            </a:r>
          </a:p>
          <a:p>
            <a:pPr marL="628650" lvl="1" indent="-171450">
              <a:buFont typeface="Courier New"/>
              <a:buChar char="○"/>
            </a:pPr>
            <a:r>
              <a:rPr lang="de-AT" dirty="0"/>
              <a:t>Als Beispiel: Allein für den Netzausbau in Österreich, der für die Energiewende benötigt wird, wird mit einem notwendigen Investitionsvolumen von 15 Mrd. Euro in nächsten 10 Jahren gerechnet. </a:t>
            </a:r>
          </a:p>
          <a:p>
            <a:pPr marL="171450" indent="-171450">
              <a:buFont typeface="Symbol"/>
              <a:buChar char="•"/>
            </a:pPr>
            <a:r>
              <a:rPr lang="de-AT" dirty="0"/>
              <a:t>Der Markt sucht laufend nach Lösungen und damit entstehen Potentiale.  Selbstverständlich darf auch das eigene Unternehmen weiterhin nicht aus den Augen verloren werden. Alle </a:t>
            </a:r>
            <a:r>
              <a:rPr lang="de-AT" dirty="0" err="1"/>
              <a:t>Unternehmer:innen</a:t>
            </a:r>
            <a:r>
              <a:rPr lang="de-AT" dirty="0"/>
              <a:t> sind gut beraten, sich genau mit ESG und den verschiedenen Aspekten für das eigene Unternehmen auseinander zu setzen.</a:t>
            </a:r>
          </a:p>
          <a:p>
            <a:endParaRPr lang="de-AT" sz="1200" dirty="0">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p:cNvSpPr>
            <a:spLocks noGrp="1"/>
          </p:cNvSpPr>
          <p:nvPr>
            <p:ph type="sldNum" sz="quarter" idx="5"/>
          </p:nvPr>
        </p:nvSpPr>
        <p:spPr/>
        <p:txBody>
          <a:bodyPr/>
          <a:lstStyle/>
          <a:p>
            <a:fld id="{38CE6631-D942-4CE8-AF59-DF0AC45E8509}" type="slidenum">
              <a:rPr lang="de-DE" smtClean="0"/>
              <a:t>10</a:t>
            </a:fld>
            <a:endParaRPr lang="de-DE"/>
          </a:p>
        </p:txBody>
      </p:sp>
    </p:spTree>
    <p:extLst>
      <p:ext uri="{BB962C8B-B14F-4D97-AF65-F5344CB8AC3E}">
        <p14:creationId xmlns:p14="http://schemas.microsoft.com/office/powerpoint/2010/main" val="286131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Gründer Wandel: KMU investieren in Energie und Wertschöpfungskette</a:t>
            </a:r>
            <a:endParaRPr lang="de-DE"/>
          </a:p>
          <a:p>
            <a:pPr marL="171450" indent="-171450">
              <a:buFont typeface="Symbol"/>
              <a:buChar char="•"/>
            </a:pPr>
            <a:r>
              <a:rPr lang="de-AT" dirty="0"/>
              <a:t>Generell gibt es für die Unternehmen fünf wesentliche Bereiche, in denen das Thema Nachhaltigkeit eine wesentliche Rolle für die Betriebe spielen wird.</a:t>
            </a:r>
            <a:endParaRPr lang="de-DE"/>
          </a:p>
          <a:p>
            <a:pPr marL="171450" indent="-171450">
              <a:buFont typeface="Symbol"/>
              <a:buChar char="•"/>
            </a:pPr>
            <a:r>
              <a:rPr lang="de-AT" dirty="0"/>
              <a:t>Ein großer Treiber ist das Ziel mehr Energiesicherheit und -unabhängigkeit zu erreichen. Das sehen wir in vielen Projekten, die unsere </a:t>
            </a:r>
            <a:r>
              <a:rPr lang="de-AT" dirty="0" err="1"/>
              <a:t>Kund:innen</a:t>
            </a:r>
            <a:r>
              <a:rPr lang="de-AT" dirty="0"/>
              <a:t> umsetzen. </a:t>
            </a:r>
            <a:endParaRPr lang="de-DE"/>
          </a:p>
          <a:p>
            <a:pPr marL="171450" indent="-171450">
              <a:buFont typeface="Symbol"/>
              <a:buChar char="•"/>
            </a:pPr>
            <a:r>
              <a:rPr lang="de-AT" dirty="0"/>
              <a:t>Je nach individueller Situation und Art der Unternehmen sind zudem Beschaffung und Einkauf, die eigene Produktion und Leistungserbringung, der Fuhrpark und der Vertrieb bzw. Logistik die wichtigsten Aspekte des grünen Wandels. </a:t>
            </a:r>
            <a:endParaRPr lang="de-DE" dirty="0"/>
          </a:p>
          <a:p>
            <a:pPr marL="171450" indent="-171450">
              <a:buFont typeface="Symbol"/>
              <a:buChar char="•"/>
            </a:pPr>
            <a:r>
              <a:rPr lang="de-AT" dirty="0"/>
              <a:t>Die Unternehmen sind hier klar bereit in eine nachhaltige Zukunft zu investieren, das sehen wir auch in unseren Kundengesprächen und bei der Kreditvergabe. </a:t>
            </a:r>
            <a:endParaRPr lang="de-DE" dirty="0"/>
          </a:p>
          <a:p>
            <a:pPr marL="171450" indent="-171450">
              <a:buFont typeface="Symbol"/>
              <a:buChar char="•"/>
            </a:pPr>
            <a:r>
              <a:rPr lang="de-AT" dirty="0"/>
              <a:t>Eine wesentliche Aufgabe für uns als Bankpartner, die wir sehr gerne annehmen, ist hier die Beratung der </a:t>
            </a:r>
            <a:r>
              <a:rPr lang="de-AT" dirty="0" err="1"/>
              <a:t>Kund:innen</a:t>
            </a:r>
            <a:r>
              <a:rPr lang="de-AT" dirty="0"/>
              <a:t> in Bezug auf Förderungen. </a:t>
            </a:r>
            <a:endParaRPr lang="de-DE"/>
          </a:p>
          <a:p>
            <a:pPr marL="628650" lvl="1" indent="-171450">
              <a:buFont typeface="Courier New"/>
              <a:buChar char="○"/>
            </a:pPr>
            <a:r>
              <a:rPr lang="de-AT" dirty="0"/>
              <a:t>Wir haben in Österreich das Glück eine Vielzahl von Fördermöglichkeiten zu haben. Von außen betrachtet, mag es manchmal wie der sprichwörtliche Dschungel wirken, wir setzen uns täglich mit dem Thema auseinander und unsere </a:t>
            </a:r>
            <a:r>
              <a:rPr lang="de-AT" dirty="0" err="1"/>
              <a:t>Berater:innen</a:t>
            </a:r>
            <a:r>
              <a:rPr lang="de-AT" dirty="0"/>
              <a:t> werden speziell auf das Thema geschult. So sind wir in der Lage unsere </a:t>
            </a:r>
            <a:r>
              <a:rPr lang="de-AT" dirty="0" err="1"/>
              <a:t>Kund:innen</a:t>
            </a:r>
            <a:r>
              <a:rPr lang="de-AT" dirty="0"/>
              <a:t> umfassend zu beraten und zu unterstützen, dass am besten passende Programm zu wählen. Förderungen sollten als Teil eines breiten Finanzierungsmixes generell nicht unterschätzt werden, das gilt im Bereich Nachhaltigkeit im Speziellen.  </a:t>
            </a:r>
            <a:endParaRPr lang="de-DE" dirty="0"/>
          </a:p>
          <a:p>
            <a:pPr marL="0" indent="0">
              <a:buFont typeface="Arial" panose="020B0604020202020204" pitchFamily="34" charset="0"/>
              <a:buNone/>
            </a:pPr>
            <a:endParaRPr lang="de-DE"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57FDA-6286-0F48-8B0D-96EE59B64E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01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Grüne Transformation schreitet voran</a:t>
            </a:r>
            <a:endParaRPr lang="de-DE"/>
          </a:p>
          <a:p>
            <a:pPr marL="171450" indent="-171450">
              <a:buFont typeface="Symbol"/>
              <a:buChar char="•"/>
            </a:pPr>
            <a:r>
              <a:rPr lang="de-AT"/>
              <a:t>In der Detailbetrachtung sehen wir, dass bereits 27 % der befragten Unternehmen Projekte zu alternativen Energieformen umgesetzt haben, weitere 19 % arbeiten daran und 17 % planen Aktivitäten.  </a:t>
            </a:r>
            <a:endParaRPr lang="de-DE"/>
          </a:p>
          <a:p>
            <a:pPr marL="171450" indent="-171450">
              <a:buFont typeface="Symbol"/>
              <a:buChar char="•"/>
            </a:pPr>
            <a:r>
              <a:rPr lang="de-AT"/>
              <a:t>Bei den weiteren Aspekten haben zwischen 13 und 17 % der Unternehmen bereits Projekte umgesetzt und rund ein Fünftel ist gerade in Umsetzung.</a:t>
            </a:r>
            <a:endParaRPr lang="de-DE"/>
          </a:p>
          <a:p>
            <a:pPr marL="171450" indent="-171450">
              <a:buFont typeface="Symbol"/>
              <a:buChar char="•"/>
            </a:pPr>
            <a:r>
              <a:rPr lang="de-AT"/>
              <a:t>Über alle Bereiche sind es aber rund ein Fünftel der Unternehmen, die keine Umsetzung planen. Diese Unternehmen sollten aus unserer Sicht, dies hinterfragen. Selbstverständlich wird es Unternehmen geben, in denen keine Notwendigkeit für gewisse Aspekte der grünen Transformation besteht, eine regelmäßige Analyse – gerade auch in Richtung Potentiale – ist aber anzuraten. </a:t>
            </a:r>
            <a:endParaRPr lang="de-DE"/>
          </a:p>
          <a:p>
            <a:pPr marL="171450" indent="-171450">
              <a:buFont typeface="Symbol"/>
              <a:buChar char="•"/>
            </a:pPr>
            <a:r>
              <a:rPr lang="de-AT" dirty="0"/>
              <a:t>Im Vergleich zur letzten Studie 2022 sind die Zahlen ähnlich. Anstiege gibt es vor allem bei den umgesetzten Projekten, Rückgänge am ehesten in den Planungs- und Umsetzungsphasen. Das zeigt uns, dass sich die Unternehmen schon länger mit diesem Thema beschäftigen und ihre Projekte konsequent umsetzen. </a:t>
            </a:r>
            <a:endParaRPr lang="de-DE" dirty="0"/>
          </a:p>
          <a:p>
            <a:pPr marL="171450" indent="-171450">
              <a:buFont typeface="Symbol"/>
              <a:buChar char="•"/>
            </a:pPr>
            <a:r>
              <a:rPr lang="de-AT" dirty="0" err="1"/>
              <a:t>Vergleichzahlen</a:t>
            </a:r>
            <a:r>
              <a:rPr lang="de-AT" dirty="0"/>
              <a:t> 2022 (Veränderung in </a:t>
            </a:r>
            <a:r>
              <a:rPr lang="de-AT" dirty="0" err="1"/>
              <a:t>PPt</a:t>
            </a:r>
            <a:r>
              <a:rPr lang="de-AT" dirty="0"/>
              <a:t>.):</a:t>
            </a:r>
            <a:endParaRPr lang="de-DE"/>
          </a:p>
          <a:p>
            <a:pPr marL="628650" lvl="1" indent="-171450">
              <a:buFont typeface="Courier New"/>
              <a:buChar char="○"/>
            </a:pPr>
            <a:r>
              <a:rPr lang="de-DE" dirty="0"/>
              <a:t>Energie: 23 (+4) – 20 (-1) – 19 (-2) – 22 (+1) - 16 (-3)</a:t>
            </a:r>
            <a:endParaRPr lang="de-DE" dirty="0">
              <a:ea typeface="Inter"/>
              <a:cs typeface="Inter"/>
            </a:endParaRPr>
          </a:p>
          <a:p>
            <a:pPr marL="628650" lvl="1" indent="-171450">
              <a:buFont typeface="Courier New"/>
              <a:buChar char="○"/>
            </a:pPr>
            <a:r>
              <a:rPr lang="en-US" dirty="0" err="1"/>
              <a:t>Beschaffung</a:t>
            </a:r>
            <a:r>
              <a:rPr lang="en-US" dirty="0"/>
              <a:t>: 19 (-2) – 24 (-1) – 16 (+1) – 22 ( -1) - 19 (+4)</a:t>
            </a:r>
            <a:endParaRPr lang="de-DE"/>
          </a:p>
          <a:p>
            <a:pPr marL="628650" lvl="1" indent="-171450">
              <a:buFont typeface="Courier New"/>
              <a:buChar char="○"/>
            </a:pPr>
            <a:r>
              <a:rPr lang="en-US" dirty="0" err="1"/>
              <a:t>Fuhrpark</a:t>
            </a:r>
            <a:r>
              <a:rPr lang="en-US" dirty="0"/>
              <a:t>: 15 (+2) – 18 (+2) – 18 (-3) - 28 (-1) - 21 (0)</a:t>
            </a:r>
            <a:endParaRPr lang="de-DE" dirty="0"/>
          </a:p>
          <a:p>
            <a:pPr marL="628650" lvl="1" indent="-171450">
              <a:buFont typeface="Courier New"/>
              <a:buChar char="○"/>
            </a:pPr>
            <a:r>
              <a:rPr lang="en-US" dirty="0"/>
              <a:t>Produktion: 15 (0) – 21 (0) – 18 (0) – 25 (0) - 21 (0)</a:t>
            </a:r>
            <a:endParaRPr lang="de-DE" dirty="0"/>
          </a:p>
          <a:p>
            <a:pPr marL="628650" lvl="1" indent="-171450">
              <a:buFont typeface="Courier New"/>
              <a:buChar char="○"/>
            </a:pPr>
            <a:r>
              <a:rPr lang="de-DE" dirty="0"/>
              <a:t>Vertrieb: 10 (+3) – 17 (-2) – 12 (-1) – 23 (-2) - 38 (+2)</a:t>
            </a:r>
          </a:p>
          <a:p>
            <a:endParaRPr lang="de-DE" dirty="0">
              <a:ea typeface="Inter"/>
              <a:cs typeface="Inter"/>
            </a:endParaRPr>
          </a:p>
        </p:txBody>
      </p:sp>
      <p:sp>
        <p:nvSpPr>
          <p:cNvPr id="4" name="Slide Number Placeholder 3"/>
          <p:cNvSpPr>
            <a:spLocks noGrp="1"/>
          </p:cNvSpPr>
          <p:nvPr>
            <p:ph type="sldNum" sz="quarter" idx="5"/>
          </p:nvPr>
        </p:nvSpPr>
        <p:spPr/>
        <p:txBody>
          <a:bodyPr/>
          <a:lstStyle/>
          <a:p>
            <a:fld id="{38CE6631-D942-4CE8-AF59-DF0AC45E8509}" type="slidenum">
              <a:rPr lang="de-DE" smtClean="0"/>
              <a:t>12</a:t>
            </a:fld>
            <a:endParaRPr lang="de-DE"/>
          </a:p>
        </p:txBody>
      </p:sp>
    </p:spTree>
    <p:extLst>
      <p:ext uri="{BB962C8B-B14F-4D97-AF65-F5344CB8AC3E}">
        <p14:creationId xmlns:p14="http://schemas.microsoft.com/office/powerpoint/2010/main" val="374148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Energiekrise: Nur einer von mehreren Gründen</a:t>
            </a:r>
            <a:endParaRPr lang="de-AT"/>
          </a:p>
          <a:p>
            <a:pPr marL="171450" indent="-171450">
              <a:buFont typeface="Symbol"/>
              <a:buChar char="•"/>
            </a:pPr>
            <a:r>
              <a:rPr lang="de-DE" dirty="0"/>
              <a:t>Natürlich waren die gestiegenen Preise im Zuge der Energiekrise ein deutlicher Weckruf an viele Unternehmen und haben auch zur Bewusstseinsbildung beigetragen. Es war aber kein Katalysator in der Größenordnung, wie es etwa die Pandemie beim Thema Digitalisierung war. Fast die Hälfte der KMU gibt an, dass es nicht die Energiekrise war, die ein Umdenken ausgelöst hat, während nur 21 % sie als ausschlaggebenden Faktor nennen. </a:t>
            </a:r>
            <a:endParaRPr lang="de-AT"/>
          </a:p>
          <a:p>
            <a:pPr marL="171450" indent="-171450">
              <a:buFont typeface="Symbol"/>
              <a:buChar char="•"/>
            </a:pPr>
            <a:r>
              <a:rPr lang="de-DE" dirty="0"/>
              <a:t>Das hat sicher damit zu tun, dass sehr viele Unternehmen sich schon länger mit dem Thema aktiv beschäftigen. Hier gibt es gerade im Mittelstand viele Vorreiter und Innovatoren, was auch ein Charakteristikum unserer heimischen Wirtschaft ist, dass sie auszeichnet.</a:t>
            </a:r>
            <a:endParaRPr lang="de-AT" dirty="0"/>
          </a:p>
          <a:p>
            <a:endParaRPr lang="de-AT" sz="1200" dirty="0">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p:cNvSpPr>
            <a:spLocks noGrp="1"/>
          </p:cNvSpPr>
          <p:nvPr>
            <p:ph type="sldNum" sz="quarter" idx="5"/>
          </p:nvPr>
        </p:nvSpPr>
        <p:spPr/>
        <p:txBody>
          <a:bodyPr/>
          <a:lstStyle/>
          <a:p>
            <a:fld id="{38CE6631-D942-4CE8-AF59-DF0AC45E8509}" type="slidenum">
              <a:rPr lang="de-DE" smtClean="0"/>
              <a:t>13</a:t>
            </a:fld>
            <a:endParaRPr lang="de-DE"/>
          </a:p>
        </p:txBody>
      </p:sp>
    </p:spTree>
    <p:extLst>
      <p:ext uri="{BB962C8B-B14F-4D97-AF65-F5344CB8AC3E}">
        <p14:creationId xmlns:p14="http://schemas.microsoft.com/office/powerpoint/2010/main" val="2659000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Was ist KMU wichtig</a:t>
            </a:r>
            <a:endParaRPr lang="en-US"/>
          </a:p>
          <a:p>
            <a:pPr marL="171450" indent="-171450">
              <a:buFont typeface="Symbol"/>
              <a:buChar char="•"/>
            </a:pPr>
            <a:r>
              <a:rPr lang="de-AT" dirty="0"/>
              <a:t>Zusammenfassend kann man sagen: Ja, das wirtschaftliche Umfeld ist herausfordernder geworden. Die heimischen Unternehmen sind aber gut aufgestellt und können diesen Herausforderungen trotzen. Daher sind auch 2 von 3 </a:t>
            </a:r>
            <a:r>
              <a:rPr lang="de-AT" dirty="0" err="1"/>
              <a:t>Unternehmer:innen</a:t>
            </a:r>
            <a:r>
              <a:rPr lang="de-AT" dirty="0"/>
              <a:t> zuversichtlich. </a:t>
            </a:r>
            <a:endParaRPr lang="en-US"/>
          </a:p>
          <a:p>
            <a:pPr marL="628650" lvl="1" indent="-171450">
              <a:buFont typeface="Courier New"/>
              <a:buChar char="○"/>
            </a:pPr>
            <a:r>
              <a:rPr lang="de-AT" dirty="0"/>
              <a:t>Es ist eine leichte Erholung zu erwarten: Wir rechnen damit, dass die Wirtschaft im zweiten Halbjahr wieder vermehrt Fahrt aufnimmt, auch wenn sich das nur in einem sehr moderaten BIP-Wachstum von, laut WIFO, 0,4 % für 2024 ausdrücken wird. 2025 ist dann wieder mit höherem Wachstum von etwa 1,8 %, ebenfalls laut WIFO, zu rechnen. </a:t>
            </a:r>
            <a:endParaRPr lang="en-US"/>
          </a:p>
          <a:p>
            <a:pPr marL="171450" indent="-171450">
              <a:buFont typeface="Symbol"/>
              <a:buChar char="•"/>
            </a:pPr>
            <a:r>
              <a:rPr lang="de-DE" dirty="0"/>
              <a:t>Wenn wir uns die Studienergebnisse und die Erfahrungen aus den Gesprächen mit den Unternehmen ansehen, können wir 3 zentrale Punkte hervorheben, die für die Unternehmen wichtig sind. </a:t>
            </a:r>
            <a:endParaRPr lang="en-US"/>
          </a:p>
          <a:p>
            <a:pPr marL="628650" lvl="1" indent="-171450">
              <a:buFont typeface="Courier New"/>
              <a:buChar char="○"/>
            </a:pPr>
            <a:r>
              <a:rPr lang="de-DE" dirty="0"/>
              <a:t>Finanzierungskosten und Liquidität</a:t>
            </a:r>
            <a:endParaRPr lang="en-US"/>
          </a:p>
          <a:p>
            <a:pPr marL="1085850" lvl="2" indent="-171450">
              <a:buFont typeface="Wingdings"/>
              <a:buChar char="▪"/>
            </a:pPr>
            <a:r>
              <a:rPr lang="de-AT" dirty="0"/>
              <a:t>Morgen, am 6. Juni, ist die nächste EZB-Sitzung und wir rechnen hier mit einer Senkung des Leitzinses von 25 Basispunkten. Das ist aus Sicht der Unternehmen und der Wirtschaftsentwicklung auch zu begrüßen. Derzeit gehen wir auch davon aus, dass es im heurigen Jahr zu weiteren Senkungen des Leitzinssatzes kommen wird. Das könnte im September, Oktober bzw. Dezember der Fall sein, wird aber selbstverständlich von der wirtschaftlichen Entwicklung abhängig sein. </a:t>
            </a:r>
            <a:endParaRPr lang="en-US"/>
          </a:p>
          <a:p>
            <a:pPr marL="1085850" lvl="2" indent="-171450">
              <a:buFont typeface="Wingdings"/>
              <a:buChar char="▪"/>
            </a:pPr>
            <a:r>
              <a:rPr lang="de-AT" dirty="0"/>
              <a:t>Für die Unternehmen sind in diesem Umfeld weiterhin ein gutes Management der Liquidität und der Finanzierungskosten von hoher Bedeutung. Hier gilt es vor allem einen breiten und für die individuelle Situation passenden Mix an Instrumenten zu finden. </a:t>
            </a:r>
            <a:endParaRPr lang="en-US"/>
          </a:p>
          <a:p>
            <a:pPr marL="1085850" lvl="2" indent="-171450">
              <a:buFont typeface="Wingdings"/>
              <a:buChar char="▪"/>
            </a:pPr>
            <a:r>
              <a:rPr lang="de-AT" dirty="0"/>
              <a:t>Insgesamt sollte es zu einem freundlicheren und vor allem investitionsfreundlicherem Wirtschaftsklima kommen. </a:t>
            </a:r>
            <a:endParaRPr lang="en-US"/>
          </a:p>
          <a:p>
            <a:pPr marL="628650" lvl="1" indent="-171450">
              <a:buFont typeface="Courier New"/>
              <a:buChar char="○"/>
            </a:pPr>
            <a:r>
              <a:rPr lang="en-US" dirty="0"/>
              <a:t>Chance Megatrends: </a:t>
            </a:r>
          </a:p>
          <a:p>
            <a:pPr marL="1085850" lvl="2" indent="-171450">
              <a:buFont typeface="Wingdings"/>
              <a:buChar char="▪"/>
            </a:pPr>
            <a:r>
              <a:rPr lang="en-US" dirty="0" err="1"/>
              <a:t>Digitalisierung</a:t>
            </a:r>
            <a:r>
              <a:rPr lang="en-US" dirty="0"/>
              <a:t> und ESG</a:t>
            </a:r>
            <a:r>
              <a:rPr lang="de-AT" dirty="0"/>
              <a:t> bleiben die wichtigen Megatrends für die heimischen Unternehmen. Das ist jetzt schon länger so, die Bedeutung ist aber nach wie vor sehr hoch.  Es wird kaum KMU geben, die sich nicht zumindest mit einem dieser beiden Themen auseinandersetzen. </a:t>
            </a:r>
            <a:endParaRPr lang="en-US"/>
          </a:p>
          <a:p>
            <a:pPr marL="1085850" lvl="2" indent="-171450">
              <a:buFont typeface="Wingdings"/>
              <a:buChar char="▪"/>
            </a:pPr>
            <a:r>
              <a:rPr lang="de-AT" dirty="0"/>
              <a:t>Beide Themen bieten hohe Potentiale sowohl am Markt als auch in den Unternehmen selbst. Bei Themen haben auch ihre Herausforderungen, denen sich die Unternehmen stellen müssen. Bei der Digitalisierung ist hier sicher </a:t>
            </a:r>
            <a:r>
              <a:rPr lang="de-AT" dirty="0" err="1"/>
              <a:t>Cyber</a:t>
            </a:r>
            <a:r>
              <a:rPr lang="de-AT" dirty="0"/>
              <a:t> Security und das damit verbundene Risikomanagement zu nennen. Für ESG gehe es hier vor allem um regulatorische Herausforderungen, die neue Regelwerke wie das Lieferkettengesetzt mit sich bringen. </a:t>
            </a:r>
            <a:endParaRPr lang="en-US"/>
          </a:p>
          <a:p>
            <a:pPr marL="1085850" lvl="2" indent="-171450">
              <a:buFont typeface="Wingdings"/>
              <a:buChar char="▪"/>
            </a:pPr>
            <a:r>
              <a:rPr lang="de-AT" dirty="0"/>
              <a:t>Gerade im Bereich Ökologisierung haben viele Unternehmen bereits ganz konkrete, teil umfangreiche Maßnahmen abgeschlossen. Das ermöglicht ihnen nun, sich auf andere Bereiche zu konzentrieren. </a:t>
            </a:r>
            <a:endParaRPr lang="en-US"/>
          </a:p>
          <a:p>
            <a:pPr marL="1085850" lvl="2" indent="-171450">
              <a:buFont typeface="Wingdings"/>
              <a:buChar char="▪"/>
            </a:pPr>
            <a:r>
              <a:rPr lang="de-AT" dirty="0"/>
              <a:t>Wir stehen hier unseren </a:t>
            </a:r>
            <a:r>
              <a:rPr lang="de-AT" dirty="0" err="1"/>
              <a:t>Kund:innen</a:t>
            </a:r>
            <a:r>
              <a:rPr lang="de-AT" dirty="0"/>
              <a:t> gerne mit Rat und Tat zur Seite, da wir uns in den vergangenen Jahren mit beiden Themen sehr intensiv auseinandergesetzt haben und unsere Erfahrungen und Expertise jederzeit gerne teilen.</a:t>
            </a:r>
            <a:endParaRPr lang="en-US"/>
          </a:p>
          <a:p>
            <a:pPr marL="628650" lvl="1" indent="-171450">
              <a:buFont typeface="Courier New"/>
              <a:buChar char="○"/>
            </a:pPr>
            <a:r>
              <a:rPr lang="de-DE" dirty="0"/>
              <a:t>Partnerschaft auf Augenhöhe</a:t>
            </a:r>
            <a:endParaRPr lang="en-US"/>
          </a:p>
          <a:p>
            <a:pPr marL="1085850" lvl="2" indent="-171450">
              <a:buFont typeface="Wingdings"/>
              <a:buChar char="▪"/>
            </a:pPr>
            <a:r>
              <a:rPr lang="de-DE" dirty="0"/>
              <a:t>Diese Bereitschaft Wissen und Erfahrungen einzubringen, ist einer der Aspekte, die wir unter einer Partnerschaft auf Augenhöhe verstehen. Als Erste Bank und Sparkasse verstehen wir uns als Partner für unsere </a:t>
            </a:r>
            <a:r>
              <a:rPr lang="de-DE" dirty="0" err="1"/>
              <a:t>Kund:innen</a:t>
            </a:r>
            <a:r>
              <a:rPr lang="de-DE" dirty="0"/>
              <a:t>. </a:t>
            </a:r>
            <a:endParaRPr lang="en-US"/>
          </a:p>
          <a:p>
            <a:pPr marL="1085850" lvl="2" indent="-171450">
              <a:buFont typeface="Wingdings"/>
              <a:buChar char="▪"/>
            </a:pPr>
            <a:r>
              <a:rPr lang="de-DE" dirty="0"/>
              <a:t>Wir legen sehr hohen Wert auf enge Zusammenarbeit, tiefgehendes Verständnis für die individuelle Situation unserer </a:t>
            </a:r>
            <a:r>
              <a:rPr lang="de-DE" dirty="0" err="1"/>
              <a:t>Kund:innen</a:t>
            </a:r>
            <a:r>
              <a:rPr lang="de-DE" dirty="0"/>
              <a:t> sowie auf gemeinsame Analyse der Rahmenbedingungen und Möglichkeiten, um zusammen die besten Lösungen zu finden. </a:t>
            </a:r>
            <a:endParaRPr lang="en-US" dirty="0"/>
          </a:p>
          <a:p>
            <a:pPr marL="1085850" lvl="2" indent="-171450">
              <a:buFont typeface="Wingdings"/>
              <a:buChar char="▪"/>
            </a:pPr>
            <a:r>
              <a:rPr lang="de-DE" dirty="0"/>
              <a:t>Ein wichtiger Aspekt dieser Partnerschaft, den unsere </a:t>
            </a:r>
            <a:r>
              <a:rPr lang="de-DE" dirty="0" err="1"/>
              <a:t>Kund:innen</a:t>
            </a:r>
            <a:r>
              <a:rPr lang="de-DE" dirty="0"/>
              <a:t> schätzen ist hohe Transparenz. Wir arbeiten nach offenen und klaren Prinzipien und geben unsere </a:t>
            </a:r>
            <a:r>
              <a:rPr lang="de-DE" dirty="0" err="1"/>
              <a:t>Kund:innen</a:t>
            </a:r>
            <a:r>
              <a:rPr lang="de-DE" dirty="0"/>
              <a:t> Einblick in unsere Sicht der Dinge. Mit der Financial Health Zone in George Business können </a:t>
            </a:r>
            <a:r>
              <a:rPr lang="de-DE" dirty="0" err="1"/>
              <a:t>Unternehmer:innen</a:t>
            </a:r>
            <a:r>
              <a:rPr lang="de-DE" dirty="0"/>
              <a:t> nun selbst Informationen zu ihrem Rating, Benchmarking und ähnlichen Informationen einsehen. Das ist in der heimischen Bankenlandschaft neu und wird von den </a:t>
            </a:r>
            <a:r>
              <a:rPr lang="de-DE" dirty="0" err="1"/>
              <a:t>Kund:innen</a:t>
            </a:r>
            <a:r>
              <a:rPr lang="de-DE" dirty="0"/>
              <a:t> sehr geschätzt. </a:t>
            </a:r>
            <a:endParaRPr lang="en-US"/>
          </a:p>
          <a:p>
            <a:pPr marL="1085850" lvl="2" indent="-171450">
              <a:buFont typeface="Wingdings"/>
              <a:buChar char="▪"/>
            </a:pPr>
            <a:r>
              <a:rPr lang="de-DE" dirty="0"/>
              <a:t>Unsere Leitlinie bleibt dabei die finanzielle Gesundheit der Unternehmen und der </a:t>
            </a:r>
            <a:r>
              <a:rPr lang="de-DE" dirty="0" err="1"/>
              <a:t>Unternehmer:innen</a:t>
            </a:r>
            <a:r>
              <a:rPr lang="de-DE" dirty="0"/>
              <a:t> und unser Antrieb der Glaube an unsere Region, ihre Menschen und ihre Betriebe.  </a:t>
            </a:r>
            <a:endParaRPr lang="en-US" dirty="0"/>
          </a:p>
          <a:p>
            <a:pPr marL="0" indent="0">
              <a:buFont typeface="Arial" panose="020B0604020202020204" pitchFamily="34" charset="0"/>
              <a:buNone/>
            </a:pPr>
            <a:endParaRPr lang="en-US" dirty="0">
              <a:latin typeface="Inter (Textkörper)"/>
              <a:cs typeface="Inter (Textkörper)"/>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E6631-D942-4CE8-AF59-DF0AC45E8509}" type="slidenum">
              <a:rPr kumimoji="0" lang="de-DE" sz="1300" b="0" i="0" u="none" strike="noStrike" kern="1200" cap="none" spc="0" normalizeH="0" baseline="0" noProof="0" smtClean="0">
                <a:ln>
                  <a:noFill/>
                </a:ln>
                <a:solidFill>
                  <a:srgbClr val="202020"/>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300" b="0" i="0" u="none" strike="noStrike" kern="1200" cap="none" spc="0" normalizeH="0" baseline="0" noProof="0">
              <a:ln>
                <a:noFill/>
              </a:ln>
              <a:solidFill>
                <a:srgbClr val="202020"/>
              </a:solidFill>
              <a:effectLst/>
              <a:uLnTx/>
              <a:uFillTx/>
              <a:latin typeface="Inter"/>
              <a:ea typeface="+mn-ea"/>
              <a:cs typeface="+mn-cs"/>
            </a:endParaRPr>
          </a:p>
        </p:txBody>
      </p:sp>
    </p:spTree>
    <p:extLst>
      <p:ext uri="{BB962C8B-B14F-4D97-AF65-F5344CB8AC3E}">
        <p14:creationId xmlns:p14="http://schemas.microsoft.com/office/powerpoint/2010/main" val="3166937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Abschluss</a:t>
            </a:r>
            <a:endParaRPr lang="de-DE"/>
          </a:p>
          <a:p>
            <a:pPr marL="171450" indent="-171450">
              <a:buFont typeface="Symbol"/>
              <a:buChar char="•"/>
            </a:pPr>
            <a:r>
              <a:rPr lang="de-AT"/>
              <a:t>Dank aussprechen</a:t>
            </a:r>
            <a:endParaRPr lang="de-DE"/>
          </a:p>
          <a:p>
            <a:pPr marL="171450" indent="-171450">
              <a:buFont typeface="Symbol"/>
              <a:buChar char="•"/>
            </a:pPr>
            <a:r>
              <a:rPr lang="de-AT"/>
              <a:t>Überleitung auf Q&amp;As</a:t>
            </a:r>
            <a:endParaRPr lang="de-DE"/>
          </a:p>
          <a:p>
            <a:endParaRPr lang="en-AT" dirty="0">
              <a:ea typeface="Inter"/>
              <a:cs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E6631-D942-4CE8-AF59-DF0AC45E8509}" type="slidenum">
              <a:rPr kumimoji="0" lang="de-DE" sz="1300" b="0" i="0" u="none" strike="noStrike" kern="1200" cap="none" spc="0" normalizeH="0" baseline="0" noProof="0" smtClean="0">
                <a:ln>
                  <a:noFill/>
                </a:ln>
                <a:solidFill>
                  <a:srgbClr val="202020"/>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300" b="0" i="0" u="none" strike="noStrike" kern="1200" cap="none" spc="0" normalizeH="0" baseline="0" noProof="0">
              <a:ln>
                <a:noFill/>
              </a:ln>
              <a:solidFill>
                <a:srgbClr val="202020"/>
              </a:solidFill>
              <a:effectLst/>
              <a:uLnTx/>
              <a:uFillTx/>
              <a:latin typeface="Inter"/>
              <a:ea typeface="+mn-ea"/>
              <a:cs typeface="+mn-cs"/>
            </a:endParaRPr>
          </a:p>
        </p:txBody>
      </p:sp>
    </p:spTree>
    <p:extLst>
      <p:ext uri="{BB962C8B-B14F-4D97-AF65-F5344CB8AC3E}">
        <p14:creationId xmlns:p14="http://schemas.microsoft.com/office/powerpoint/2010/main" val="207454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Studiendesign (macht Karin Berger)</a:t>
            </a:r>
            <a:endParaRPr lang="en-US" dirty="0"/>
          </a:p>
          <a:p>
            <a:pPr marL="171450" indent="-171450">
              <a:buFont typeface="Symbol"/>
              <a:buChar char="•"/>
            </a:pPr>
            <a:r>
              <a:rPr lang="de-DE" dirty="0"/>
              <a:t>Durchführung Jänner - Februar 2024. </a:t>
            </a:r>
            <a:endParaRPr lang="en-US"/>
          </a:p>
          <a:p>
            <a:pPr marL="171450" indent="-171450">
              <a:buFont typeface="Symbol"/>
              <a:buChar char="•"/>
            </a:pPr>
            <a:r>
              <a:rPr lang="de-DE" dirty="0"/>
              <a:t>Telefonische Interviews von 900 Unternehmen mit einem Jahresumsatz zwischen 2 und 50 Mio. Euro. </a:t>
            </a:r>
            <a:endParaRPr lang="en-US"/>
          </a:p>
          <a:p>
            <a:pPr marL="171450" indent="-171450">
              <a:buFont typeface="Symbol"/>
              <a:buChar char="•"/>
            </a:pPr>
            <a:r>
              <a:rPr lang="de-DE" dirty="0"/>
              <a:t>Die Verteilung erfolgte repräsentativ nach Bundesländern, Branchen und Jahresumsatz. </a:t>
            </a:r>
            <a:endParaRPr lang="en-US"/>
          </a:p>
          <a:p>
            <a:pPr marL="171450" indent="-171450">
              <a:buFont typeface="Symbol"/>
              <a:buChar char="•"/>
            </a:pPr>
            <a:r>
              <a:rPr lang="de-DE" dirty="0"/>
              <a:t>Befragt wurden </a:t>
            </a:r>
            <a:r>
              <a:rPr lang="de-DE" dirty="0" err="1"/>
              <a:t>Unternehmer:innen</a:t>
            </a:r>
            <a:r>
              <a:rPr lang="de-DE" dirty="0"/>
              <a:t>, </a:t>
            </a:r>
            <a:r>
              <a:rPr lang="de-DE" dirty="0" err="1"/>
              <a:t>Geschäftsführer:innen</a:t>
            </a:r>
            <a:r>
              <a:rPr lang="de-DE" dirty="0"/>
              <a:t> oder </a:t>
            </a:r>
            <a:r>
              <a:rPr lang="de-DE" dirty="0" err="1"/>
              <a:t>Finanzleiter:innen</a:t>
            </a:r>
            <a:r>
              <a:rPr lang="de-DE" dirty="0"/>
              <a:t>. </a:t>
            </a:r>
            <a:endParaRPr lang="en-US"/>
          </a:p>
          <a:p>
            <a:pPr marL="171450" indent="-171450">
              <a:buFont typeface="Symbol"/>
              <a:buChar char="•"/>
            </a:pPr>
            <a:r>
              <a:rPr lang="de-DE" dirty="0"/>
              <a:t>Durchführendes Institut ist, wie in den vergangenen Jahren, IMAS.  </a:t>
            </a:r>
            <a:endParaRPr lang="en-US" dirty="0"/>
          </a:p>
          <a:p>
            <a:endParaRPr lang="en-AT" dirty="0">
              <a:ea typeface="Inter"/>
              <a:cs typeface="Inter"/>
            </a:endParaRPr>
          </a:p>
        </p:txBody>
      </p:sp>
      <p:sp>
        <p:nvSpPr>
          <p:cNvPr id="4" name="Slide Number Placeholder 3"/>
          <p:cNvSpPr>
            <a:spLocks noGrp="1"/>
          </p:cNvSpPr>
          <p:nvPr>
            <p:ph type="sldNum" sz="quarter" idx="5"/>
          </p:nvPr>
        </p:nvSpPr>
        <p:spPr/>
        <p:txBody>
          <a:bodyPr/>
          <a:lstStyle/>
          <a:p>
            <a:fld id="{38CE6631-D942-4CE8-AF59-DF0AC45E8509}" type="slidenum">
              <a:rPr lang="de-DE" smtClean="0"/>
              <a:t>2</a:t>
            </a:fld>
            <a:endParaRPr lang="de-DE"/>
          </a:p>
        </p:txBody>
      </p:sp>
    </p:spTree>
    <p:extLst>
      <p:ext uri="{BB962C8B-B14F-4D97-AF65-F5344CB8AC3E}">
        <p14:creationId xmlns:p14="http://schemas.microsoft.com/office/powerpoint/2010/main" val="2792888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KMU: das Rückgrat der heimischen Wirtschaft</a:t>
            </a:r>
            <a:endParaRPr lang="en-US"/>
          </a:p>
          <a:p>
            <a:pPr marL="171450" indent="-171450">
              <a:buFont typeface="Symbol"/>
              <a:buChar char="•"/>
            </a:pPr>
            <a:r>
              <a:rPr lang="de-AT" dirty="0"/>
              <a:t>Klein- und Mittelunternehmen haben eine enorm hohe Bedeutung für den Wirtschaftsstandort Österreich. Die KMU sind das Rückgrat der Wirtschaft in Österreich. </a:t>
            </a:r>
            <a:endParaRPr lang="en-US" dirty="0"/>
          </a:p>
          <a:p>
            <a:pPr marL="628650" lvl="1" indent="-171450">
              <a:buFont typeface="Courier New"/>
              <a:buChar char="○"/>
            </a:pPr>
            <a:r>
              <a:rPr lang="de-AT" dirty="0"/>
              <a:t>Über 600.000 KMU machen mit 99,8 % den überwiegenden Großteil der heimischen Unternehmen aus. </a:t>
            </a:r>
            <a:endParaRPr lang="en-US" dirty="0"/>
          </a:p>
          <a:p>
            <a:pPr marL="628650" lvl="1" indent="-171450">
              <a:buFont typeface="Courier New"/>
              <a:buChar char="○"/>
            </a:pPr>
            <a:r>
              <a:rPr lang="de-AT" dirty="0"/>
              <a:t>Sie schaffen 2,4 Mio. Arbeitsplätze, das sind zwei Drittel der Arbeitsplätze in Österreich. </a:t>
            </a:r>
            <a:endParaRPr lang="en-US" dirty="0"/>
          </a:p>
          <a:p>
            <a:pPr marL="628650" lvl="1" indent="-171450">
              <a:buFont typeface="Courier New"/>
              <a:buChar char="○"/>
            </a:pPr>
            <a:r>
              <a:rPr lang="de-AT" dirty="0"/>
              <a:t>Sie erzeugen eine Wertschöpfung von 163 Mrd. Euro oder 57 % der Wertschöpfung in Österreich.</a:t>
            </a:r>
            <a:endParaRPr lang="en-US" dirty="0"/>
          </a:p>
          <a:p>
            <a:pPr marL="628650" lvl="1" indent="-171450">
              <a:buFont typeface="Courier New"/>
              <a:buChar char="○"/>
            </a:pPr>
            <a:r>
              <a:rPr lang="de-AT" b="1" dirty="0"/>
              <a:t>Anmerkung:</a:t>
            </a:r>
            <a:r>
              <a:rPr lang="de-AT" dirty="0"/>
              <a:t> </a:t>
            </a:r>
            <a:r>
              <a:rPr lang="de-DE" dirty="0"/>
              <a:t>Quelle: </a:t>
            </a:r>
            <a:r>
              <a:rPr lang="de-AT" dirty="0"/>
              <a:t>KMU im Fokus 2023, Bundesministerium für Arbeit und Wirtschaft (BMAW)</a:t>
            </a:r>
            <a:r>
              <a:rPr lang="de-DE" dirty="0"/>
              <a:t>  </a:t>
            </a:r>
            <a:r>
              <a:rPr lang="de-AT" dirty="0"/>
              <a:t> </a:t>
            </a:r>
            <a:endParaRPr lang="en-US" dirty="0"/>
          </a:p>
          <a:p>
            <a:pPr marL="171450" indent="-171450">
              <a:buFont typeface="Symbol"/>
              <a:buChar char="•"/>
            </a:pPr>
            <a:r>
              <a:rPr lang="de-AT" dirty="0"/>
              <a:t>Die heute präsentierte Studie gibt Auskunft über die Stimmungslage unter den KMU. Aufgrund der hohen Bedeutung von KMU für den Wirtschaftsstandort ist das ein sehr guter Indikator für die Gesamtwirtschaft, denn der Erfolg von KMU eine wichtige Voraussetzung für die wirtschaftliche Entwicklung in unserem Land. </a:t>
            </a:r>
            <a:endParaRPr lang="en-US" dirty="0"/>
          </a:p>
          <a:p>
            <a:pPr marL="171450" indent="-171450">
              <a:buFont typeface="Symbol"/>
              <a:buChar char="•"/>
            </a:pPr>
            <a:r>
              <a:rPr lang="de-AT" dirty="0"/>
              <a:t>ERKLÄRUNG zu KMU-Bericht des BM für Arbeit und Wirtschaft:</a:t>
            </a:r>
            <a:endParaRPr lang="de-DE" dirty="0"/>
          </a:p>
          <a:p>
            <a:pPr marL="628650" lvl="1" indent="-171450">
              <a:buFont typeface="Courier New"/>
              <a:buChar char="○"/>
            </a:pPr>
            <a:r>
              <a:rPr lang="de-AT" dirty="0"/>
              <a:t>KMU = Unternehmen mit &lt;250 Beschäftigten</a:t>
            </a:r>
            <a:endParaRPr lang="de-DE" dirty="0"/>
          </a:p>
          <a:p>
            <a:pPr marL="628650" lvl="1" indent="-171450">
              <a:buFont typeface="Courier New"/>
              <a:buChar char="○"/>
            </a:pPr>
            <a:r>
              <a:rPr lang="de-AT" dirty="0"/>
              <a:t>Definition im Bericht für die Zahlen oben: "Die marktorientierte Wirtschaft umfasst erwerbsorientierte Unternehmen der Gesamtwirtschaft ohne die Land- und Forstwirtschaft (sie umfasst damit die Abschnitte B bis S ohne O und S94 der Wirtschaftssystematik ÖNACE 2008 bzw. NACE Rev. 2)".  </a:t>
            </a:r>
            <a:endParaRPr lang="de-DE" dirty="0"/>
          </a:p>
          <a:p>
            <a:pPr marL="0" indent="0">
              <a:buFont typeface="Arial" panose="020B0604020202020204" pitchFamily="34" charset="0"/>
              <a:buNone/>
            </a:pPr>
            <a:endParaRPr lang="en-AT" dirty="0">
              <a:latin typeface="Segoe UI"/>
              <a:cs typeface="Segoe UI"/>
            </a:endParaRPr>
          </a:p>
        </p:txBody>
      </p:sp>
      <p:sp>
        <p:nvSpPr>
          <p:cNvPr id="4" name="Slide Number Placeholder 3"/>
          <p:cNvSpPr>
            <a:spLocks noGrp="1"/>
          </p:cNvSpPr>
          <p:nvPr>
            <p:ph type="sldNum" sz="quarter" idx="5"/>
          </p:nvPr>
        </p:nvSpPr>
        <p:spPr/>
        <p:txBody>
          <a:bodyPr/>
          <a:lstStyle/>
          <a:p>
            <a:fld id="{38CE6631-D942-4CE8-AF59-DF0AC45E8509}" type="slidenum">
              <a:rPr lang="de-DE" smtClean="0"/>
              <a:t>3</a:t>
            </a:fld>
            <a:endParaRPr lang="de-DE"/>
          </a:p>
        </p:txBody>
      </p:sp>
    </p:spTree>
    <p:extLst>
      <p:ext uri="{BB962C8B-B14F-4D97-AF65-F5344CB8AC3E}">
        <p14:creationId xmlns:p14="http://schemas.microsoft.com/office/powerpoint/2010/main" val="974584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Unternehmer:innen</a:t>
            </a:r>
            <a:r>
              <a:rPr lang="de-DE" b="1" dirty="0"/>
              <a:t> bleiben zuversichtlich</a:t>
            </a:r>
            <a:endParaRPr lang="de-AT" dirty="0"/>
          </a:p>
          <a:p>
            <a:pPr marL="171450" indent="-171450">
              <a:buFont typeface="Symbol"/>
              <a:buChar char="•"/>
            </a:pPr>
            <a:r>
              <a:rPr lang="de-DE" dirty="0"/>
              <a:t>Der Optimismus der Unternehmen nimmt ein wenig ab. </a:t>
            </a:r>
            <a:endParaRPr lang="de-AT" dirty="0"/>
          </a:p>
          <a:p>
            <a:pPr marL="628650" lvl="1" indent="-171450">
              <a:buFont typeface="Courier New"/>
              <a:buChar char="○"/>
            </a:pPr>
            <a:r>
              <a:rPr lang="de-DE" dirty="0"/>
              <a:t>Das ist nicht verwunderlich, da die vergangenen Jahre den Unternehmen und den Menschen viel abverlangt haben. </a:t>
            </a:r>
            <a:endParaRPr lang="de-AT" dirty="0"/>
          </a:p>
          <a:p>
            <a:pPr marL="628650" lvl="1" indent="-171450">
              <a:buFont typeface="Courier New"/>
              <a:buChar char="○"/>
            </a:pPr>
            <a:r>
              <a:rPr lang="de-DE" dirty="0"/>
              <a:t>Bei unserer letzten Umfrage waren zudem noch nicht alle Auswirkungen vollends spürbar. Der Ukraine-Krieg war zum Zeitpunkt der Umfrage erst etwa 2 Monate alt. </a:t>
            </a:r>
            <a:endParaRPr lang="de-AT" dirty="0"/>
          </a:p>
          <a:p>
            <a:pPr marL="171450" indent="-171450">
              <a:buFont typeface="Symbol"/>
              <a:buChar char="•"/>
            </a:pPr>
            <a:r>
              <a:rPr lang="de-DE" dirty="0"/>
              <a:t>Hervorzuheben ist, dass trotz der aktuell herausfordernden Rahmenbedingungen 2 von 3 </a:t>
            </a:r>
            <a:r>
              <a:rPr lang="de-DE" dirty="0" err="1"/>
              <a:t>Unternehmer:innen</a:t>
            </a:r>
            <a:r>
              <a:rPr lang="de-DE" dirty="0"/>
              <a:t> positiv in die Zukunft ihres Betriebs sehen. </a:t>
            </a:r>
            <a:endParaRPr lang="de-AT" dirty="0"/>
          </a:p>
          <a:p>
            <a:pPr marL="628650" lvl="1" indent="-171450">
              <a:buFont typeface="Courier New"/>
              <a:buChar char="○"/>
            </a:pPr>
            <a:r>
              <a:rPr lang="de-DE" dirty="0"/>
              <a:t>Diese Zuversicht teilen wir. Wir sehen die heimischen Unternehmen – und speziell auch die KMU – gut aufgestellt. </a:t>
            </a:r>
            <a:endParaRPr lang="de-AT" dirty="0"/>
          </a:p>
          <a:p>
            <a:pPr marL="628650" lvl="1" indent="-171450">
              <a:buFont typeface="Courier New"/>
              <a:buChar char="○"/>
            </a:pPr>
            <a:r>
              <a:rPr lang="de-DE" dirty="0"/>
              <a:t>Die Unternehmen beweisen eine ums andere Mal, dass sie anpassungsfähig, innovativ und resilient sind. </a:t>
            </a:r>
            <a:endParaRPr lang="de-AT" dirty="0"/>
          </a:p>
          <a:p>
            <a:endParaRPr lang="de-AT" sz="1200" dirty="0">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E6631-D942-4CE8-AF59-DF0AC45E8509}" type="slidenum">
              <a:rPr kumimoji="0" lang="de-DE" sz="1300" b="0" i="0" u="none" strike="noStrike" kern="1200" cap="none" spc="0" normalizeH="0" baseline="0" noProof="0" smtClean="0">
                <a:ln>
                  <a:noFill/>
                </a:ln>
                <a:solidFill>
                  <a:srgbClr val="202020"/>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300" b="0" i="0" u="none" strike="noStrike" kern="1200" cap="none" spc="0" normalizeH="0" baseline="0" noProof="0">
              <a:ln>
                <a:noFill/>
              </a:ln>
              <a:solidFill>
                <a:srgbClr val="202020"/>
              </a:solidFill>
              <a:effectLst/>
              <a:uLnTx/>
              <a:uFillTx/>
              <a:latin typeface="Inter"/>
              <a:ea typeface="+mn-ea"/>
              <a:cs typeface="+mn-cs"/>
            </a:endParaRPr>
          </a:p>
        </p:txBody>
      </p:sp>
    </p:spTree>
    <p:extLst>
      <p:ext uri="{BB962C8B-B14F-4D97-AF65-F5344CB8AC3E}">
        <p14:creationId xmlns:p14="http://schemas.microsoft.com/office/powerpoint/2010/main" val="89246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Nachholeffekte sorgen für herausforderndes Marktumfeld</a:t>
            </a:r>
            <a:endParaRPr lang="de-DE"/>
          </a:p>
          <a:p>
            <a:pPr marL="171450" indent="-171450">
              <a:buFont typeface="Symbol"/>
              <a:buChar char="•"/>
            </a:pPr>
            <a:r>
              <a:rPr lang="de-AT" dirty="0"/>
              <a:t>Ein wichtiger Gründe für die sinkende Stimmung unter den KMU ist das Marktumfeld: Rund 63 % der Unternehmen sehen das Marktumfeld als herausfordernder als noch vor zwei bis drei Jahren an. Diese Zahl ist traditionell hoch, 2022 waren es 57 %, 2017 hatten wir den Höchstwert mit 76 %. Es sollte daher auch in Zusammenhang mit der Zuversicht ins eigene Unternehmen betrachtet werden. </a:t>
            </a:r>
            <a:endParaRPr lang="de-DE"/>
          </a:p>
          <a:p>
            <a:pPr marL="628650" lvl="1" indent="-171450">
              <a:buFont typeface="Courier New"/>
              <a:buChar char="○"/>
            </a:pPr>
            <a:r>
              <a:rPr lang="de-AT" dirty="0"/>
              <a:t>Zahlen aus den Vorstudien: </a:t>
            </a:r>
            <a:endParaRPr lang="de-DE"/>
          </a:p>
          <a:p>
            <a:pPr marL="1085850" lvl="2" indent="-171450">
              <a:buFont typeface="Wingdings"/>
              <a:buChar char="▪"/>
            </a:pPr>
            <a:r>
              <a:rPr lang="de-AT" dirty="0"/>
              <a:t>2022: 57%</a:t>
            </a:r>
            <a:endParaRPr lang="de-DE"/>
          </a:p>
          <a:p>
            <a:pPr marL="1085850" lvl="2" indent="-171450">
              <a:buFont typeface="Wingdings"/>
              <a:buChar char="▪"/>
            </a:pPr>
            <a:r>
              <a:rPr lang="de-AT" dirty="0"/>
              <a:t>2020: 55%</a:t>
            </a:r>
            <a:endParaRPr lang="de-DE"/>
          </a:p>
          <a:p>
            <a:pPr marL="1085850" lvl="2" indent="-171450">
              <a:buFont typeface="Wingdings"/>
              <a:buChar char="▪"/>
            </a:pPr>
            <a:r>
              <a:rPr lang="de-AT" dirty="0"/>
              <a:t>2019: 54%</a:t>
            </a:r>
            <a:endParaRPr lang="de-DE"/>
          </a:p>
          <a:p>
            <a:pPr marL="1085850" lvl="2" indent="-171450">
              <a:buFont typeface="Wingdings"/>
              <a:buChar char="▪"/>
            </a:pPr>
            <a:r>
              <a:rPr lang="de-AT" dirty="0"/>
              <a:t>2018: 59%</a:t>
            </a:r>
            <a:endParaRPr lang="de-DE"/>
          </a:p>
          <a:p>
            <a:pPr marL="1085850" lvl="2" indent="-171450">
              <a:buFont typeface="Wingdings"/>
              <a:buChar char="▪"/>
            </a:pPr>
            <a:r>
              <a:rPr lang="de-AT" dirty="0"/>
              <a:t>2017: 76%</a:t>
            </a:r>
            <a:endParaRPr lang="de-DE"/>
          </a:p>
          <a:p>
            <a:pPr marL="628650" lvl="1" indent="-171450">
              <a:buFont typeface="Courier New"/>
              <a:buChar char="○"/>
            </a:pPr>
            <a:r>
              <a:rPr lang="de-AT" dirty="0"/>
              <a:t>Die am häufigsten genannten Gründe für das zunehmend herausfordernde Umfeld sind Preissteigerungen, stärkerer Wettbewerbsdruck (vor allem Online) und eine schlechtere Auftragslage. Weiterhin eine große Herausforderung für die Unternehmen bleibt auch der Fach- und Arbeitskräftemangel. </a:t>
            </a:r>
            <a:endParaRPr lang="de-DE"/>
          </a:p>
          <a:p>
            <a:pPr marL="628650" lvl="1" indent="-171450">
              <a:buFont typeface="Courier New"/>
              <a:buChar char="○"/>
            </a:pPr>
            <a:r>
              <a:rPr lang="de-AT" dirty="0"/>
              <a:t>Auch die Leitzinsentwicklung ist eine Belastung für die Unternehmen. Wir sind hier mit unseren </a:t>
            </a:r>
            <a:r>
              <a:rPr lang="de-AT" dirty="0" err="1"/>
              <a:t>Kund:innen</a:t>
            </a:r>
            <a:r>
              <a:rPr lang="de-AT" dirty="0"/>
              <a:t> im laufenden Austausch und besprechen mit ihnen ihre individuelle Situation. Eine breite Finanzierungsbasis ist ein zentrales Thema unseres Kundendialogs und wir unterstützen die Betriebe mit unserem breiten </a:t>
            </a:r>
            <a:r>
              <a:rPr lang="de-AT" dirty="0" err="1"/>
              <a:t>Know-How</a:t>
            </a:r>
            <a:r>
              <a:rPr lang="de-AT" dirty="0"/>
              <a:t> – zu Förderungen, Finanzierungen und anderen Finanzdienstleistungen. </a:t>
            </a:r>
            <a:endParaRPr lang="de-DE"/>
          </a:p>
          <a:p>
            <a:pPr marL="628650" lvl="1" indent="-171450">
              <a:buFont typeface="Courier New"/>
              <a:buChar char="○"/>
            </a:pPr>
            <a:r>
              <a:rPr lang="de-AT" dirty="0"/>
              <a:t>Wir selbst sind weiterhin "open </a:t>
            </a:r>
            <a:r>
              <a:rPr lang="de-AT" dirty="0" err="1"/>
              <a:t>for</a:t>
            </a:r>
            <a:r>
              <a:rPr lang="de-AT" dirty="0"/>
              <a:t> </a:t>
            </a:r>
            <a:r>
              <a:rPr lang="de-AT" dirty="0" err="1"/>
              <a:t>business</a:t>
            </a:r>
            <a:r>
              <a:rPr lang="de-AT" dirty="0"/>
              <a:t>" und freuen uns darüber mit den Unternehmen gemeinsam ihre Vorhaben und Projekte umzusetzen. Unsere Leitlinie ist und bleibt dabei die finanzielle Gesundheit unserer </a:t>
            </a:r>
            <a:r>
              <a:rPr lang="de-AT" dirty="0" err="1"/>
              <a:t>Kund:innen</a:t>
            </a:r>
            <a:r>
              <a:rPr lang="de-AT" dirty="0"/>
              <a:t>. </a:t>
            </a:r>
            <a:endParaRPr lang="de-DE"/>
          </a:p>
          <a:p>
            <a:pPr marL="171450" indent="-171450">
              <a:buFont typeface="Symbol"/>
              <a:buChar char="•"/>
            </a:pPr>
            <a:r>
              <a:rPr lang="de-AT" dirty="0"/>
              <a:t>Ein positiver Ausblick in diesem Zusammenhang ist, dass wir davon ausgehen, dass die EZB den Leitzinssatz senken wird. Wahrscheinlich schon morgen. Zudem könnten weitere Zinssenkungen im Laufe des Jahres folgen.</a:t>
            </a:r>
            <a:endParaRPr lang="de-DE" dirty="0"/>
          </a:p>
          <a:p>
            <a:pPr marL="0" indent="0">
              <a:buFont typeface="Arial" panose="020B0604020202020204" pitchFamily="34" charset="0"/>
              <a:buNone/>
            </a:pPr>
            <a:endParaRPr lang="de-DE" sz="1200" dirty="0">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p:cNvSpPr>
            <a:spLocks noGrp="1"/>
          </p:cNvSpPr>
          <p:nvPr>
            <p:ph type="sldNum" sz="quarter" idx="5"/>
          </p:nvPr>
        </p:nvSpPr>
        <p:spPr/>
        <p:txBody>
          <a:bodyPr/>
          <a:lstStyle/>
          <a:p>
            <a:fld id="{38CE6631-D942-4CE8-AF59-DF0AC45E8509}" type="slidenum">
              <a:rPr lang="de-DE" smtClean="0"/>
              <a:t>5</a:t>
            </a:fld>
            <a:endParaRPr lang="de-DE"/>
          </a:p>
        </p:txBody>
      </p:sp>
    </p:spTree>
    <p:extLst>
      <p:ext uri="{BB962C8B-B14F-4D97-AF65-F5344CB8AC3E}">
        <p14:creationId xmlns:p14="http://schemas.microsoft.com/office/powerpoint/2010/main" val="130685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Herausforderungen der nächsten 2-3 Jahre</a:t>
            </a:r>
            <a:endParaRPr lang="en-US"/>
          </a:p>
          <a:p>
            <a:pPr marL="171450" indent="-171450">
              <a:buFont typeface="Symbol"/>
              <a:buChar char="•"/>
            </a:pPr>
            <a:r>
              <a:rPr lang="de-AT" dirty="0"/>
              <a:t>Was zeigt der Blick nach vorne? Die Unternehmen spiegeln uns ihre Herausforderungen in vielen Kundengesprächen wider – und die Ergebnisse der Umfrage zeichnen ein ganz ähnliches Bild. </a:t>
            </a:r>
            <a:endParaRPr lang="en-US" dirty="0"/>
          </a:p>
          <a:p>
            <a:pPr marL="171450" indent="-171450">
              <a:buFont typeface="Symbol"/>
              <a:buChar char="•"/>
            </a:pPr>
            <a:r>
              <a:rPr lang="de-AT" dirty="0"/>
              <a:t>Größte Herausforderung sind mit 84 % Betroffenheit die steigenden regulatorischen Anforderungen. Wir haben über die letzten Jahre in diesem Bereich viel Erfahrung aufgebaut – als Bank haben wir selbst umfangreiche Regulatorien zu erfüllen. Diese Erfahrungen, etwa in den Bereichen Reporting und ESG, teilen wir mit unseren </a:t>
            </a:r>
            <a:r>
              <a:rPr lang="de-AT" dirty="0" err="1"/>
              <a:t>Kund:innen</a:t>
            </a:r>
            <a:r>
              <a:rPr lang="de-AT" dirty="0"/>
              <a:t>. </a:t>
            </a:r>
            <a:endParaRPr lang="en-US"/>
          </a:p>
          <a:p>
            <a:pPr marL="171450" indent="-171450">
              <a:buFont typeface="Symbol"/>
              <a:buChar char="•"/>
            </a:pPr>
            <a:r>
              <a:rPr lang="de-AT" dirty="0"/>
              <a:t>Eine weitere große Herausforderung ist weiterhin der Arbeitskräftemangel – 7 von 10 KMU sind betroffen. Hier gilt es für Unternehmen aktiv Maßnahmen zu setzen, um eine attraktive Arbeitgebermarke zu sein, sowohl für die bestehenden als auch potenzielle </a:t>
            </a:r>
            <a:r>
              <a:rPr lang="de-AT" dirty="0" err="1"/>
              <a:t>Mitarbeiter:innen</a:t>
            </a:r>
            <a:r>
              <a:rPr lang="de-AT" dirty="0"/>
              <a:t>. Es gibt viele beeindruckende Projekte und zahlreiche Best Practices heimischer Unternehmen, an denen sich andere Unternehmen orientieren können. Eine Möglichkeit ist zudem die Digitalisierung: Stichwort KI, zu dem wir später kommen. Technologie kann unterstützen produktiver und effizienter zu werden und so gewisse Auswirkungen des Arbeitskräftemangels abschwächen. </a:t>
            </a:r>
            <a:endParaRPr lang="en-US"/>
          </a:p>
          <a:p>
            <a:pPr marL="171450" indent="-171450">
              <a:buFont typeface="Symbol"/>
              <a:buChar char="•"/>
            </a:pPr>
            <a:r>
              <a:rPr lang="de-AT" dirty="0"/>
              <a:t>Wie bereits vorhin gesagt, erwarten die Unternehmen – zwei Drittel – die höheren Finanzierungskosten als Herausforderung für die nächsten Jahre. Wir kommen aus einem langen Nullzinsumfeld, nun müssen die Unternehmen sich wieder an Zinsen gewöhnen. Wir arbeiten aber mit unseren </a:t>
            </a:r>
            <a:r>
              <a:rPr lang="de-AT" dirty="0" err="1"/>
              <a:t>Kund:innen</a:t>
            </a:r>
            <a:r>
              <a:rPr lang="de-AT" dirty="0"/>
              <a:t> aktiv an individuellen Lösungen in Bezug auf Finanzierungskosten. </a:t>
            </a:r>
            <a:endParaRPr lang="en-US"/>
          </a:p>
          <a:p>
            <a:pPr marL="171450" indent="-171450">
              <a:buFont typeface="Symbol"/>
              <a:buChar char="•"/>
            </a:pPr>
            <a:r>
              <a:rPr lang="de-AT" dirty="0"/>
              <a:t>Weitere wesentliche Herausforderungen sind: </a:t>
            </a:r>
            <a:endParaRPr lang="en-US"/>
          </a:p>
          <a:p>
            <a:pPr marL="628650" lvl="1" indent="-171450">
              <a:buFont typeface="Courier New"/>
              <a:buChar char="○"/>
            </a:pPr>
            <a:r>
              <a:rPr lang="de-AT" dirty="0"/>
              <a:t>Digitalisierung – 65 %, </a:t>
            </a:r>
            <a:endParaRPr lang="en-US" dirty="0"/>
          </a:p>
          <a:p>
            <a:pPr marL="628650" lvl="1" indent="-171450">
              <a:buFont typeface="Courier New"/>
              <a:buChar char="○"/>
            </a:pPr>
            <a:r>
              <a:rPr lang="de-AT" dirty="0"/>
              <a:t>CO-Neutralität – 50 %, </a:t>
            </a:r>
            <a:endParaRPr lang="en-US"/>
          </a:p>
          <a:p>
            <a:pPr marL="628650" lvl="1" indent="-171450">
              <a:buFont typeface="Courier New"/>
              <a:buChar char="○"/>
            </a:pPr>
            <a:r>
              <a:rPr lang="de-AT" dirty="0"/>
              <a:t>Lieferkettenproblem – 42 %</a:t>
            </a:r>
            <a:endParaRPr lang="en-US" dirty="0"/>
          </a:p>
          <a:p>
            <a:pPr marL="628650" lvl="1" indent="-171450">
              <a:buFont typeface="Courier New"/>
              <a:buChar char="○"/>
            </a:pPr>
            <a:r>
              <a:rPr lang="de-AT" dirty="0"/>
              <a:t>Implementierung von KI – 32 % </a:t>
            </a:r>
            <a:endParaRPr lang="en-US"/>
          </a:p>
          <a:p>
            <a:pPr marL="628650" lvl="1" indent="-171450">
              <a:buFont typeface="Courier New"/>
              <a:buChar char="○"/>
            </a:pPr>
            <a:r>
              <a:rPr lang="de-AT" dirty="0"/>
              <a:t>Nachfolge – 22 %</a:t>
            </a:r>
            <a:endParaRPr lang="en-US" dirty="0"/>
          </a:p>
          <a:p>
            <a:pPr marL="0" indent="0">
              <a:buFont typeface="Arial" panose="020B0604020202020204" pitchFamily="34" charset="0"/>
              <a:buNone/>
            </a:pPr>
            <a:endParaRPr lang="en-AT" dirty="0">
              <a:ea typeface="Inter"/>
              <a:cs typeface="Inter"/>
            </a:endParaRPr>
          </a:p>
        </p:txBody>
      </p:sp>
      <p:sp>
        <p:nvSpPr>
          <p:cNvPr id="4" name="Slide Number Placeholder 3"/>
          <p:cNvSpPr>
            <a:spLocks noGrp="1"/>
          </p:cNvSpPr>
          <p:nvPr>
            <p:ph type="sldNum" sz="quarter" idx="5"/>
          </p:nvPr>
        </p:nvSpPr>
        <p:spPr/>
        <p:txBody>
          <a:bodyPr/>
          <a:lstStyle/>
          <a:p>
            <a:fld id="{38CE6631-D942-4CE8-AF59-DF0AC45E8509}" type="slidenum">
              <a:rPr lang="de-DE" smtClean="0"/>
              <a:t>6</a:t>
            </a:fld>
            <a:endParaRPr lang="de-DE"/>
          </a:p>
        </p:txBody>
      </p:sp>
    </p:spTree>
    <p:extLst>
      <p:ext uri="{BB962C8B-B14F-4D97-AF65-F5344CB8AC3E}">
        <p14:creationId xmlns:p14="http://schemas.microsoft.com/office/powerpoint/2010/main" val="309771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Gute Kapitalisierung schafft Handlungsspielräume</a:t>
            </a:r>
            <a:endParaRPr lang="de-DE"/>
          </a:p>
          <a:p>
            <a:pPr marL="171450" indent="-171450">
              <a:buFont typeface="Symbol"/>
              <a:buChar char="•"/>
            </a:pPr>
            <a:r>
              <a:rPr lang="de-AT" b="1"/>
              <a:t>Anmerkung: </a:t>
            </a:r>
            <a:r>
              <a:rPr lang="de-AT"/>
              <a:t>HIER KOMMT DER UMBRUCH VON HERAUSFORDERUNGEN UND SCHWIERIGEM MARKTUMFELD HIN ZU POSITIVER STORY UND ZUVERSICHT</a:t>
            </a:r>
            <a:endParaRPr lang="de-DE"/>
          </a:p>
          <a:p>
            <a:pPr marL="171450" indent="-171450">
              <a:buFont typeface="Symbol"/>
              <a:buChar char="•"/>
            </a:pPr>
            <a:r>
              <a:rPr lang="de-AT" dirty="0"/>
              <a:t>Trotz der aktuell schwierigen Rahmenbedingungen und der Herausforderungen, die die Unternehmen sehen, bleiben wir – und auch viele Unternehmen selbst - positiv gestimmt für die Zukunft. Warum ist das so?</a:t>
            </a:r>
            <a:endParaRPr lang="de-DE"/>
          </a:p>
          <a:p>
            <a:pPr marL="171450" indent="-171450">
              <a:buFont typeface="Symbol"/>
              <a:buChar char="•"/>
            </a:pPr>
            <a:r>
              <a:rPr lang="de-AT" dirty="0"/>
              <a:t>Die heimischen Unternehmen haben immer wieder gezeigt wie resilient, anpassungsfähig und innovativ sie sind und haben Lösungen gefunden.</a:t>
            </a:r>
            <a:endParaRPr lang="de-DE" dirty="0"/>
          </a:p>
          <a:p>
            <a:pPr marL="171450" indent="-171450">
              <a:buFont typeface="Symbol"/>
              <a:buChar char="•"/>
            </a:pPr>
            <a:r>
              <a:rPr lang="de-AT" dirty="0"/>
              <a:t>Sehr positiv ist, dass sich das Eigenkapital der heimischen KMU sich in den vergangenen Jahren verbessert hat. Die Unternehmen verfügen grundsätzlich über eine sehr gute Kapitalausstattung und können auf Reserven zurückgreifen.  </a:t>
            </a:r>
            <a:endParaRPr lang="de-DE" dirty="0"/>
          </a:p>
          <a:p>
            <a:pPr marL="628650" lvl="1" indent="-171450">
              <a:buFont typeface="Courier New"/>
              <a:buChar char="○"/>
            </a:pPr>
            <a:r>
              <a:rPr lang="de-AT" dirty="0"/>
              <a:t>Vergangenes Jahr hatten 38,7% der Unternehmen eine Eigenkapitalquote von über 30%. Ja, das ist etwas weniger als das Jahr davor, aber wir bewegen uns da im langjährigen Schnitt in eine sehr gute Richtung.</a:t>
            </a:r>
            <a:endParaRPr lang="de-DE" dirty="0"/>
          </a:p>
          <a:p>
            <a:pPr marL="628650" lvl="1" indent="-171450">
              <a:buFont typeface="Courier New"/>
              <a:buChar char="○"/>
            </a:pPr>
            <a:r>
              <a:rPr lang="de-AT" dirty="0"/>
              <a:t>Erfreulich ist, dass nur 18,6% der Unternehmen weniger als 10% Eigenkapital vorweisen. Wenn wir hier wieder über die letzten Jahre schauen, konnte diese Zahl kontinuierlich gesenkt werden.</a:t>
            </a:r>
            <a:endParaRPr lang="de-DE" dirty="0"/>
          </a:p>
          <a:p>
            <a:pPr marL="628650" lvl="1" indent="-171450">
              <a:buFont typeface="Courier New"/>
              <a:buChar char="○"/>
            </a:pPr>
            <a:r>
              <a:rPr lang="de-AT" dirty="0"/>
              <a:t>ERKLÄRUNG %-SÄTZE: Ab einer Eigenkapitalquote von rund 30 % sehen wir Unternehmen generell als solide finanziert an. Unter 10% kann die Situation durchaus kritisch sein. Natürlich gibt es ein der Einzelfallbetrachtung Abweichungen von diesen generellen Richtwerden. </a:t>
            </a:r>
            <a:endParaRPr lang="de-DE" dirty="0"/>
          </a:p>
          <a:p>
            <a:pPr marL="171450" indent="-171450">
              <a:buFont typeface="Symbol"/>
              <a:buChar char="•"/>
            </a:pPr>
            <a:r>
              <a:rPr lang="de-DE" dirty="0"/>
              <a:t>Das ist eine wichtige Entwicklung, denn die finanzielle Gesundheit der Unternehmen und der </a:t>
            </a:r>
            <a:r>
              <a:rPr lang="de-DE" dirty="0" err="1"/>
              <a:t>Unternehmer:innen</a:t>
            </a:r>
            <a:r>
              <a:rPr lang="de-DE" dirty="0"/>
              <a:t> wird dadurch wesentlich gestärkt.</a:t>
            </a:r>
            <a:r>
              <a:rPr lang="de-AT" dirty="0"/>
              <a:t> Eine starke Kapitalbasis macht Unternehmen handlungsfähiger, resilienter und stabiler – gerade in einem schwierigen Marktumfeld. </a:t>
            </a:r>
            <a:endParaRPr lang="de-DE" dirty="0"/>
          </a:p>
          <a:p>
            <a:pPr marL="628650" lvl="1" indent="-171450">
              <a:buFont typeface="Courier New"/>
              <a:buChar char="○"/>
            </a:pPr>
            <a:r>
              <a:rPr lang="de-AT" dirty="0"/>
              <a:t>Das hat Auswirkungen auf verschiedene Aspekte der unternehmerischen Tätigkeit, da eine stabile finanzielle Basis auch ein klares Signal an den Markt und Partner ist. Finanzielle Gesundheit eröffnet Handlungsspielräume bei Investitionen in die eigene Zukunft, erhöht die Attraktivität als Arbeitsgeber und ermöglicht es Unternehmen auch herausfordernde Zeit gut zu überstehen. </a:t>
            </a:r>
            <a:endParaRPr lang="de-DE" dirty="0"/>
          </a:p>
          <a:p>
            <a:pPr marL="0" indent="0">
              <a:buFont typeface="Arial" panose="020B0604020202020204" pitchFamily="34" charset="0"/>
              <a:buNone/>
            </a:pPr>
            <a:endParaRPr lang="de-DE" dirty="0">
              <a:ea typeface="Inter"/>
              <a:cs typeface="Inter"/>
            </a:endParaRPr>
          </a:p>
        </p:txBody>
      </p:sp>
      <p:sp>
        <p:nvSpPr>
          <p:cNvPr id="4" name="Slide Number Placeholder 3"/>
          <p:cNvSpPr>
            <a:spLocks noGrp="1"/>
          </p:cNvSpPr>
          <p:nvPr>
            <p:ph type="sldNum" sz="quarter" idx="5"/>
          </p:nvPr>
        </p:nvSpPr>
        <p:spPr/>
        <p:txBody>
          <a:bodyPr/>
          <a:lstStyle/>
          <a:p>
            <a:fld id="{38CE6631-D942-4CE8-AF59-DF0AC45E8509}" type="slidenum">
              <a:rPr lang="de-DE" smtClean="0"/>
              <a:t>7</a:t>
            </a:fld>
            <a:endParaRPr lang="de-DE"/>
          </a:p>
        </p:txBody>
      </p:sp>
    </p:spTree>
    <p:extLst>
      <p:ext uri="{BB962C8B-B14F-4D97-AF65-F5344CB8AC3E}">
        <p14:creationId xmlns:p14="http://schemas.microsoft.com/office/powerpoint/2010/main" val="3743039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Digitalisierung bleibt ein Dauerbrenner</a:t>
            </a:r>
            <a:endParaRPr lang="de-AT"/>
          </a:p>
          <a:p>
            <a:pPr marL="171450" indent="-171450">
              <a:buFont typeface="Symbol"/>
              <a:buChar char="•"/>
            </a:pPr>
            <a:r>
              <a:rPr lang="de-AT" dirty="0"/>
              <a:t>Wenn wir über Investitionen sprechen, dann gibt es zwei große Trends, die auch klare Treiber der Kreditnachfrage sind.</a:t>
            </a:r>
            <a:endParaRPr lang="de-AT" dirty="0">
              <a:ea typeface="Inter"/>
              <a:cs typeface="Inter"/>
            </a:endParaRPr>
          </a:p>
          <a:p>
            <a:pPr marL="171450" indent="-171450">
              <a:buFont typeface="Symbol"/>
              <a:buChar char="•"/>
            </a:pPr>
            <a:r>
              <a:rPr lang="de-AT" dirty="0"/>
              <a:t>Einer davon ist die Digitalisierung, die während der Pandemie richtig an Fahrt aufgenommen hat. Auch heuer ist das Thema für 77 % wichtig oder sehr wichtig ist. Der Spitzenwert von 81 % aus 2022 wird aber nicht mehr erreicht. Hier spielt sicher auch das „Ausschleifen“ der Pandemie eine Rolle. </a:t>
            </a:r>
            <a:endParaRPr lang="de-AT" dirty="0">
              <a:ea typeface="Inter"/>
              <a:cs typeface="Inter"/>
            </a:endParaRPr>
          </a:p>
          <a:p>
            <a:pPr marL="628650" lvl="1" indent="-171450">
              <a:buFont typeface="Courier New"/>
              <a:buChar char="○"/>
            </a:pPr>
            <a:r>
              <a:rPr lang="de-AT" dirty="0"/>
              <a:t>Die Möglichkeiten und der rasante Fortschritt rechtfertigen sicher die hohe Bedeutung. War es in der Pandemie noch der Online-Shop, der quasi unabdingbar war, sind es heute mehrere Themen, mit denen sich jedes Unternehmen auseinandersetzen muss. </a:t>
            </a:r>
            <a:endParaRPr lang="de-AT" dirty="0">
              <a:ea typeface="Inter"/>
              <a:cs typeface="Inter"/>
            </a:endParaRPr>
          </a:p>
          <a:p>
            <a:pPr marL="628650" lvl="1" indent="-171450">
              <a:buFont typeface="Courier New"/>
              <a:buChar char="○"/>
            </a:pPr>
            <a:r>
              <a:rPr lang="de-AT" dirty="0"/>
              <a:t>Ein sehr breit diskutiertes Thema ist die KI. Aber auch </a:t>
            </a:r>
            <a:r>
              <a:rPr lang="de-AT" dirty="0" err="1"/>
              <a:t>Cybersecurity</a:t>
            </a:r>
            <a:r>
              <a:rPr lang="de-AT" dirty="0"/>
              <a:t> hat bereits eine enorme Bedeutung und verschiedene andere Themen, etwa das Metaverse oder Quantum Computing, könnten in Zukunft ähnliche Entwicklungen wie KI nehmen. Je nach Unternehmensart und -umfeld können daher unterschiedliche Aspekte der Digitalisierung vorteilhaft sein. </a:t>
            </a:r>
            <a:endParaRPr lang="de-AT" dirty="0">
              <a:ea typeface="Inter"/>
              <a:cs typeface="Inter"/>
            </a:endParaRPr>
          </a:p>
          <a:p>
            <a:pPr marL="628650" lvl="1" indent="-171450">
              <a:buFont typeface="Courier New"/>
              <a:buChar char="○"/>
            </a:pPr>
            <a:r>
              <a:rPr lang="de-AT" dirty="0"/>
              <a:t>Insgesamt bietet Digitalisierung nach wie vor viele Marktchancen und auch Möglichkeiten den eigenen Betrieb effizienter zu gestalten.  </a:t>
            </a:r>
            <a:endParaRPr lang="de-AT" dirty="0">
              <a:ea typeface="Inter"/>
              <a:cs typeface="Inter"/>
            </a:endParaRPr>
          </a:p>
          <a:p>
            <a:pPr marL="171450" indent="-171450">
              <a:buFont typeface="Symbol"/>
              <a:buChar char="•"/>
            </a:pPr>
            <a:r>
              <a:rPr lang="de-AT" dirty="0"/>
              <a:t>Wir selbst beschäftigen uns selbstverständlich sehr intensiv mit diesem Themenkomplex, sowohl in unseren internen Abläufen, aber ganz speziell an unserer Schnittstelle zu unseren </a:t>
            </a:r>
            <a:r>
              <a:rPr lang="de-AT" dirty="0" err="1"/>
              <a:t>Kund:innen</a:t>
            </a:r>
            <a:r>
              <a:rPr lang="de-AT" dirty="0"/>
              <a:t>, um ihnen möglichst effizientes und modernes Banking zu bieten, dass ihnen mehr Zeit für ihr Kerngeschäft gibt.</a:t>
            </a:r>
            <a:endParaRPr lang="de-AT" dirty="0">
              <a:ea typeface="Inter"/>
              <a:cs typeface="Inter"/>
            </a:endParaRPr>
          </a:p>
          <a:p>
            <a:endParaRPr lang="de-AT" sz="1200" dirty="0">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p:cNvSpPr>
            <a:spLocks noGrp="1"/>
          </p:cNvSpPr>
          <p:nvPr>
            <p:ph type="sldNum" sz="quarter" idx="5"/>
          </p:nvPr>
        </p:nvSpPr>
        <p:spPr/>
        <p:txBody>
          <a:bodyPr/>
          <a:lstStyle/>
          <a:p>
            <a:fld id="{38CE6631-D942-4CE8-AF59-DF0AC45E8509}" type="slidenum">
              <a:rPr lang="de-DE" smtClean="0"/>
              <a:t>8</a:t>
            </a:fld>
            <a:endParaRPr lang="de-DE"/>
          </a:p>
        </p:txBody>
      </p:sp>
    </p:spTree>
    <p:extLst>
      <p:ext uri="{BB962C8B-B14F-4D97-AF65-F5344CB8AC3E}">
        <p14:creationId xmlns:p14="http://schemas.microsoft.com/office/powerpoint/2010/main" val="161544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Künstliche Intelligenz nimmt in KMU Fahrt auf</a:t>
            </a:r>
            <a:endParaRPr lang="de-AT" dirty="0"/>
          </a:p>
          <a:p>
            <a:pPr marL="171450" indent="-171450">
              <a:buFont typeface="Symbol"/>
              <a:buChar char="•"/>
            </a:pPr>
            <a:r>
              <a:rPr lang="de-AT" dirty="0"/>
              <a:t>Auch wenn das Thema in aller Munde ist, so sind KI-Lösungen derzeit nur bei rund 20 Prozent der KMU im Einsatz. </a:t>
            </a:r>
          </a:p>
          <a:p>
            <a:pPr marL="171450" indent="-171450">
              <a:buFont typeface="Symbol"/>
              <a:buChar char="•"/>
            </a:pPr>
            <a:r>
              <a:rPr lang="de-AT" dirty="0"/>
              <a:t>Es ist davon auszugehen, dass diese Zahl bald ansteigen wird, da diese Technologie sehr breite Anwendungsmöglichkeiten hat und zudem immer leistbarer wird. </a:t>
            </a:r>
          </a:p>
          <a:p>
            <a:pPr marL="171450" indent="-171450">
              <a:buFont typeface="Symbol"/>
              <a:buChar char="•"/>
            </a:pPr>
            <a:r>
              <a:rPr lang="de-AT" dirty="0"/>
              <a:t>Natürlich ist es für innovative Unternehmen gleichzeitig eine Möglichkeit mit guten Lösungen neue Märkte aufzustoßen. </a:t>
            </a:r>
          </a:p>
          <a:p>
            <a:pPr marL="171450" indent="-171450">
              <a:buFont typeface="Symbol"/>
              <a:buChar char="•"/>
            </a:pPr>
            <a:r>
              <a:rPr lang="de-DE" dirty="0"/>
              <a:t>Insgesamt wird die Digitalisierung weiter voranschreiten. Sie ist neben der Ökologisierung der zweite große Investitionstreiber und hat einen fixen Platz in den Businessplänen so gut wie aller Betriebe. Abläufe besser zu gestalten oder zu automatisieren, wird immer mehr Unternehmen effizienter machen.</a:t>
            </a:r>
            <a:endParaRPr lang="de-AT" dirty="0"/>
          </a:p>
          <a:p>
            <a:endParaRPr lang="de-AT" sz="1200" dirty="0">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E6631-D942-4CE8-AF59-DF0AC45E8509}" type="slidenum">
              <a:rPr kumimoji="0" lang="de-DE" sz="1300" b="0" i="0" u="none" strike="noStrike" kern="1200" cap="none" spc="0" normalizeH="0" baseline="0" noProof="0" smtClean="0">
                <a:ln>
                  <a:noFill/>
                </a:ln>
                <a:solidFill>
                  <a:srgbClr val="202020"/>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300" b="0" i="0" u="none" strike="noStrike" kern="1200" cap="none" spc="0" normalizeH="0" baseline="0" noProof="0">
              <a:ln>
                <a:noFill/>
              </a:ln>
              <a:solidFill>
                <a:srgbClr val="202020"/>
              </a:solidFill>
              <a:effectLst/>
              <a:uLnTx/>
              <a:uFillTx/>
              <a:latin typeface="Inter"/>
              <a:ea typeface="+mn-ea"/>
              <a:cs typeface="+mn-cs"/>
            </a:endParaRPr>
          </a:p>
        </p:txBody>
      </p:sp>
    </p:spTree>
    <p:extLst>
      <p:ext uri="{BB962C8B-B14F-4D97-AF65-F5344CB8AC3E}">
        <p14:creationId xmlns:p14="http://schemas.microsoft.com/office/powerpoint/2010/main" val="3166003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B44F64-0280-0A77-29E6-CC1041FA09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22" r="14122"/>
          <a:stretch/>
        </p:blipFill>
        <p:spPr>
          <a:xfrm>
            <a:off x="0" y="0"/>
            <a:ext cx="12192000" cy="6858000"/>
          </a:xfrm>
          <a:prstGeom prst="rect">
            <a:avLst/>
          </a:prstGeom>
        </p:spPr>
      </p:pic>
      <p:sp>
        <p:nvSpPr>
          <p:cNvPr id="2" name="Titel 1">
            <a:extLst>
              <a:ext uri="{FF2B5EF4-FFF2-40B4-BE49-F238E27FC236}">
                <a16:creationId xmlns:a16="http://schemas.microsoft.com/office/drawing/2014/main" id="{04E3166E-39E3-09B6-B1B6-3EE77C804900}"/>
              </a:ext>
            </a:extLst>
          </p:cNvPr>
          <p:cNvSpPr>
            <a:spLocks noGrp="1"/>
          </p:cNvSpPr>
          <p:nvPr>
            <p:ph type="ctrTitle" hasCustomPrompt="1"/>
          </p:nvPr>
        </p:nvSpPr>
        <p:spPr>
          <a:xfrm>
            <a:off x="515937" y="3829049"/>
            <a:ext cx="11160125" cy="1571626"/>
          </a:xfrm>
        </p:spPr>
        <p:txBody>
          <a:bodyPr anchor="t"/>
          <a:lstStyle>
            <a:lvl1pPr algn="l">
              <a:defRPr sz="5000">
                <a:solidFill>
                  <a:schemeClr val="bg1"/>
                </a:solidFill>
              </a:defRPr>
            </a:lvl1pPr>
          </a:lstStyle>
          <a:p>
            <a:r>
              <a:rPr lang="en-GB"/>
              <a:t>Title of presentation</a:t>
            </a:r>
          </a:p>
        </p:txBody>
      </p:sp>
      <p:sp>
        <p:nvSpPr>
          <p:cNvPr id="3" name="Untertitel 2">
            <a:extLst>
              <a:ext uri="{FF2B5EF4-FFF2-40B4-BE49-F238E27FC236}">
                <a16:creationId xmlns:a16="http://schemas.microsoft.com/office/drawing/2014/main" id="{C40A2384-9864-74FC-45AD-C2FB6D3EB489}"/>
              </a:ext>
            </a:extLst>
          </p:cNvPr>
          <p:cNvSpPr>
            <a:spLocks noGrp="1"/>
          </p:cNvSpPr>
          <p:nvPr>
            <p:ph type="subTitle" idx="1" hasCustomPrompt="1"/>
          </p:nvPr>
        </p:nvSpPr>
        <p:spPr>
          <a:xfrm>
            <a:off x="515938" y="3428999"/>
            <a:ext cx="5022713" cy="254727"/>
          </a:xfrm>
        </p:spPr>
        <p:txBody>
          <a:bodyPr wrap="none" anchor="b"/>
          <a:lstStyle>
            <a:lvl1pPr marL="0" indent="0" algn="l">
              <a:spcAft>
                <a:spcPts val="0"/>
              </a:spcAft>
              <a:buNone/>
              <a:defRPr sz="1200" cap="all" spc="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topline</a:t>
            </a:r>
          </a:p>
        </p:txBody>
      </p:sp>
      <p:sp>
        <p:nvSpPr>
          <p:cNvPr id="8" name="Datumsplatzhalter 7">
            <a:extLst>
              <a:ext uri="{FF2B5EF4-FFF2-40B4-BE49-F238E27FC236}">
                <a16:creationId xmlns:a16="http://schemas.microsoft.com/office/drawing/2014/main" id="{8011D2C7-9761-D25D-5D65-69F3A9F033ED}"/>
              </a:ext>
            </a:extLst>
          </p:cNvPr>
          <p:cNvSpPr>
            <a:spLocks noGrp="1"/>
          </p:cNvSpPr>
          <p:nvPr>
            <p:ph type="dt" sz="half" idx="10"/>
          </p:nvPr>
        </p:nvSpPr>
        <p:spPr>
          <a:xfrm>
            <a:off x="515936" y="5769829"/>
            <a:ext cx="6948489" cy="254727"/>
          </a:xfrm>
        </p:spPr>
        <p:txBody>
          <a:bodyPr/>
          <a:lstStyle>
            <a:lvl1pPr>
              <a:defRPr sz="1200">
                <a:solidFill>
                  <a:schemeClr val="bg1"/>
                </a:solidFill>
                <a:latin typeface="Inter Medium" panose="02000503000000020004" pitchFamily="2" charset="0"/>
                <a:ea typeface="Inter Medium" panose="02000503000000020004" pitchFamily="2" charset="0"/>
              </a:defRPr>
            </a:lvl1pPr>
          </a:lstStyle>
          <a:p>
            <a:pPr algn="l"/>
            <a:r>
              <a:rPr lang="en-AT"/>
              <a:t>Wien, Mai 2024</a:t>
            </a:r>
            <a:endParaRPr lang="en-GB"/>
          </a:p>
        </p:txBody>
      </p:sp>
      <p:sp>
        <p:nvSpPr>
          <p:cNvPr id="12" name="Textplatzhalter 11">
            <a:extLst>
              <a:ext uri="{FF2B5EF4-FFF2-40B4-BE49-F238E27FC236}">
                <a16:creationId xmlns:a16="http://schemas.microsoft.com/office/drawing/2014/main" id="{F1AC5B05-E1E7-496A-9493-44909AC3645B}"/>
              </a:ext>
            </a:extLst>
          </p:cNvPr>
          <p:cNvSpPr>
            <a:spLocks noGrp="1"/>
          </p:cNvSpPr>
          <p:nvPr>
            <p:ph type="body" sz="quarter" idx="11" hasCustomPrompt="1"/>
          </p:nvPr>
        </p:nvSpPr>
        <p:spPr>
          <a:xfrm>
            <a:off x="515936" y="5545998"/>
            <a:ext cx="6948489" cy="211925"/>
          </a:xfrm>
        </p:spPr>
        <p:txBody>
          <a:bodyPr anchor="b"/>
          <a:lstStyle>
            <a:lvl1pPr marL="0" indent="0">
              <a:lnSpc>
                <a:spcPct val="100000"/>
              </a:lnSpc>
              <a:spcAft>
                <a:spcPts val="0"/>
              </a:spcAft>
              <a:buNone/>
              <a:defRPr sz="1200">
                <a:solidFill>
                  <a:schemeClr val="bg1"/>
                </a:solidFill>
                <a:latin typeface="Inter Medium" panose="02000503000000020004" pitchFamily="2" charset="0"/>
                <a:ea typeface="Inter Medium" panose="02000503000000020004" pitchFamily="2" charset="0"/>
              </a:defRPr>
            </a:lvl1pPr>
          </a:lstStyle>
          <a:p>
            <a:pPr lvl="0"/>
            <a:r>
              <a:rPr lang="en-GB"/>
              <a:t>Author Name Surname</a:t>
            </a:r>
          </a:p>
        </p:txBody>
      </p:sp>
      <p:pic>
        <p:nvPicPr>
          <p:cNvPr id="4" name="Grafik 1">
            <a:extLst>
              <a:ext uri="{FF2B5EF4-FFF2-40B4-BE49-F238E27FC236}">
                <a16:creationId xmlns:a16="http://schemas.microsoft.com/office/drawing/2014/main" id="{105C1B5D-B45E-D863-910F-586466A7F3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936" y="1216840"/>
            <a:ext cx="4759075" cy="497660"/>
          </a:xfrm>
          <a:prstGeom prst="rect">
            <a:avLst/>
          </a:prstGeom>
        </p:spPr>
      </p:pic>
    </p:spTree>
    <p:extLst>
      <p:ext uri="{BB962C8B-B14F-4D97-AF65-F5344CB8AC3E}">
        <p14:creationId xmlns:p14="http://schemas.microsoft.com/office/powerpoint/2010/main" val="3124501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1595437" y="1988840"/>
            <a:ext cx="9001124" cy="2101769"/>
          </a:xfrm>
        </p:spPr>
        <p:txBody>
          <a:bodyPr/>
          <a:lstStyle>
            <a:lvl1pPr algn="ctr">
              <a:lnSpc>
                <a:spcPct val="107000"/>
              </a:lnSpc>
              <a:defRPr sz="2400" b="0">
                <a:solidFill>
                  <a:schemeClr val="bg1"/>
                </a:solidFill>
                <a:latin typeface="+mj-lt"/>
              </a:defRPr>
            </a:lvl1pPr>
          </a:lstStyle>
          <a:p>
            <a:r>
              <a:rPr lang="en-GB"/>
              <a:t>Quote	</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5" name="Textplatzhalter 14">
            <a:extLst>
              <a:ext uri="{FF2B5EF4-FFF2-40B4-BE49-F238E27FC236}">
                <a16:creationId xmlns:a16="http://schemas.microsoft.com/office/drawing/2014/main" id="{17D9A8D9-DADF-55CB-5BF2-41E78D03D33B}"/>
              </a:ext>
            </a:extLst>
          </p:cNvPr>
          <p:cNvSpPr>
            <a:spLocks noGrp="1"/>
          </p:cNvSpPr>
          <p:nvPr>
            <p:ph type="body" sz="quarter" idx="15" hasCustomPrompt="1"/>
          </p:nvPr>
        </p:nvSpPr>
        <p:spPr>
          <a:xfrm>
            <a:off x="1595438" y="4806838"/>
            <a:ext cx="9001124" cy="380681"/>
          </a:xfrm>
        </p:spPr>
        <p:txBody>
          <a:bodyPr anchor="t"/>
          <a:lstStyle>
            <a:lvl1pPr marL="0" indent="0" algn="ctr">
              <a:spcAft>
                <a:spcPts val="0"/>
              </a:spcAft>
              <a:buNone/>
              <a:defRPr sz="850">
                <a:solidFill>
                  <a:schemeClr val="bg1"/>
                </a:solidFill>
                <a:latin typeface="+mj-lt"/>
              </a:defRPr>
            </a:lvl1pPr>
          </a:lstStyle>
          <a:p>
            <a:pPr lvl="0"/>
            <a:r>
              <a:rPr lang="en-GB"/>
              <a:t>Name Surname, Position/function</a:t>
            </a:r>
          </a:p>
        </p:txBody>
      </p:sp>
      <p:pic>
        <p:nvPicPr>
          <p:cNvPr id="9" name="Grafik 8">
            <a:extLst>
              <a:ext uri="{FF2B5EF4-FFF2-40B4-BE49-F238E27FC236}">
                <a16:creationId xmlns:a16="http://schemas.microsoft.com/office/drawing/2014/main" id="{206BF775-ED24-3048-F696-1A3CB2FA7A3A}"/>
              </a:ext>
            </a:extLst>
          </p:cNvPr>
          <p:cNvPicPr>
            <a:picLocks noChangeAspect="1"/>
          </p:cNvPicPr>
          <p:nvPr userDrawn="1"/>
        </p:nvPicPr>
        <p:blipFill>
          <a:blip r:embed="rId2">
            <a:alphaModFix amt="70000"/>
          </a:blip>
          <a:stretch>
            <a:fillRect/>
          </a:stretch>
        </p:blipFill>
        <p:spPr>
          <a:xfrm>
            <a:off x="5864077" y="1357963"/>
            <a:ext cx="463841" cy="359103"/>
          </a:xfrm>
          <a:prstGeom prst="rect">
            <a:avLst/>
          </a:prstGeom>
        </p:spPr>
      </p:pic>
      <p:pic>
        <p:nvPicPr>
          <p:cNvPr id="11" name="Grafik 10">
            <a:extLst>
              <a:ext uri="{FF2B5EF4-FFF2-40B4-BE49-F238E27FC236}">
                <a16:creationId xmlns:a16="http://schemas.microsoft.com/office/drawing/2014/main" id="{34B15952-203D-CBAF-0BE4-B2CE187BD26F}"/>
              </a:ext>
            </a:extLst>
          </p:cNvPr>
          <p:cNvPicPr>
            <a:picLocks noChangeAspect="1"/>
          </p:cNvPicPr>
          <p:nvPr userDrawn="1"/>
        </p:nvPicPr>
        <p:blipFill>
          <a:blip r:embed="rId3"/>
          <a:srcRect/>
          <a:stretch/>
        </p:blipFill>
        <p:spPr>
          <a:xfrm>
            <a:off x="5787877" y="4221088"/>
            <a:ext cx="463841" cy="353073"/>
          </a:xfrm>
          <a:prstGeom prst="rect">
            <a:avLst/>
          </a:prstGeom>
        </p:spPr>
      </p:pic>
      <p:pic>
        <p:nvPicPr>
          <p:cNvPr id="12" name="Grafik 11">
            <a:extLst>
              <a:ext uri="{FF2B5EF4-FFF2-40B4-BE49-F238E27FC236}">
                <a16:creationId xmlns:a16="http://schemas.microsoft.com/office/drawing/2014/main" id="{E590A3E2-91F6-4DEE-9729-AA2035527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240708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with image + colour">
    <p:bg>
      <p:bgPr>
        <a:solidFill>
          <a:schemeClr val="bg2"/>
        </a:solidFill>
        <a:effectLst/>
      </p:bgPr>
    </p:b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DC23CDB2-5A7E-CDB4-7154-06EF2FA70D84}"/>
              </a:ext>
            </a:extLst>
          </p:cNvPr>
          <p:cNvSpPr/>
          <p:nvPr userDrawn="1"/>
        </p:nvSpPr>
        <p:spPr>
          <a:xfrm>
            <a:off x="7680325" y="0"/>
            <a:ext cx="45116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rafik 4">
            <a:extLst>
              <a:ext uri="{FF2B5EF4-FFF2-40B4-BE49-F238E27FC236}">
                <a16:creationId xmlns:a16="http://schemas.microsoft.com/office/drawing/2014/main" id="{97E0F36E-71AC-5602-E9B3-74D876A78702}"/>
              </a:ext>
            </a:extLst>
          </p:cNvPr>
          <p:cNvSpPr/>
          <p:nvPr userDrawn="1"/>
        </p:nvSpPr>
        <p:spPr>
          <a:xfrm>
            <a:off x="0" y="1"/>
            <a:ext cx="11966894" cy="6246951"/>
          </a:xfrm>
          <a:custGeom>
            <a:avLst/>
            <a:gdLst>
              <a:gd name="connsiteX0" fmla="*/ 10754594 w 11966894"/>
              <a:gd name="connsiteY0" fmla="*/ 6246952 h 6246951"/>
              <a:gd name="connsiteX1" fmla="*/ 0 w 11966894"/>
              <a:gd name="connsiteY1" fmla="*/ 6246952 h 6246951"/>
              <a:gd name="connsiteX2" fmla="*/ 0 w 11966894"/>
              <a:gd name="connsiteY2" fmla="*/ 6208865 h 6246951"/>
              <a:gd name="connsiteX3" fmla="*/ 10754594 w 11966894"/>
              <a:gd name="connsiteY3" fmla="*/ 6208865 h 6246951"/>
              <a:gd name="connsiteX4" fmla="*/ 11928819 w 11966894"/>
              <a:gd name="connsiteY4" fmla="*/ 5033058 h 6246951"/>
              <a:gd name="connsiteX5" fmla="*/ 11928819 w 11966894"/>
              <a:gd name="connsiteY5" fmla="*/ 0 h 6246951"/>
              <a:gd name="connsiteX6" fmla="*/ 11966894 w 11966894"/>
              <a:gd name="connsiteY6" fmla="*/ 0 h 6246951"/>
              <a:gd name="connsiteX7" fmla="*/ 11966894 w 11966894"/>
              <a:gd name="connsiteY7" fmla="*/ 5033058 h 6246951"/>
              <a:gd name="connsiteX8" fmla="*/ 10754594 w 11966894"/>
              <a:gd name="connsiteY8" fmla="*/ 6246952 h 624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6894" h="6246951">
                <a:moveTo>
                  <a:pt x="10754594" y="6246952"/>
                </a:moveTo>
                <a:lnTo>
                  <a:pt x="0" y="6246952"/>
                </a:lnTo>
                <a:lnTo>
                  <a:pt x="0" y="6208865"/>
                </a:lnTo>
                <a:lnTo>
                  <a:pt x="10754594" y="6208865"/>
                </a:lnTo>
                <a:cubicBezTo>
                  <a:pt x="11402068" y="6208865"/>
                  <a:pt x="11928819" y="5681392"/>
                  <a:pt x="11928819" y="5033058"/>
                </a:cubicBezTo>
                <a:lnTo>
                  <a:pt x="11928819" y="0"/>
                </a:lnTo>
                <a:lnTo>
                  <a:pt x="11966894" y="0"/>
                </a:lnTo>
                <a:lnTo>
                  <a:pt x="11966894" y="5033058"/>
                </a:lnTo>
                <a:cubicBezTo>
                  <a:pt x="11966894" y="5702403"/>
                  <a:pt x="11423059" y="6246952"/>
                  <a:pt x="10754594" y="6246952"/>
                </a:cubicBezTo>
                <a:close/>
              </a:path>
            </a:pathLst>
          </a:custGeom>
          <a:solidFill>
            <a:schemeClr val="bg1"/>
          </a:solidFill>
          <a:ln w="12687" cap="flat">
            <a:noFill/>
            <a:prstDash val="solid"/>
            <a:miter/>
          </a:ln>
        </p:spPr>
        <p:txBody>
          <a:bodyPr rtlCol="0" anchor="ctr"/>
          <a:lstStyle/>
          <a:p>
            <a:endParaRPr lang="en-GB"/>
          </a:p>
        </p:txBody>
      </p:sp>
      <p:sp>
        <p:nvSpPr>
          <p:cNvPr id="12" name="Bildplatzhalter 18">
            <a:extLst>
              <a:ext uri="{FF2B5EF4-FFF2-40B4-BE49-F238E27FC236}">
                <a16:creationId xmlns:a16="http://schemas.microsoft.com/office/drawing/2014/main" id="{4CC7D508-9A99-DC1C-B9D5-ADCE0FF6E9FD}"/>
              </a:ext>
            </a:extLst>
          </p:cNvPr>
          <p:cNvSpPr>
            <a:spLocks noGrp="1"/>
          </p:cNvSpPr>
          <p:nvPr>
            <p:ph type="pic" sz="quarter" idx="14" hasCustomPrompt="1"/>
          </p:nvPr>
        </p:nvSpPr>
        <p:spPr>
          <a:xfrm>
            <a:off x="7680324" y="0"/>
            <a:ext cx="4511675" cy="6867524"/>
          </a:xfrm>
          <a:custGeom>
            <a:avLst/>
            <a:gdLst>
              <a:gd name="connsiteX0" fmla="*/ 0 w 4511675"/>
              <a:gd name="connsiteY0" fmla="*/ 0 h 6867524"/>
              <a:gd name="connsiteX1" fmla="*/ 4511675 w 4511675"/>
              <a:gd name="connsiteY1" fmla="*/ 0 h 6867524"/>
              <a:gd name="connsiteX2" fmla="*/ 4511675 w 4511675"/>
              <a:gd name="connsiteY2" fmla="*/ 6867524 h 6867524"/>
              <a:gd name="connsiteX3" fmla="*/ 0 w 4511675"/>
              <a:gd name="connsiteY3" fmla="*/ 6867524 h 6867524"/>
              <a:gd name="connsiteX4" fmla="*/ 0 w 4511675"/>
              <a:gd name="connsiteY4" fmla="*/ 6246953 h 6867524"/>
              <a:gd name="connsiteX5" fmla="*/ 3074270 w 4511675"/>
              <a:gd name="connsiteY5" fmla="*/ 6246953 h 6867524"/>
              <a:gd name="connsiteX6" fmla="*/ 4286570 w 4511675"/>
              <a:gd name="connsiteY6" fmla="*/ 5033059 h 6867524"/>
              <a:gd name="connsiteX7" fmla="*/ 4286570 w 4511675"/>
              <a:gd name="connsiteY7" fmla="*/ 1 h 6867524"/>
              <a:gd name="connsiteX8" fmla="*/ 4248495 w 4511675"/>
              <a:gd name="connsiteY8" fmla="*/ 1 h 6867524"/>
              <a:gd name="connsiteX9" fmla="*/ 4248495 w 4511675"/>
              <a:gd name="connsiteY9" fmla="*/ 5033059 h 6867524"/>
              <a:gd name="connsiteX10" fmla="*/ 3074270 w 4511675"/>
              <a:gd name="connsiteY10" fmla="*/ 6208866 h 6867524"/>
              <a:gd name="connsiteX11" fmla="*/ 0 w 4511675"/>
              <a:gd name="connsiteY11" fmla="*/ 6208866 h 68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675" h="6867524">
                <a:moveTo>
                  <a:pt x="0" y="0"/>
                </a:moveTo>
                <a:lnTo>
                  <a:pt x="4511675" y="0"/>
                </a:lnTo>
                <a:lnTo>
                  <a:pt x="4511675" y="6867524"/>
                </a:lnTo>
                <a:lnTo>
                  <a:pt x="0" y="6867524"/>
                </a:lnTo>
                <a:lnTo>
                  <a:pt x="0" y="6246953"/>
                </a:lnTo>
                <a:lnTo>
                  <a:pt x="3074270" y="6246953"/>
                </a:lnTo>
                <a:cubicBezTo>
                  <a:pt x="3742735" y="6246953"/>
                  <a:pt x="4286570" y="5702404"/>
                  <a:pt x="4286570" y="5033059"/>
                </a:cubicBezTo>
                <a:lnTo>
                  <a:pt x="4286570" y="1"/>
                </a:lnTo>
                <a:lnTo>
                  <a:pt x="4248495" y="1"/>
                </a:lnTo>
                <a:lnTo>
                  <a:pt x="4248495" y="5033059"/>
                </a:lnTo>
                <a:cubicBezTo>
                  <a:pt x="4248495" y="5681393"/>
                  <a:pt x="3721744" y="6208866"/>
                  <a:pt x="3074270" y="6208866"/>
                </a:cubicBezTo>
                <a:lnTo>
                  <a:pt x="0" y="6208866"/>
                </a:lnTo>
                <a:close/>
              </a:path>
            </a:pathLst>
          </a:custGeom>
          <a:solidFill>
            <a:schemeClr val="bg1">
              <a:lumMod val="75000"/>
            </a:schemeClr>
          </a:solidFill>
        </p:spPr>
        <p:txBody>
          <a:bodyPr wrap="square" lIns="72000" tIns="72000" rIns="72000" bIns="72000" anchor="ctr" anchorCtr="0">
            <a:noAutofit/>
          </a:bodyPr>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1203265" y="2619375"/>
            <a:ext cx="5521385" cy="3169124"/>
          </a:xfrm>
        </p:spPr>
        <p:txBody>
          <a:bodyPr/>
          <a:lstStyle>
            <a:lvl1pPr>
              <a:lnSpc>
                <a:spcPct val="107000"/>
              </a:lnSpc>
              <a:defRPr sz="2400" b="0">
                <a:solidFill>
                  <a:schemeClr val="bg1"/>
                </a:solidFill>
                <a:latin typeface="+mj-lt"/>
              </a:defRPr>
            </a:lvl1pPr>
          </a:lstStyle>
          <a:p>
            <a:r>
              <a:rPr lang="en-GB"/>
              <a:t>Quote	</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5" name="Textplatzhalter 14">
            <a:extLst>
              <a:ext uri="{FF2B5EF4-FFF2-40B4-BE49-F238E27FC236}">
                <a16:creationId xmlns:a16="http://schemas.microsoft.com/office/drawing/2014/main" id="{17D9A8D9-DADF-55CB-5BF2-41E78D03D33B}"/>
              </a:ext>
            </a:extLst>
          </p:cNvPr>
          <p:cNvSpPr>
            <a:spLocks noGrp="1"/>
          </p:cNvSpPr>
          <p:nvPr>
            <p:ph type="body" sz="quarter" idx="15" hasCustomPrompt="1"/>
          </p:nvPr>
        </p:nvSpPr>
        <p:spPr>
          <a:xfrm>
            <a:off x="7970042" y="5407818"/>
            <a:ext cx="3512346" cy="380681"/>
          </a:xfrm>
        </p:spPr>
        <p:txBody>
          <a:bodyPr anchor="b"/>
          <a:lstStyle>
            <a:lvl1pPr marL="0" indent="0">
              <a:spcAft>
                <a:spcPts val="0"/>
              </a:spcAft>
              <a:buNone/>
              <a:defRPr sz="850">
                <a:solidFill>
                  <a:schemeClr val="bg1"/>
                </a:solidFill>
                <a:latin typeface="+mj-lt"/>
              </a:defRPr>
            </a:lvl1pPr>
          </a:lstStyle>
          <a:p>
            <a:pPr lvl="0"/>
            <a:r>
              <a:rPr lang="en-GB"/>
              <a:t>Name Surname, Position/function</a:t>
            </a:r>
          </a:p>
        </p:txBody>
      </p:sp>
      <p:pic>
        <p:nvPicPr>
          <p:cNvPr id="11" name="Grafik 10">
            <a:extLst>
              <a:ext uri="{FF2B5EF4-FFF2-40B4-BE49-F238E27FC236}">
                <a16:creationId xmlns:a16="http://schemas.microsoft.com/office/drawing/2014/main" id="{671D69A1-9A8D-4C67-9CBD-9F1E2A3339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960887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g copy tex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2241550"/>
            <a:ext cx="6948487" cy="4103688"/>
          </a:xfrm>
        </p:spPr>
        <p:txBody>
          <a:bodyPr/>
          <a:lstStyle>
            <a:lvl1pPr marL="266700" indent="-266700">
              <a:defRPr sz="2400">
                <a:solidFill>
                  <a:schemeClr val="bg1"/>
                </a:solidFill>
              </a:defRPr>
            </a:lvl1pPr>
            <a:lvl2pPr marL="271463" indent="-271463">
              <a:defRPr sz="2400">
                <a:solidFill>
                  <a:schemeClr val="bg1"/>
                </a:solidFill>
              </a:defRPr>
            </a:lvl2pPr>
            <a:lvl3pPr marL="538163" indent="-273050">
              <a:defRPr sz="2400">
                <a:solidFill>
                  <a:schemeClr val="bg1"/>
                </a:solidFill>
              </a:defRPr>
            </a:lvl3pPr>
            <a:lvl4pPr marL="803275" indent="-263525">
              <a:defRPr sz="2400">
                <a:solidFill>
                  <a:schemeClr val="bg1"/>
                </a:solidFill>
              </a:defRPr>
            </a:lvl4pPr>
            <a:lvl5pPr marL="1076325" indent="-261938">
              <a:defRPr sz="24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10" name="Grafik 9">
            <a:extLst>
              <a:ext uri="{FF2B5EF4-FFF2-40B4-BE49-F238E27FC236}">
                <a16:creationId xmlns:a16="http://schemas.microsoft.com/office/drawing/2014/main" id="{74064D38-498B-407B-B9E9-2C12E85241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719602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copy tex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2241550"/>
            <a:ext cx="6948487" cy="4103688"/>
          </a:xfrm>
        </p:spPr>
        <p:txBody>
          <a:bodyPr/>
          <a:lstStyle>
            <a:lvl1pPr marL="266700" indent="-266700">
              <a:defRPr sz="2400"/>
            </a:lvl1pPr>
            <a:lvl2pPr marL="271463" indent="-271463">
              <a:defRPr sz="2400"/>
            </a:lvl2pPr>
            <a:lvl3pPr marL="538163" indent="-273050">
              <a:defRPr sz="2400"/>
            </a:lvl3pPr>
            <a:lvl4pPr marL="803275" indent="-263525">
              <a:defRPr sz="2400"/>
            </a:lvl4pPr>
            <a:lvl5pPr marL="1076325" indent="-261938">
              <a:defRPr sz="24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1333907768"/>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py tex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2241550"/>
            <a:ext cx="5472110" cy="41036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8" name="Textplatzhalter 10">
            <a:extLst>
              <a:ext uri="{FF2B5EF4-FFF2-40B4-BE49-F238E27FC236}">
                <a16:creationId xmlns:a16="http://schemas.microsoft.com/office/drawing/2014/main" id="{6395D3D1-537B-C9FB-38E3-DE1A5A73C0CF}"/>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11" name="Grafik 10">
            <a:extLst>
              <a:ext uri="{FF2B5EF4-FFF2-40B4-BE49-F238E27FC236}">
                <a16:creationId xmlns:a16="http://schemas.microsoft.com/office/drawing/2014/main" id="{0BF3B4BA-DA91-4DBC-9541-B4E19FBDD5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1171559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tex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2241550"/>
            <a:ext cx="5472110" cy="4103688"/>
          </a:xfrm>
        </p:spPr>
        <p:txBody>
          <a:body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495350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Right) on white">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49F1B917-F0D7-F764-ABEA-0C7F235E21E9}"/>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4084638"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2807152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 Image (Right) on colour">
    <p:bg>
      <p:bgPr>
        <a:solidFill>
          <a:schemeClr val="bg2"/>
        </a:solidFill>
        <a:effectLst/>
      </p:bgPr>
    </p:bg>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8C339001-6AB6-F5CB-1054-DEC086537012}"/>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4084638" cy="41036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11" name="Grafik 10">
            <a:extLst>
              <a:ext uri="{FF2B5EF4-FFF2-40B4-BE49-F238E27FC236}">
                <a16:creationId xmlns:a16="http://schemas.microsoft.com/office/drawing/2014/main" id="{BD866DF8-AA77-423F-A2F8-833F4BC946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4172421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Lef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7680325" y="620714"/>
            <a:ext cx="3995737" cy="755650"/>
          </a:xfrm>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7680325" y="2241550"/>
            <a:ext cx="3995737"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7680325" y="275183"/>
            <a:ext cx="3995738"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9" name="Bildplatzhalter 14">
            <a:extLst>
              <a:ext uri="{FF2B5EF4-FFF2-40B4-BE49-F238E27FC236}">
                <a16:creationId xmlns:a16="http://schemas.microsoft.com/office/drawing/2014/main" id="{61D31E46-3E76-F666-E8F9-02DA97BA62CF}"/>
              </a:ext>
            </a:extLst>
          </p:cNvPr>
          <p:cNvSpPr>
            <a:spLocks noGrp="1"/>
          </p:cNvSpPr>
          <p:nvPr>
            <p:ph type="pic" sz="quarter" idx="16" hasCustomPrompt="1"/>
          </p:nvPr>
        </p:nvSpPr>
        <p:spPr>
          <a:xfrm>
            <a:off x="515938" y="620714"/>
            <a:ext cx="6948487"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2946800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 Image (Lef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7689635" y="620714"/>
            <a:ext cx="3986427" cy="755650"/>
          </a:xfrm>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7689635" y="2231827"/>
            <a:ext cx="3986427" cy="41134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7689635" y="275183"/>
            <a:ext cx="3986427"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3" name="Bildplatzhalter 14">
            <a:extLst>
              <a:ext uri="{FF2B5EF4-FFF2-40B4-BE49-F238E27FC236}">
                <a16:creationId xmlns:a16="http://schemas.microsoft.com/office/drawing/2014/main" id="{DC5CE066-1886-D38C-E40C-8359155A9C88}"/>
              </a:ext>
            </a:extLst>
          </p:cNvPr>
          <p:cNvSpPr>
            <a:spLocks noGrp="1"/>
          </p:cNvSpPr>
          <p:nvPr>
            <p:ph type="pic" sz="quarter" idx="16" hasCustomPrompt="1"/>
          </p:nvPr>
        </p:nvSpPr>
        <p:spPr>
          <a:xfrm>
            <a:off x="515938" y="620714"/>
            <a:ext cx="6948487"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pic>
        <p:nvPicPr>
          <p:cNvPr id="11" name="Grafik 10">
            <a:extLst>
              <a:ext uri="{FF2B5EF4-FFF2-40B4-BE49-F238E27FC236}">
                <a16:creationId xmlns:a16="http://schemas.microsoft.com/office/drawing/2014/main" id="{3AAC4E5B-FA0F-4D65-945A-B4E27514DD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981571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3166E-39E3-09B6-B1B6-3EE77C804900}"/>
              </a:ext>
            </a:extLst>
          </p:cNvPr>
          <p:cNvSpPr>
            <a:spLocks noGrp="1"/>
          </p:cNvSpPr>
          <p:nvPr>
            <p:ph type="ctrTitle" hasCustomPrompt="1"/>
          </p:nvPr>
        </p:nvSpPr>
        <p:spPr>
          <a:xfrm>
            <a:off x="515937" y="3829049"/>
            <a:ext cx="11160125" cy="1571626"/>
          </a:xfrm>
        </p:spPr>
        <p:txBody>
          <a:bodyPr anchor="t"/>
          <a:lstStyle>
            <a:lvl1pPr algn="l">
              <a:defRPr sz="5000" b="0">
                <a:solidFill>
                  <a:schemeClr val="bg1"/>
                </a:solidFill>
                <a:latin typeface="+mj-lt"/>
              </a:defRPr>
            </a:lvl1pPr>
          </a:lstStyle>
          <a:p>
            <a:r>
              <a:rPr lang="en-GB"/>
              <a:t>Title of presentation</a:t>
            </a:r>
          </a:p>
        </p:txBody>
      </p:sp>
      <p:sp>
        <p:nvSpPr>
          <p:cNvPr id="3" name="Untertitel 2">
            <a:extLst>
              <a:ext uri="{FF2B5EF4-FFF2-40B4-BE49-F238E27FC236}">
                <a16:creationId xmlns:a16="http://schemas.microsoft.com/office/drawing/2014/main" id="{C40A2384-9864-74FC-45AD-C2FB6D3EB489}"/>
              </a:ext>
            </a:extLst>
          </p:cNvPr>
          <p:cNvSpPr>
            <a:spLocks noGrp="1"/>
          </p:cNvSpPr>
          <p:nvPr>
            <p:ph type="subTitle" idx="1" hasCustomPrompt="1"/>
          </p:nvPr>
        </p:nvSpPr>
        <p:spPr>
          <a:xfrm>
            <a:off x="515938" y="3428999"/>
            <a:ext cx="11160125" cy="254727"/>
          </a:xfrm>
        </p:spPr>
        <p:txBody>
          <a:bodyPr wrap="square" anchor="b"/>
          <a:lstStyle>
            <a:lvl1pPr marL="0" indent="0" algn="l">
              <a:spcAft>
                <a:spcPts val="0"/>
              </a:spcAft>
              <a:buNone/>
              <a:defRPr sz="1200" cap="all" spc="5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topline</a:t>
            </a:r>
          </a:p>
        </p:txBody>
      </p:sp>
      <p:sp>
        <p:nvSpPr>
          <p:cNvPr id="8" name="Datumsplatzhalter 7">
            <a:extLst>
              <a:ext uri="{FF2B5EF4-FFF2-40B4-BE49-F238E27FC236}">
                <a16:creationId xmlns:a16="http://schemas.microsoft.com/office/drawing/2014/main" id="{8011D2C7-9761-D25D-5D65-69F3A9F033ED}"/>
              </a:ext>
            </a:extLst>
          </p:cNvPr>
          <p:cNvSpPr>
            <a:spLocks noGrp="1"/>
          </p:cNvSpPr>
          <p:nvPr>
            <p:ph type="dt" sz="half" idx="10"/>
          </p:nvPr>
        </p:nvSpPr>
        <p:spPr>
          <a:xfrm>
            <a:off x="515936" y="5769829"/>
            <a:ext cx="6948489" cy="254727"/>
          </a:xfrm>
        </p:spPr>
        <p:txBody>
          <a:bodyPr/>
          <a:lstStyle>
            <a:lvl1pPr>
              <a:defRPr sz="1200">
                <a:solidFill>
                  <a:schemeClr val="bg1"/>
                </a:solidFill>
                <a:latin typeface="+mn-lt"/>
                <a:ea typeface="Inter Medium" panose="02000503000000020004" pitchFamily="2" charset="0"/>
              </a:defRPr>
            </a:lvl1pPr>
          </a:lstStyle>
          <a:p>
            <a:pPr algn="l"/>
            <a:r>
              <a:rPr lang="en-AT"/>
              <a:t>Wien, Mai 2024</a:t>
            </a:r>
            <a:endParaRPr lang="en-GB"/>
          </a:p>
        </p:txBody>
      </p:sp>
      <p:sp>
        <p:nvSpPr>
          <p:cNvPr id="12" name="Textplatzhalter 11">
            <a:extLst>
              <a:ext uri="{FF2B5EF4-FFF2-40B4-BE49-F238E27FC236}">
                <a16:creationId xmlns:a16="http://schemas.microsoft.com/office/drawing/2014/main" id="{F1AC5B05-E1E7-496A-9493-44909AC3645B}"/>
              </a:ext>
            </a:extLst>
          </p:cNvPr>
          <p:cNvSpPr>
            <a:spLocks noGrp="1"/>
          </p:cNvSpPr>
          <p:nvPr>
            <p:ph type="body" sz="quarter" idx="11" hasCustomPrompt="1"/>
          </p:nvPr>
        </p:nvSpPr>
        <p:spPr>
          <a:xfrm>
            <a:off x="515936" y="5545998"/>
            <a:ext cx="6948489" cy="211925"/>
          </a:xfrm>
        </p:spPr>
        <p:txBody>
          <a:bodyPr anchor="b"/>
          <a:lstStyle>
            <a:lvl1pPr marL="0" indent="0">
              <a:lnSpc>
                <a:spcPct val="100000"/>
              </a:lnSpc>
              <a:spcAft>
                <a:spcPts val="0"/>
              </a:spcAft>
              <a:buNone/>
              <a:defRPr sz="1200">
                <a:solidFill>
                  <a:schemeClr val="bg1"/>
                </a:solidFill>
                <a:latin typeface="+mn-lt"/>
                <a:ea typeface="Inter Medium" panose="02000503000000020004" pitchFamily="2" charset="0"/>
              </a:defRPr>
            </a:lvl1pPr>
          </a:lstStyle>
          <a:p>
            <a:pPr lvl="0"/>
            <a:r>
              <a:rPr lang="en-GB"/>
              <a:t>Author Name Surname</a:t>
            </a:r>
          </a:p>
        </p:txBody>
      </p:sp>
      <p:pic>
        <p:nvPicPr>
          <p:cNvPr id="9" name="Grafik 8">
            <a:extLst>
              <a:ext uri="{FF2B5EF4-FFF2-40B4-BE49-F238E27FC236}">
                <a16:creationId xmlns:a16="http://schemas.microsoft.com/office/drawing/2014/main" id="{BF3B5E02-6F34-48CD-B770-D79FD627F9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1171218"/>
            <a:ext cx="2449855" cy="829417"/>
          </a:xfrm>
          <a:prstGeom prst="rect">
            <a:avLst/>
          </a:prstGeom>
        </p:spPr>
      </p:pic>
    </p:spTree>
    <p:extLst>
      <p:ext uri="{BB962C8B-B14F-4D97-AF65-F5344CB8AC3E}">
        <p14:creationId xmlns:p14="http://schemas.microsoft.com/office/powerpoint/2010/main" val="3609412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2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4324350"/>
            <a:ext cx="5472042"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14" name="Textplatzhalter 11">
            <a:extLst>
              <a:ext uri="{FF2B5EF4-FFF2-40B4-BE49-F238E27FC236}">
                <a16:creationId xmlns:a16="http://schemas.microsoft.com/office/drawing/2014/main" id="{D845AF7A-44DA-5B67-EDB0-A9CC83B0C46A}"/>
              </a:ext>
            </a:extLst>
          </p:cNvPr>
          <p:cNvSpPr>
            <a:spLocks noGrp="1"/>
          </p:cNvSpPr>
          <p:nvPr>
            <p:ph type="body" sz="quarter" idx="18" hasCustomPrompt="1"/>
          </p:nvPr>
        </p:nvSpPr>
        <p:spPr>
          <a:xfrm>
            <a:off x="6204020" y="4324350"/>
            <a:ext cx="5472042"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9" name="Bildplatzhalter 6">
            <a:extLst>
              <a:ext uri="{FF2B5EF4-FFF2-40B4-BE49-F238E27FC236}">
                <a16:creationId xmlns:a16="http://schemas.microsoft.com/office/drawing/2014/main" id="{0F7F19B2-9558-5BD7-6F06-3E30B69232FD}"/>
              </a:ext>
            </a:extLst>
          </p:cNvPr>
          <p:cNvSpPr>
            <a:spLocks noGrp="1"/>
          </p:cNvSpPr>
          <p:nvPr>
            <p:ph type="pic" sz="quarter" idx="14" hasCustomPrompt="1"/>
          </p:nvPr>
        </p:nvSpPr>
        <p:spPr>
          <a:xfrm>
            <a:off x="515938" y="1376362"/>
            <a:ext cx="5472042"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0" name="Bildplatzhalter 6">
            <a:extLst>
              <a:ext uri="{FF2B5EF4-FFF2-40B4-BE49-F238E27FC236}">
                <a16:creationId xmlns:a16="http://schemas.microsoft.com/office/drawing/2014/main" id="{8B3EB307-DE58-7D91-FAC8-9F73C171AE96}"/>
              </a:ext>
            </a:extLst>
          </p:cNvPr>
          <p:cNvSpPr>
            <a:spLocks noGrp="1"/>
          </p:cNvSpPr>
          <p:nvPr>
            <p:ph type="pic" sz="quarter" idx="20" hasCustomPrompt="1"/>
          </p:nvPr>
        </p:nvSpPr>
        <p:spPr>
          <a:xfrm>
            <a:off x="6204020" y="1376362"/>
            <a:ext cx="5472042"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1420381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4324350"/>
            <a:ext cx="3564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Bildplatzhalter 6">
            <a:extLst>
              <a:ext uri="{FF2B5EF4-FFF2-40B4-BE49-F238E27FC236}">
                <a16:creationId xmlns:a16="http://schemas.microsoft.com/office/drawing/2014/main" id="{D59E7B93-87F4-B87D-5BF5-9B6054758A7F}"/>
              </a:ext>
            </a:extLst>
          </p:cNvPr>
          <p:cNvSpPr>
            <a:spLocks noGrp="1"/>
          </p:cNvSpPr>
          <p:nvPr>
            <p:ph type="pic" sz="quarter" idx="14" hasCustomPrompt="1"/>
          </p:nvPr>
        </p:nvSpPr>
        <p:spPr>
          <a:xfrm>
            <a:off x="515938" y="1376362"/>
            <a:ext cx="3564000"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8" name="Textplatzhalter 11">
            <a:extLst>
              <a:ext uri="{FF2B5EF4-FFF2-40B4-BE49-F238E27FC236}">
                <a16:creationId xmlns:a16="http://schemas.microsoft.com/office/drawing/2014/main" id="{AF2F75E1-35E2-8732-5F2D-2DE90D1C9DEB}"/>
              </a:ext>
            </a:extLst>
          </p:cNvPr>
          <p:cNvSpPr>
            <a:spLocks noGrp="1"/>
          </p:cNvSpPr>
          <p:nvPr>
            <p:ph type="body" sz="quarter" idx="16" hasCustomPrompt="1"/>
          </p:nvPr>
        </p:nvSpPr>
        <p:spPr>
          <a:xfrm>
            <a:off x="4314001" y="4324350"/>
            <a:ext cx="3564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4" name="Textplatzhalter 11">
            <a:extLst>
              <a:ext uri="{FF2B5EF4-FFF2-40B4-BE49-F238E27FC236}">
                <a16:creationId xmlns:a16="http://schemas.microsoft.com/office/drawing/2014/main" id="{D845AF7A-44DA-5B67-EDB0-A9CC83B0C46A}"/>
              </a:ext>
            </a:extLst>
          </p:cNvPr>
          <p:cNvSpPr>
            <a:spLocks noGrp="1"/>
          </p:cNvSpPr>
          <p:nvPr>
            <p:ph type="body" sz="quarter" idx="18" hasCustomPrompt="1"/>
          </p:nvPr>
        </p:nvSpPr>
        <p:spPr>
          <a:xfrm>
            <a:off x="8112064" y="4324350"/>
            <a:ext cx="3564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0" name="Bildplatzhalter 6">
            <a:extLst>
              <a:ext uri="{FF2B5EF4-FFF2-40B4-BE49-F238E27FC236}">
                <a16:creationId xmlns:a16="http://schemas.microsoft.com/office/drawing/2014/main" id="{530AC9F5-EEBE-671C-1159-AB8180EE3B59}"/>
              </a:ext>
            </a:extLst>
          </p:cNvPr>
          <p:cNvSpPr>
            <a:spLocks noGrp="1"/>
          </p:cNvSpPr>
          <p:nvPr>
            <p:ph type="pic" sz="quarter" idx="19" hasCustomPrompt="1"/>
          </p:nvPr>
        </p:nvSpPr>
        <p:spPr>
          <a:xfrm>
            <a:off x="4314001" y="1376362"/>
            <a:ext cx="3564000"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1" name="Bildplatzhalter 6">
            <a:extLst>
              <a:ext uri="{FF2B5EF4-FFF2-40B4-BE49-F238E27FC236}">
                <a16:creationId xmlns:a16="http://schemas.microsoft.com/office/drawing/2014/main" id="{68D03FEE-AC9C-684A-1B73-61AA20B112A6}"/>
              </a:ext>
            </a:extLst>
          </p:cNvPr>
          <p:cNvSpPr>
            <a:spLocks noGrp="1"/>
          </p:cNvSpPr>
          <p:nvPr>
            <p:ph type="pic" sz="quarter" idx="20" hasCustomPrompt="1"/>
          </p:nvPr>
        </p:nvSpPr>
        <p:spPr>
          <a:xfrm>
            <a:off x="8112064" y="1376362"/>
            <a:ext cx="3564000"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477020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8" name="Textplatzhalter 11">
            <a:extLst>
              <a:ext uri="{FF2B5EF4-FFF2-40B4-BE49-F238E27FC236}">
                <a16:creationId xmlns:a16="http://schemas.microsoft.com/office/drawing/2014/main" id="{AF2F75E1-35E2-8732-5F2D-2DE90D1C9DEB}"/>
              </a:ext>
            </a:extLst>
          </p:cNvPr>
          <p:cNvSpPr>
            <a:spLocks noGrp="1"/>
          </p:cNvSpPr>
          <p:nvPr>
            <p:ph type="body" sz="quarter" idx="16" hasCustomPrompt="1"/>
          </p:nvPr>
        </p:nvSpPr>
        <p:spPr>
          <a:xfrm>
            <a:off x="3359979"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4" name="Textplatzhalter 11">
            <a:extLst>
              <a:ext uri="{FF2B5EF4-FFF2-40B4-BE49-F238E27FC236}">
                <a16:creationId xmlns:a16="http://schemas.microsoft.com/office/drawing/2014/main" id="{D845AF7A-44DA-5B67-EDB0-A9CC83B0C46A}"/>
              </a:ext>
            </a:extLst>
          </p:cNvPr>
          <p:cNvSpPr>
            <a:spLocks noGrp="1"/>
          </p:cNvSpPr>
          <p:nvPr>
            <p:ph type="body" sz="quarter" idx="18" hasCustomPrompt="1"/>
          </p:nvPr>
        </p:nvSpPr>
        <p:spPr>
          <a:xfrm>
            <a:off x="6204020"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0" name="Textplatzhalter 11">
            <a:extLst>
              <a:ext uri="{FF2B5EF4-FFF2-40B4-BE49-F238E27FC236}">
                <a16:creationId xmlns:a16="http://schemas.microsoft.com/office/drawing/2014/main" id="{A3CFA9BC-806E-F0DF-76E7-A790C5A6D994}"/>
              </a:ext>
            </a:extLst>
          </p:cNvPr>
          <p:cNvSpPr>
            <a:spLocks noGrp="1"/>
          </p:cNvSpPr>
          <p:nvPr>
            <p:ph type="body" sz="quarter" idx="20" hasCustomPrompt="1"/>
          </p:nvPr>
        </p:nvSpPr>
        <p:spPr>
          <a:xfrm>
            <a:off x="9048062"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Bildplatzhalter 6">
            <a:extLst>
              <a:ext uri="{FF2B5EF4-FFF2-40B4-BE49-F238E27FC236}">
                <a16:creationId xmlns:a16="http://schemas.microsoft.com/office/drawing/2014/main" id="{1B90849C-0499-DFD6-5B5D-6C7A966E53E5}"/>
              </a:ext>
            </a:extLst>
          </p:cNvPr>
          <p:cNvSpPr>
            <a:spLocks noGrp="1"/>
          </p:cNvSpPr>
          <p:nvPr>
            <p:ph type="pic" sz="quarter" idx="22" hasCustomPrompt="1"/>
          </p:nvPr>
        </p:nvSpPr>
        <p:spPr>
          <a:xfrm>
            <a:off x="515938"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7" name="Bildplatzhalter 6">
            <a:extLst>
              <a:ext uri="{FF2B5EF4-FFF2-40B4-BE49-F238E27FC236}">
                <a16:creationId xmlns:a16="http://schemas.microsoft.com/office/drawing/2014/main" id="{75FCA175-DD53-E408-EC4C-4A46150284DC}"/>
              </a:ext>
            </a:extLst>
          </p:cNvPr>
          <p:cNvSpPr>
            <a:spLocks noGrp="1"/>
          </p:cNvSpPr>
          <p:nvPr>
            <p:ph type="pic" sz="quarter" idx="23" hasCustomPrompt="1"/>
          </p:nvPr>
        </p:nvSpPr>
        <p:spPr>
          <a:xfrm>
            <a:off x="3359979"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8" name="Bildplatzhalter 6">
            <a:extLst>
              <a:ext uri="{FF2B5EF4-FFF2-40B4-BE49-F238E27FC236}">
                <a16:creationId xmlns:a16="http://schemas.microsoft.com/office/drawing/2014/main" id="{37012A2C-45E5-F3F0-80D4-0C5A1CA60B56}"/>
              </a:ext>
            </a:extLst>
          </p:cNvPr>
          <p:cNvSpPr>
            <a:spLocks noGrp="1"/>
          </p:cNvSpPr>
          <p:nvPr>
            <p:ph type="pic" sz="quarter" idx="24" hasCustomPrompt="1"/>
          </p:nvPr>
        </p:nvSpPr>
        <p:spPr>
          <a:xfrm>
            <a:off x="6204020"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9" name="Bildplatzhalter 6">
            <a:extLst>
              <a:ext uri="{FF2B5EF4-FFF2-40B4-BE49-F238E27FC236}">
                <a16:creationId xmlns:a16="http://schemas.microsoft.com/office/drawing/2014/main" id="{2BAC117D-09E5-9074-DDED-5357FB65A18A}"/>
              </a:ext>
            </a:extLst>
          </p:cNvPr>
          <p:cNvSpPr>
            <a:spLocks noGrp="1"/>
          </p:cNvSpPr>
          <p:nvPr>
            <p:ph type="pic" sz="quarter" idx="25" hasCustomPrompt="1"/>
          </p:nvPr>
        </p:nvSpPr>
        <p:spPr>
          <a:xfrm>
            <a:off x="9048064"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230264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diagr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6203953" y="2241550"/>
            <a:ext cx="5472109" cy="3907790"/>
          </a:xfrm>
        </p:spPr>
        <p:txBody>
          <a:bodyPr anchor="ctr"/>
          <a:lstStyle>
            <a:lvl1pPr marL="0" indent="0" algn="ctr">
              <a:buNone/>
              <a:defRPr/>
            </a:lvl1pPr>
          </a:lstStyle>
          <a:p>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3158793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diagra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6203953" y="2241550"/>
            <a:ext cx="5472109" cy="3907790"/>
          </a:xfrm>
        </p:spPr>
        <p:txBody>
          <a:bodyPr anchor="ctr"/>
          <a:lstStyle>
            <a:lvl1pPr marL="0" indent="0" algn="ctr">
              <a:buNone/>
              <a:defRPr/>
            </a:lvl1pPr>
          </a:lstStyle>
          <a:p>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
        <p:nvSpPr>
          <p:cNvPr id="3" name="Diagrammplatzhalter 6">
            <a:extLst>
              <a:ext uri="{FF2B5EF4-FFF2-40B4-BE49-F238E27FC236}">
                <a16:creationId xmlns:a16="http://schemas.microsoft.com/office/drawing/2014/main" id="{69CE1E29-E132-7375-3C58-1F528CDF3C48}"/>
              </a:ext>
            </a:extLst>
          </p:cNvPr>
          <p:cNvSpPr>
            <a:spLocks noGrp="1"/>
          </p:cNvSpPr>
          <p:nvPr>
            <p:ph type="chart" sz="quarter" idx="18" hasCustomPrompt="1"/>
          </p:nvPr>
        </p:nvSpPr>
        <p:spPr>
          <a:xfrm>
            <a:off x="515942" y="2241550"/>
            <a:ext cx="5472109" cy="3907790"/>
          </a:xfrm>
        </p:spPr>
        <p:txBody>
          <a:bodyPr anchor="ctr"/>
          <a:lstStyle>
            <a:lvl1pPr marL="0" indent="0" algn="ctr">
              <a:buNone/>
              <a:defRPr/>
            </a:lvl1pPr>
          </a:lstStyle>
          <a:p>
            <a:r>
              <a:rPr lang="en-US"/>
              <a:t>Add diagram by clicking on symbol</a:t>
            </a:r>
          </a:p>
        </p:txBody>
      </p:sp>
      <p:sp>
        <p:nvSpPr>
          <p:cNvPr id="8" name="Textplatzhalter 8">
            <a:extLst>
              <a:ext uri="{FF2B5EF4-FFF2-40B4-BE49-F238E27FC236}">
                <a16:creationId xmlns:a16="http://schemas.microsoft.com/office/drawing/2014/main" id="{8A72BB8B-F176-96AA-F830-056601A62AA7}"/>
              </a:ext>
            </a:extLst>
          </p:cNvPr>
          <p:cNvSpPr>
            <a:spLocks noGrp="1"/>
          </p:cNvSpPr>
          <p:nvPr>
            <p:ph type="body" sz="quarter" idx="19" hasCustomPrompt="1"/>
          </p:nvPr>
        </p:nvSpPr>
        <p:spPr>
          <a:xfrm>
            <a:off x="515938"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4124389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ort text and diagr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515937" y="2781300"/>
            <a:ext cx="11160126" cy="3368040"/>
          </a:xfrm>
        </p:spPr>
        <p:txBody>
          <a:bodyPr anchor="ctr"/>
          <a:lstStyle>
            <a:lvl1pPr marL="0" indent="0" algn="ctr">
              <a:buNone/>
              <a:defRPr/>
            </a:lvl1pPr>
          </a:lstStyle>
          <a:p>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515929" y="6149340"/>
            <a:ext cx="11160134"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
        <p:nvSpPr>
          <p:cNvPr id="3" name="Textplatzhalter 11">
            <a:extLst>
              <a:ext uri="{FF2B5EF4-FFF2-40B4-BE49-F238E27FC236}">
                <a16:creationId xmlns:a16="http://schemas.microsoft.com/office/drawing/2014/main" id="{966390F2-C6C1-B6A7-D976-EBC435E22A08}"/>
              </a:ext>
            </a:extLst>
          </p:cNvPr>
          <p:cNvSpPr>
            <a:spLocks noGrp="1"/>
          </p:cNvSpPr>
          <p:nvPr>
            <p:ph type="body" sz="quarter" idx="18" hasCustomPrompt="1"/>
          </p:nvPr>
        </p:nvSpPr>
        <p:spPr>
          <a:xfrm>
            <a:off x="515937" y="1743076"/>
            <a:ext cx="11160125" cy="857250"/>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Tree>
    <p:extLst>
      <p:ext uri="{BB962C8B-B14F-4D97-AF65-F5344CB8AC3E}">
        <p14:creationId xmlns:p14="http://schemas.microsoft.com/office/powerpoint/2010/main" val="980165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hort text and diagram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515937" y="2781300"/>
            <a:ext cx="11160126" cy="3368040"/>
          </a:xfrm>
        </p:spPr>
        <p:txBody>
          <a:bodyPr anchor="ctr"/>
          <a:lstStyle>
            <a:lvl1pPr marL="0" indent="0" algn="ctr">
              <a:buNone/>
              <a:defRPr>
                <a:solidFill>
                  <a:schemeClr val="bg1"/>
                </a:solidFill>
              </a:defRPr>
            </a:lvl1pPr>
          </a:lstStyle>
          <a:p>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515929" y="6149340"/>
            <a:ext cx="11160134" cy="210186"/>
          </a:xfrm>
        </p:spPr>
        <p:txBody>
          <a:bodyPr anchor="b"/>
          <a:lstStyle>
            <a:lvl1pPr marL="0" indent="0" algn="ctr">
              <a:spcAft>
                <a:spcPts val="0"/>
              </a:spcAft>
              <a:buNone/>
              <a:defRPr sz="700">
                <a:solidFill>
                  <a:schemeClr val="bg1"/>
                </a:solidFill>
              </a:defRPr>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
        <p:nvSpPr>
          <p:cNvPr id="3" name="Textplatzhalter 11">
            <a:extLst>
              <a:ext uri="{FF2B5EF4-FFF2-40B4-BE49-F238E27FC236}">
                <a16:creationId xmlns:a16="http://schemas.microsoft.com/office/drawing/2014/main" id="{966390F2-C6C1-B6A7-D976-EBC435E22A08}"/>
              </a:ext>
            </a:extLst>
          </p:cNvPr>
          <p:cNvSpPr>
            <a:spLocks noGrp="1"/>
          </p:cNvSpPr>
          <p:nvPr>
            <p:ph type="body" sz="quarter" idx="18" hasCustomPrompt="1"/>
          </p:nvPr>
        </p:nvSpPr>
        <p:spPr>
          <a:xfrm>
            <a:off x="515937" y="1743076"/>
            <a:ext cx="11160125" cy="857250"/>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pic>
        <p:nvPicPr>
          <p:cNvPr id="12" name="Grafik 11">
            <a:extLst>
              <a:ext uri="{FF2B5EF4-FFF2-40B4-BE49-F238E27FC236}">
                <a16:creationId xmlns:a16="http://schemas.microsoft.com/office/drawing/2014/main" id="{05281A5F-F091-4FFD-BF53-A788D42A00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178041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8" name="Tabellenplatzhalter 7">
            <a:extLst>
              <a:ext uri="{FF2B5EF4-FFF2-40B4-BE49-F238E27FC236}">
                <a16:creationId xmlns:a16="http://schemas.microsoft.com/office/drawing/2014/main" id="{4377F723-D7D0-EAC4-253E-03A4815F6B68}"/>
              </a:ext>
            </a:extLst>
          </p:cNvPr>
          <p:cNvSpPr>
            <a:spLocks noGrp="1"/>
          </p:cNvSpPr>
          <p:nvPr>
            <p:ph type="tbl" sz="quarter" idx="17" hasCustomPrompt="1"/>
          </p:nvPr>
        </p:nvSpPr>
        <p:spPr>
          <a:xfrm>
            <a:off x="6203950" y="2241550"/>
            <a:ext cx="5472113" cy="4103688"/>
          </a:xfrm>
        </p:spPr>
        <p:txBody>
          <a:bodyPr/>
          <a:lstStyle>
            <a:lvl1pPr>
              <a:defRPr/>
            </a:lvl1pPr>
          </a:lstStyle>
          <a:p>
            <a:r>
              <a:rPr lang="en-US"/>
              <a:t>Add table by clicking on symbol</a:t>
            </a:r>
          </a:p>
        </p:txBody>
      </p:sp>
    </p:spTree>
    <p:extLst>
      <p:ext uri="{BB962C8B-B14F-4D97-AF65-F5344CB8AC3E}">
        <p14:creationId xmlns:p14="http://schemas.microsoft.com/office/powerpoint/2010/main" val="1073765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ort text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1743076"/>
            <a:ext cx="11160125" cy="857250"/>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8" name="Tabellenplatzhalter 7">
            <a:extLst>
              <a:ext uri="{FF2B5EF4-FFF2-40B4-BE49-F238E27FC236}">
                <a16:creationId xmlns:a16="http://schemas.microsoft.com/office/drawing/2014/main" id="{4377F723-D7D0-EAC4-253E-03A4815F6B68}"/>
              </a:ext>
            </a:extLst>
          </p:cNvPr>
          <p:cNvSpPr>
            <a:spLocks noGrp="1"/>
          </p:cNvSpPr>
          <p:nvPr>
            <p:ph type="tbl" sz="quarter" idx="17" hasCustomPrompt="1"/>
          </p:nvPr>
        </p:nvSpPr>
        <p:spPr>
          <a:xfrm>
            <a:off x="515938" y="2781300"/>
            <a:ext cx="11160126" cy="3563938"/>
          </a:xfrm>
        </p:spPr>
        <p:txBody>
          <a:bodyPr/>
          <a:lstStyle>
            <a:lvl1pPr>
              <a:defRPr/>
            </a:lvl1pPr>
          </a:lstStyle>
          <a:p>
            <a:r>
              <a:rPr lang="en-US"/>
              <a:t>Add table by clicking on symbol</a:t>
            </a:r>
          </a:p>
        </p:txBody>
      </p:sp>
    </p:spTree>
    <p:extLst>
      <p:ext uri="{BB962C8B-B14F-4D97-AF65-F5344CB8AC3E}">
        <p14:creationId xmlns:p14="http://schemas.microsoft.com/office/powerpoint/2010/main" val="2345888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rgbClr val="F2F2F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p:txBody>
          <a:bodyPr/>
          <a:lstStyle/>
          <a:p>
            <a:r>
              <a:rPr lang="en-GB"/>
              <a:t>Headline</a:t>
            </a:r>
          </a:p>
        </p:txBody>
      </p:sp>
      <p:sp>
        <p:nvSpPr>
          <p:cNvPr id="3" name="Datumsplatzhalter 2">
            <a:extLst>
              <a:ext uri="{FF2B5EF4-FFF2-40B4-BE49-F238E27FC236}">
                <a16:creationId xmlns:a16="http://schemas.microsoft.com/office/drawing/2014/main" id="{8C455C7F-7AC9-2B57-7274-49FAB7231751}"/>
              </a:ext>
            </a:extLst>
          </p:cNvPr>
          <p:cNvSpPr>
            <a:spLocks noGrp="1"/>
          </p:cNvSpPr>
          <p:nvPr>
            <p:ph type="dt" sz="half" idx="10"/>
          </p:nvPr>
        </p:nvSpPr>
        <p:spPr/>
        <p:txBody>
          <a:bodyPr/>
          <a:lstStyle/>
          <a:p>
            <a:r>
              <a:rPr lang="en-AT"/>
              <a:t>Wien, Mai 2024</a:t>
            </a:r>
            <a:endParaRPr lang="en-GB"/>
          </a:p>
        </p:txBody>
      </p:sp>
      <p:sp>
        <p:nvSpPr>
          <p:cNvPr id="4" name="Fußzeilenplatzhalter 3">
            <a:extLst>
              <a:ext uri="{FF2B5EF4-FFF2-40B4-BE49-F238E27FC236}">
                <a16:creationId xmlns:a16="http://schemas.microsoft.com/office/drawing/2014/main" id="{BCB80B6E-01DC-6B1E-79E5-38BB6E5DDDDC}"/>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5" name="Foliennummernplatzhalter 4">
            <a:extLst>
              <a:ext uri="{FF2B5EF4-FFF2-40B4-BE49-F238E27FC236}">
                <a16:creationId xmlns:a16="http://schemas.microsoft.com/office/drawing/2014/main" id="{8D9337BC-2D66-80F8-C149-669BBBAEE7D6}"/>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6" name="Textplatzhalter 10">
            <a:extLst>
              <a:ext uri="{FF2B5EF4-FFF2-40B4-BE49-F238E27FC236}">
                <a16:creationId xmlns:a16="http://schemas.microsoft.com/office/drawing/2014/main" id="{92DA578A-F131-0318-926B-74765F5F768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2179160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age with image + colour">
    <p:bg>
      <p:bgPr>
        <a:solidFill>
          <a:schemeClr val="bg2"/>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65A178D-08CB-9453-06B7-0C7BC29FA7F7}"/>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04E3166E-39E3-09B6-B1B6-3EE77C804900}"/>
              </a:ext>
            </a:extLst>
          </p:cNvPr>
          <p:cNvSpPr>
            <a:spLocks noGrp="1"/>
          </p:cNvSpPr>
          <p:nvPr>
            <p:ph type="ctrTitle" hasCustomPrompt="1"/>
          </p:nvPr>
        </p:nvSpPr>
        <p:spPr>
          <a:xfrm>
            <a:off x="515938" y="3829049"/>
            <a:ext cx="5022714" cy="1571626"/>
          </a:xfrm>
        </p:spPr>
        <p:txBody>
          <a:bodyPr anchor="t"/>
          <a:lstStyle>
            <a:lvl1pPr algn="l">
              <a:defRPr sz="5000" b="0">
                <a:solidFill>
                  <a:schemeClr val="bg1"/>
                </a:solidFill>
                <a:latin typeface="+mj-lt"/>
              </a:defRPr>
            </a:lvl1pPr>
          </a:lstStyle>
          <a:p>
            <a:r>
              <a:rPr lang="en-GB"/>
              <a:t>Title of presentation</a:t>
            </a:r>
          </a:p>
        </p:txBody>
      </p:sp>
      <p:sp>
        <p:nvSpPr>
          <p:cNvPr id="3" name="Untertitel 2">
            <a:extLst>
              <a:ext uri="{FF2B5EF4-FFF2-40B4-BE49-F238E27FC236}">
                <a16:creationId xmlns:a16="http://schemas.microsoft.com/office/drawing/2014/main" id="{C40A2384-9864-74FC-45AD-C2FB6D3EB489}"/>
              </a:ext>
            </a:extLst>
          </p:cNvPr>
          <p:cNvSpPr>
            <a:spLocks noGrp="1"/>
          </p:cNvSpPr>
          <p:nvPr>
            <p:ph type="subTitle" idx="1" hasCustomPrompt="1"/>
          </p:nvPr>
        </p:nvSpPr>
        <p:spPr>
          <a:xfrm>
            <a:off x="515938" y="3428999"/>
            <a:ext cx="5022713" cy="254727"/>
          </a:xfrm>
        </p:spPr>
        <p:txBody>
          <a:bodyPr wrap="none" anchor="b"/>
          <a:lstStyle>
            <a:lvl1pPr marL="0" indent="0" algn="l">
              <a:spcAft>
                <a:spcPts val="0"/>
              </a:spcAft>
              <a:buNone/>
              <a:defRPr sz="1200" cap="all" spc="5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topline</a:t>
            </a:r>
          </a:p>
        </p:txBody>
      </p:sp>
      <p:sp>
        <p:nvSpPr>
          <p:cNvPr id="8" name="Datumsplatzhalter 7">
            <a:extLst>
              <a:ext uri="{FF2B5EF4-FFF2-40B4-BE49-F238E27FC236}">
                <a16:creationId xmlns:a16="http://schemas.microsoft.com/office/drawing/2014/main" id="{8011D2C7-9761-D25D-5D65-69F3A9F033ED}"/>
              </a:ext>
            </a:extLst>
          </p:cNvPr>
          <p:cNvSpPr>
            <a:spLocks noGrp="1"/>
          </p:cNvSpPr>
          <p:nvPr>
            <p:ph type="dt" sz="half" idx="10"/>
          </p:nvPr>
        </p:nvSpPr>
        <p:spPr>
          <a:xfrm>
            <a:off x="515936" y="5769829"/>
            <a:ext cx="5022713" cy="254727"/>
          </a:xfrm>
        </p:spPr>
        <p:txBody>
          <a:bodyPr/>
          <a:lstStyle>
            <a:lvl1pPr>
              <a:defRPr sz="1200">
                <a:solidFill>
                  <a:schemeClr val="bg1"/>
                </a:solidFill>
                <a:latin typeface="+mn-lt"/>
                <a:ea typeface="Inter Medium" panose="02000503000000020004" pitchFamily="2" charset="0"/>
              </a:defRPr>
            </a:lvl1pPr>
          </a:lstStyle>
          <a:p>
            <a:pPr algn="l"/>
            <a:r>
              <a:rPr lang="en-AT"/>
              <a:t>Wien, Mai 2024</a:t>
            </a:r>
            <a:endParaRPr lang="en-GB"/>
          </a:p>
        </p:txBody>
      </p:sp>
      <p:sp>
        <p:nvSpPr>
          <p:cNvPr id="12" name="Textplatzhalter 11">
            <a:extLst>
              <a:ext uri="{FF2B5EF4-FFF2-40B4-BE49-F238E27FC236}">
                <a16:creationId xmlns:a16="http://schemas.microsoft.com/office/drawing/2014/main" id="{F1AC5B05-E1E7-496A-9493-44909AC3645B}"/>
              </a:ext>
            </a:extLst>
          </p:cNvPr>
          <p:cNvSpPr>
            <a:spLocks noGrp="1"/>
          </p:cNvSpPr>
          <p:nvPr>
            <p:ph type="body" sz="quarter" idx="11" hasCustomPrompt="1"/>
          </p:nvPr>
        </p:nvSpPr>
        <p:spPr>
          <a:xfrm>
            <a:off x="515936" y="5545998"/>
            <a:ext cx="5022713" cy="211925"/>
          </a:xfrm>
        </p:spPr>
        <p:txBody>
          <a:bodyPr anchor="b"/>
          <a:lstStyle>
            <a:lvl1pPr marL="0" indent="0">
              <a:lnSpc>
                <a:spcPct val="100000"/>
              </a:lnSpc>
              <a:spcAft>
                <a:spcPts val="0"/>
              </a:spcAft>
              <a:buNone/>
              <a:defRPr sz="1200">
                <a:solidFill>
                  <a:schemeClr val="bg1"/>
                </a:solidFill>
                <a:latin typeface="+mn-lt"/>
                <a:ea typeface="Inter Medium" panose="02000503000000020004" pitchFamily="2" charset="0"/>
              </a:defRPr>
            </a:lvl1pPr>
          </a:lstStyle>
          <a:p>
            <a:pPr lvl="0"/>
            <a:r>
              <a:rPr lang="en-GB"/>
              <a:t>Author Name Surname</a:t>
            </a:r>
          </a:p>
        </p:txBody>
      </p:sp>
      <p:sp>
        <p:nvSpPr>
          <p:cNvPr id="13" name="Grafik 4">
            <a:extLst>
              <a:ext uri="{FF2B5EF4-FFF2-40B4-BE49-F238E27FC236}">
                <a16:creationId xmlns:a16="http://schemas.microsoft.com/office/drawing/2014/main" id="{57CEDD97-4111-11FA-FCA3-D766D00B3219}"/>
              </a:ext>
            </a:extLst>
          </p:cNvPr>
          <p:cNvSpPr/>
          <p:nvPr userDrawn="1"/>
        </p:nvSpPr>
        <p:spPr>
          <a:xfrm>
            <a:off x="0" y="1"/>
            <a:ext cx="11966894" cy="6246951"/>
          </a:xfrm>
          <a:custGeom>
            <a:avLst/>
            <a:gdLst>
              <a:gd name="connsiteX0" fmla="*/ 10754594 w 11966894"/>
              <a:gd name="connsiteY0" fmla="*/ 6246952 h 6246951"/>
              <a:gd name="connsiteX1" fmla="*/ 0 w 11966894"/>
              <a:gd name="connsiteY1" fmla="*/ 6246952 h 6246951"/>
              <a:gd name="connsiteX2" fmla="*/ 0 w 11966894"/>
              <a:gd name="connsiteY2" fmla="*/ 6208865 h 6246951"/>
              <a:gd name="connsiteX3" fmla="*/ 10754594 w 11966894"/>
              <a:gd name="connsiteY3" fmla="*/ 6208865 h 6246951"/>
              <a:gd name="connsiteX4" fmla="*/ 11928819 w 11966894"/>
              <a:gd name="connsiteY4" fmla="*/ 5033058 h 6246951"/>
              <a:gd name="connsiteX5" fmla="*/ 11928819 w 11966894"/>
              <a:gd name="connsiteY5" fmla="*/ 0 h 6246951"/>
              <a:gd name="connsiteX6" fmla="*/ 11966894 w 11966894"/>
              <a:gd name="connsiteY6" fmla="*/ 0 h 6246951"/>
              <a:gd name="connsiteX7" fmla="*/ 11966894 w 11966894"/>
              <a:gd name="connsiteY7" fmla="*/ 5033058 h 6246951"/>
              <a:gd name="connsiteX8" fmla="*/ 10754594 w 11966894"/>
              <a:gd name="connsiteY8" fmla="*/ 6246952 h 624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6894" h="6246951">
                <a:moveTo>
                  <a:pt x="10754594" y="6246952"/>
                </a:moveTo>
                <a:lnTo>
                  <a:pt x="0" y="6246952"/>
                </a:lnTo>
                <a:lnTo>
                  <a:pt x="0" y="6208865"/>
                </a:lnTo>
                <a:lnTo>
                  <a:pt x="10754594" y="6208865"/>
                </a:lnTo>
                <a:cubicBezTo>
                  <a:pt x="11402068" y="6208865"/>
                  <a:pt x="11928819" y="5681392"/>
                  <a:pt x="11928819" y="5033058"/>
                </a:cubicBezTo>
                <a:lnTo>
                  <a:pt x="11928819" y="0"/>
                </a:lnTo>
                <a:lnTo>
                  <a:pt x="11966894" y="0"/>
                </a:lnTo>
                <a:lnTo>
                  <a:pt x="11966894" y="5033058"/>
                </a:lnTo>
                <a:cubicBezTo>
                  <a:pt x="11966894" y="5702403"/>
                  <a:pt x="11423059" y="6246952"/>
                  <a:pt x="10754594" y="6246952"/>
                </a:cubicBezTo>
                <a:close/>
              </a:path>
            </a:pathLst>
          </a:custGeom>
          <a:solidFill>
            <a:schemeClr val="bg1"/>
          </a:solidFill>
          <a:ln w="12687" cap="flat">
            <a:noFill/>
            <a:prstDash val="solid"/>
            <a:miter/>
          </a:ln>
        </p:spPr>
        <p:txBody>
          <a:bodyPr rtlCol="0" anchor="ctr"/>
          <a:lstStyle/>
          <a:p>
            <a:endParaRPr lang="en-GB"/>
          </a:p>
        </p:txBody>
      </p:sp>
      <p:sp>
        <p:nvSpPr>
          <p:cNvPr id="14" name="Bildplatzhalter 5">
            <a:extLst>
              <a:ext uri="{FF2B5EF4-FFF2-40B4-BE49-F238E27FC236}">
                <a16:creationId xmlns:a16="http://schemas.microsoft.com/office/drawing/2014/main" id="{30537E7A-CA3C-4559-CCF8-29FAF9E6BF10}"/>
              </a:ext>
            </a:extLst>
          </p:cNvPr>
          <p:cNvSpPr>
            <a:spLocks noGrp="1"/>
          </p:cNvSpPr>
          <p:nvPr>
            <p:ph type="pic" sz="quarter" idx="12" hasCustomPrompt="1"/>
          </p:nvPr>
        </p:nvSpPr>
        <p:spPr>
          <a:xfrm>
            <a:off x="6096000" y="-1"/>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6246953 h 6858000"/>
              <a:gd name="connsiteX5" fmla="*/ 4658594 w 6096000"/>
              <a:gd name="connsiteY5" fmla="*/ 6246953 h 6858000"/>
              <a:gd name="connsiteX6" fmla="*/ 5870894 w 6096000"/>
              <a:gd name="connsiteY6" fmla="*/ 5033059 h 6858000"/>
              <a:gd name="connsiteX7" fmla="*/ 5870894 w 6096000"/>
              <a:gd name="connsiteY7" fmla="*/ 1 h 6858000"/>
              <a:gd name="connsiteX8" fmla="*/ 5832819 w 6096000"/>
              <a:gd name="connsiteY8" fmla="*/ 1 h 6858000"/>
              <a:gd name="connsiteX9" fmla="*/ 5832819 w 6096000"/>
              <a:gd name="connsiteY9" fmla="*/ 5033059 h 6858000"/>
              <a:gd name="connsiteX10" fmla="*/ 4658594 w 6096000"/>
              <a:gd name="connsiteY10" fmla="*/ 6208866 h 6858000"/>
              <a:gd name="connsiteX11" fmla="*/ 0 w 6096000"/>
              <a:gd name="connsiteY11" fmla="*/ 6208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0" y="0"/>
                </a:moveTo>
                <a:lnTo>
                  <a:pt x="6096000" y="0"/>
                </a:lnTo>
                <a:lnTo>
                  <a:pt x="6096000" y="6858000"/>
                </a:lnTo>
                <a:lnTo>
                  <a:pt x="0" y="6858000"/>
                </a:lnTo>
                <a:lnTo>
                  <a:pt x="0" y="6246953"/>
                </a:lnTo>
                <a:lnTo>
                  <a:pt x="4658594" y="6246953"/>
                </a:lnTo>
                <a:cubicBezTo>
                  <a:pt x="5327059" y="6246953"/>
                  <a:pt x="5870894" y="5702404"/>
                  <a:pt x="5870894" y="5033059"/>
                </a:cubicBezTo>
                <a:lnTo>
                  <a:pt x="5870894" y="1"/>
                </a:lnTo>
                <a:lnTo>
                  <a:pt x="5832819" y="1"/>
                </a:lnTo>
                <a:lnTo>
                  <a:pt x="5832819" y="5033059"/>
                </a:lnTo>
                <a:cubicBezTo>
                  <a:pt x="5832819" y="5681393"/>
                  <a:pt x="5306068" y="6208866"/>
                  <a:pt x="4658594" y="6208866"/>
                </a:cubicBezTo>
                <a:lnTo>
                  <a:pt x="0" y="6208866"/>
                </a:lnTo>
                <a:close/>
              </a:path>
            </a:pathLst>
          </a:custGeom>
          <a:solidFill>
            <a:schemeClr val="bg1">
              <a:lumMod val="75000"/>
            </a:schemeClr>
          </a:solidFill>
        </p:spPr>
        <p:txBody>
          <a:bodyPr wrap="square" lIns="72000" tIns="72000" rIns="72000" bIns="72000" anchor="ctr" anchorCtr="0">
            <a:noAutofit/>
          </a:bodyPr>
          <a:lstStyle>
            <a:lvl1pPr marL="0" indent="0" algn="ctr">
              <a:buNone/>
              <a:defRPr sz="1000"/>
            </a:lvl1pPr>
          </a:lstStyle>
          <a:p>
            <a:r>
              <a:rPr lang="en-GB"/>
              <a:t>Add image by clicking on symbol</a:t>
            </a:r>
          </a:p>
        </p:txBody>
      </p:sp>
      <p:pic>
        <p:nvPicPr>
          <p:cNvPr id="11" name="Grafik 10">
            <a:extLst>
              <a:ext uri="{FF2B5EF4-FFF2-40B4-BE49-F238E27FC236}">
                <a16:creationId xmlns:a16="http://schemas.microsoft.com/office/drawing/2014/main" id="{BCD318B7-7AB1-445F-A6B1-C9997D1BBB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1171218"/>
            <a:ext cx="2449855" cy="829417"/>
          </a:xfrm>
          <a:prstGeom prst="rect">
            <a:avLst/>
          </a:prstGeom>
        </p:spPr>
      </p:pic>
    </p:spTree>
    <p:extLst>
      <p:ext uri="{BB962C8B-B14F-4D97-AF65-F5344CB8AC3E}">
        <p14:creationId xmlns:p14="http://schemas.microsoft.com/office/powerpoint/2010/main" val="4158367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D0E66-8657-12F6-BA2C-ACED9AC56516}"/>
              </a:ext>
            </a:extLst>
          </p:cNvPr>
          <p:cNvSpPr>
            <a:spLocks noGrp="1"/>
          </p:cNvSpPr>
          <p:nvPr>
            <p:ph type="dt" sz="half" idx="10"/>
          </p:nvPr>
        </p:nvSpPr>
        <p:spPr/>
        <p:txBody>
          <a:bodyPr/>
          <a:lstStyle/>
          <a:p>
            <a:r>
              <a:rPr lang="en-AT"/>
              <a:t>Wien, Mai 2024</a:t>
            </a:r>
            <a:endParaRPr lang="en-GB"/>
          </a:p>
        </p:txBody>
      </p:sp>
      <p:sp>
        <p:nvSpPr>
          <p:cNvPr id="3" name="Fußzeilenplatzhalter 2">
            <a:extLst>
              <a:ext uri="{FF2B5EF4-FFF2-40B4-BE49-F238E27FC236}">
                <a16:creationId xmlns:a16="http://schemas.microsoft.com/office/drawing/2014/main" id="{AD0E9382-4E0A-4671-91DD-123712B0366B}"/>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4" name="Foliennummernplatzhalter 3">
            <a:extLst>
              <a:ext uri="{FF2B5EF4-FFF2-40B4-BE49-F238E27FC236}">
                <a16:creationId xmlns:a16="http://schemas.microsoft.com/office/drawing/2014/main" id="{DC427CE1-416A-C38F-D0F8-0E3C01513AF8}"/>
              </a:ext>
            </a:extLst>
          </p:cNvPr>
          <p:cNvSpPr>
            <a:spLocks noGrp="1"/>
          </p:cNvSpPr>
          <p:nvPr>
            <p:ph type="sldNum" sz="quarter" idx="12"/>
          </p:nvPr>
        </p:nvSpPr>
        <p:spPr/>
        <p:txBody>
          <a:bodyPr/>
          <a:lstStyle/>
          <a:p>
            <a:fld id="{BBE0597C-028E-473F-BF50-BBB8B8A24EC3}" type="slidenum">
              <a:rPr lang="en-GB" smtClean="0"/>
              <a:t>‹Nr.›</a:t>
            </a:fld>
            <a:endParaRPr lang="en-GB"/>
          </a:p>
        </p:txBody>
      </p:sp>
    </p:spTree>
    <p:extLst>
      <p:ext uri="{BB962C8B-B14F-4D97-AF65-F5344CB8AC3E}">
        <p14:creationId xmlns:p14="http://schemas.microsoft.com/office/powerpoint/2010/main" val="2814891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Outro pag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3825240"/>
            <a:ext cx="11160125" cy="1021080"/>
          </a:xfrm>
        </p:spPr>
        <p:txBody>
          <a:bodyPr anchor="t"/>
          <a:lstStyle>
            <a:lvl1pPr>
              <a:defRPr sz="5000" b="0">
                <a:solidFill>
                  <a:schemeClr val="bg1"/>
                </a:solidFill>
                <a:latin typeface="+mj-lt"/>
              </a:defRPr>
            </a:lvl1pPr>
          </a:lstStyle>
          <a:p>
            <a:r>
              <a:rPr lang="en-GB"/>
              <a:t>Thank you</a:t>
            </a:r>
          </a:p>
        </p:txBody>
      </p:sp>
      <p:sp>
        <p:nvSpPr>
          <p:cNvPr id="10" name="Textplatzhalter 9">
            <a:extLst>
              <a:ext uri="{FF2B5EF4-FFF2-40B4-BE49-F238E27FC236}">
                <a16:creationId xmlns:a16="http://schemas.microsoft.com/office/drawing/2014/main" id="{A41FFF01-E3C4-E50B-C56E-6A7ACD6F020B}"/>
              </a:ext>
            </a:extLst>
          </p:cNvPr>
          <p:cNvSpPr>
            <a:spLocks noGrp="1"/>
          </p:cNvSpPr>
          <p:nvPr>
            <p:ph type="body" sz="quarter" idx="10" hasCustomPrompt="1"/>
          </p:nvPr>
        </p:nvSpPr>
        <p:spPr>
          <a:xfrm>
            <a:off x="515938" y="5463540"/>
            <a:ext cx="11160124" cy="297815"/>
          </a:xfrm>
        </p:spPr>
        <p:txBody>
          <a:bodyPr anchor="b"/>
          <a:lstStyle>
            <a:lvl1pPr marL="0" indent="0">
              <a:spcAft>
                <a:spcPts val="0"/>
              </a:spcAft>
              <a:buNone/>
              <a:defRPr sz="1200">
                <a:solidFill>
                  <a:schemeClr val="bg1"/>
                </a:solidFill>
              </a:defRPr>
            </a:lvl1pPr>
          </a:lstStyle>
          <a:p>
            <a:pPr lvl="0"/>
            <a:r>
              <a:rPr lang="en-GB"/>
              <a:t>Author Name Surname</a:t>
            </a:r>
          </a:p>
        </p:txBody>
      </p:sp>
      <p:sp>
        <p:nvSpPr>
          <p:cNvPr id="3" name="Textplatzhalter 9">
            <a:extLst>
              <a:ext uri="{FF2B5EF4-FFF2-40B4-BE49-F238E27FC236}">
                <a16:creationId xmlns:a16="http://schemas.microsoft.com/office/drawing/2014/main" id="{031A04DC-8AA1-DEEF-753E-E93960DD5D17}"/>
              </a:ext>
            </a:extLst>
          </p:cNvPr>
          <p:cNvSpPr>
            <a:spLocks noGrp="1"/>
          </p:cNvSpPr>
          <p:nvPr>
            <p:ph type="body" sz="quarter" idx="12" hasCustomPrompt="1"/>
          </p:nvPr>
        </p:nvSpPr>
        <p:spPr>
          <a:xfrm>
            <a:off x="515938" y="5783351"/>
            <a:ext cx="11160124" cy="297815"/>
          </a:xfrm>
        </p:spPr>
        <p:txBody>
          <a:bodyPr anchor="t"/>
          <a:lstStyle>
            <a:lvl1pPr marL="0" indent="0">
              <a:spcAft>
                <a:spcPts val="0"/>
              </a:spcAft>
              <a:buNone/>
              <a:defRPr sz="1200">
                <a:solidFill>
                  <a:schemeClr val="bg1"/>
                </a:solidFill>
                <a:latin typeface="+mn-lt"/>
                <a:ea typeface="Inter Medium" panose="02000503000000020004" pitchFamily="2" charset="0"/>
              </a:defRPr>
            </a:lvl1pPr>
          </a:lstStyle>
          <a:p>
            <a:pPr lvl="0"/>
            <a:r>
              <a:rPr lang="en-GB"/>
              <a:t>Contact Details</a:t>
            </a:r>
          </a:p>
        </p:txBody>
      </p:sp>
      <p:pic>
        <p:nvPicPr>
          <p:cNvPr id="6" name="Grafik 5">
            <a:extLst>
              <a:ext uri="{FF2B5EF4-FFF2-40B4-BE49-F238E27FC236}">
                <a16:creationId xmlns:a16="http://schemas.microsoft.com/office/drawing/2014/main" id="{5E4AB6E0-D59A-48C1-B156-49FD47FAC6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1171218"/>
            <a:ext cx="2449855" cy="829417"/>
          </a:xfrm>
          <a:prstGeom prst="rect">
            <a:avLst/>
          </a:prstGeom>
        </p:spPr>
      </p:pic>
    </p:spTree>
    <p:extLst>
      <p:ext uri="{BB962C8B-B14F-4D97-AF65-F5344CB8AC3E}">
        <p14:creationId xmlns:p14="http://schemas.microsoft.com/office/powerpoint/2010/main" val="3143500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Outro page with image">
    <p:bg>
      <p:bgPr>
        <a:solidFill>
          <a:schemeClr val="accent5"/>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F1A105E9-3847-68BE-C9E3-1E12D73800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3825240"/>
            <a:ext cx="11160125" cy="1021080"/>
          </a:xfrm>
        </p:spPr>
        <p:txBody>
          <a:bodyPr anchor="t"/>
          <a:lstStyle>
            <a:lvl1pPr>
              <a:defRPr sz="5000" b="1">
                <a:solidFill>
                  <a:schemeClr val="bg1"/>
                </a:solidFill>
                <a:latin typeface="+mn-lt"/>
              </a:defRPr>
            </a:lvl1pPr>
          </a:lstStyle>
          <a:p>
            <a:r>
              <a:rPr lang="en-GB"/>
              <a:t>Thank you</a:t>
            </a:r>
          </a:p>
        </p:txBody>
      </p:sp>
      <p:sp>
        <p:nvSpPr>
          <p:cNvPr id="10" name="Textplatzhalter 9">
            <a:extLst>
              <a:ext uri="{FF2B5EF4-FFF2-40B4-BE49-F238E27FC236}">
                <a16:creationId xmlns:a16="http://schemas.microsoft.com/office/drawing/2014/main" id="{A41FFF01-E3C4-E50B-C56E-6A7ACD6F020B}"/>
              </a:ext>
            </a:extLst>
          </p:cNvPr>
          <p:cNvSpPr>
            <a:spLocks noGrp="1"/>
          </p:cNvSpPr>
          <p:nvPr>
            <p:ph type="body" sz="quarter" idx="10" hasCustomPrompt="1"/>
          </p:nvPr>
        </p:nvSpPr>
        <p:spPr>
          <a:xfrm>
            <a:off x="515938" y="5463540"/>
            <a:ext cx="11160124" cy="297815"/>
          </a:xfrm>
        </p:spPr>
        <p:txBody>
          <a:bodyPr anchor="b"/>
          <a:lstStyle>
            <a:lvl1pPr marL="0" indent="0">
              <a:spcAft>
                <a:spcPts val="0"/>
              </a:spcAft>
              <a:buNone/>
              <a:defRPr sz="1200">
                <a:solidFill>
                  <a:schemeClr val="bg1"/>
                </a:solidFill>
                <a:latin typeface="Inter Medium" panose="02000503000000020004" pitchFamily="2" charset="0"/>
                <a:ea typeface="Inter Medium" panose="02000503000000020004" pitchFamily="2" charset="0"/>
              </a:defRPr>
            </a:lvl1pPr>
          </a:lstStyle>
          <a:p>
            <a:pPr lvl="0"/>
            <a:r>
              <a:rPr lang="en-GB"/>
              <a:t>Author Name Surname</a:t>
            </a:r>
          </a:p>
        </p:txBody>
      </p:sp>
      <p:sp>
        <p:nvSpPr>
          <p:cNvPr id="6" name="Textplatzhalter 9">
            <a:extLst>
              <a:ext uri="{FF2B5EF4-FFF2-40B4-BE49-F238E27FC236}">
                <a16:creationId xmlns:a16="http://schemas.microsoft.com/office/drawing/2014/main" id="{11CB8862-93EB-4E77-6FBE-92DFF7B0CC48}"/>
              </a:ext>
            </a:extLst>
          </p:cNvPr>
          <p:cNvSpPr>
            <a:spLocks noGrp="1"/>
          </p:cNvSpPr>
          <p:nvPr>
            <p:ph type="body" sz="quarter" idx="12" hasCustomPrompt="1"/>
          </p:nvPr>
        </p:nvSpPr>
        <p:spPr>
          <a:xfrm>
            <a:off x="515938" y="5783351"/>
            <a:ext cx="11160124" cy="297815"/>
          </a:xfrm>
        </p:spPr>
        <p:txBody>
          <a:bodyPr anchor="t"/>
          <a:lstStyle>
            <a:lvl1pPr marL="0" indent="0">
              <a:spcAft>
                <a:spcPts val="0"/>
              </a:spcAft>
              <a:buNone/>
              <a:defRPr sz="1200">
                <a:solidFill>
                  <a:schemeClr val="bg1"/>
                </a:solidFill>
                <a:latin typeface="Inter Medium" panose="02000503000000020004" pitchFamily="2" charset="0"/>
                <a:ea typeface="Inter Medium" panose="02000503000000020004" pitchFamily="2" charset="0"/>
              </a:defRPr>
            </a:lvl1pPr>
          </a:lstStyle>
          <a:p>
            <a:pPr lvl="0"/>
            <a:r>
              <a:rPr lang="en-GB"/>
              <a:t>Contact Details</a:t>
            </a:r>
          </a:p>
        </p:txBody>
      </p:sp>
      <p:pic>
        <p:nvPicPr>
          <p:cNvPr id="7" name="Grafik 6">
            <a:extLst>
              <a:ext uri="{FF2B5EF4-FFF2-40B4-BE49-F238E27FC236}">
                <a16:creationId xmlns:a16="http://schemas.microsoft.com/office/drawing/2014/main" id="{2EBE0441-33CC-4AEB-B5EF-3091720F39C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5936" y="1171218"/>
            <a:ext cx="2449855" cy="829417"/>
          </a:xfrm>
          <a:prstGeom prst="rect">
            <a:avLst/>
          </a:prstGeom>
        </p:spPr>
      </p:pic>
    </p:spTree>
    <p:extLst>
      <p:ext uri="{BB962C8B-B14F-4D97-AF65-F5344CB8AC3E}">
        <p14:creationId xmlns:p14="http://schemas.microsoft.com/office/powerpoint/2010/main" val="341465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PORT_Copy tex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Textplatzhalter 6">
            <a:extLst>
              <a:ext uri="{FF2B5EF4-FFF2-40B4-BE49-F238E27FC236}">
                <a16:creationId xmlns:a16="http://schemas.microsoft.com/office/drawing/2014/main" id="{FBC710AA-4360-506A-3D97-5A8F85A6F0A4}"/>
              </a:ext>
            </a:extLst>
          </p:cNvPr>
          <p:cNvSpPr>
            <a:spLocks noGrp="1"/>
          </p:cNvSpPr>
          <p:nvPr>
            <p:ph type="body" sz="quarter" idx="16" hasCustomPrompt="1"/>
          </p:nvPr>
        </p:nvSpPr>
        <p:spPr>
          <a:xfrm>
            <a:off x="515938" y="1390651"/>
            <a:ext cx="11160125" cy="4954588"/>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Tree>
    <p:extLst>
      <p:ext uri="{BB962C8B-B14F-4D97-AF65-F5344CB8AC3E}">
        <p14:creationId xmlns:p14="http://schemas.microsoft.com/office/powerpoint/2010/main" val="112242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EPORT_Copy tex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7" name="Textplatzhalter 6">
            <a:extLst>
              <a:ext uri="{FF2B5EF4-FFF2-40B4-BE49-F238E27FC236}">
                <a16:creationId xmlns:a16="http://schemas.microsoft.com/office/drawing/2014/main" id="{FBC710AA-4360-506A-3D97-5A8F85A6F0A4}"/>
              </a:ext>
            </a:extLst>
          </p:cNvPr>
          <p:cNvSpPr>
            <a:spLocks noGrp="1"/>
          </p:cNvSpPr>
          <p:nvPr>
            <p:ph type="body" sz="quarter" idx="16" hasCustomPrompt="1"/>
          </p:nvPr>
        </p:nvSpPr>
        <p:spPr>
          <a:xfrm>
            <a:off x="515938" y="1390651"/>
            <a:ext cx="11160125" cy="4954588"/>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pic>
        <p:nvPicPr>
          <p:cNvPr id="10" name="Grafik 9">
            <a:extLst>
              <a:ext uri="{FF2B5EF4-FFF2-40B4-BE49-F238E27FC236}">
                <a16:creationId xmlns:a16="http://schemas.microsoft.com/office/drawing/2014/main" id="{6CABC5BC-5628-43C8-9E13-4D511AF730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904763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PORT_Copy text on whit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90651"/>
            <a:ext cx="5472110" cy="4954587"/>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1390651"/>
            <a:ext cx="5472110" cy="4954587"/>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3352091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REPORT_Copy text on colour (2 column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90651"/>
            <a:ext cx="5472110" cy="4954587"/>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1390651"/>
            <a:ext cx="5472110" cy="4954587"/>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8" name="Textplatzhalter 10">
            <a:extLst>
              <a:ext uri="{FF2B5EF4-FFF2-40B4-BE49-F238E27FC236}">
                <a16:creationId xmlns:a16="http://schemas.microsoft.com/office/drawing/2014/main" id="{6395D3D1-537B-C9FB-38E3-DE1A5A73C0CF}"/>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11" name="Grafik 10">
            <a:extLst>
              <a:ext uri="{FF2B5EF4-FFF2-40B4-BE49-F238E27FC236}">
                <a16:creationId xmlns:a16="http://schemas.microsoft.com/office/drawing/2014/main" id="{2EA50282-BF87-4A7C-A7C9-F659F0B253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578724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PORT_Text + Image (Right) on white">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49F1B917-F0D7-F764-ABEA-0C7F235E21E9}"/>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ctr"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3"/>
            <a:ext cx="4084638" cy="4968875"/>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3368209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EPORT_Text + Image (Right) on colour">
    <p:bg>
      <p:bgPr>
        <a:solidFill>
          <a:schemeClr val="bg2"/>
        </a:solidFill>
        <a:effectLst/>
      </p:bgPr>
    </p:bg>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49F1B917-F0D7-F764-ABEA-0C7F235E21E9}"/>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ctr"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3"/>
            <a:ext cx="4084638" cy="4968875"/>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11" name="Grafik 10">
            <a:extLst>
              <a:ext uri="{FF2B5EF4-FFF2-40B4-BE49-F238E27FC236}">
                <a16:creationId xmlns:a16="http://schemas.microsoft.com/office/drawing/2014/main" id="{255D2205-5E93-4B42-918E-AE143BA9CF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757613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PORT_Text + Diagram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4"/>
            <a:ext cx="5472110" cy="4968874"/>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6203953" y="1390651"/>
            <a:ext cx="5472109" cy="4758689"/>
          </a:xfrm>
        </p:spPr>
        <p:txBody>
          <a:bodyPr anchor="ctr"/>
          <a:lstStyle>
            <a:lvl1pPr marL="0" indent="0" algn="ctr">
              <a:buNone/>
              <a:defRPr sz="1200"/>
            </a:lvl1pPr>
          </a:lstStyle>
          <a:p>
            <a:pPr marL="0" marR="0" lvl="0" indent="0" algn="ctr"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2168454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Agenda</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2241550"/>
            <a:ext cx="11160126" cy="4103688"/>
          </a:xfrm>
        </p:spPr>
        <p:txBody>
          <a:bodyPr/>
          <a:lstStyle>
            <a:lvl1pPr marL="447675" indent="-447675">
              <a:lnSpc>
                <a:spcPct val="100000"/>
              </a:lnSpc>
              <a:spcBef>
                <a:spcPts val="600"/>
              </a:spcBef>
              <a:spcAft>
                <a:spcPts val="600"/>
              </a:spcAft>
              <a:buFont typeface="+mj-lt"/>
              <a:buAutoNum type="arabicPeriod"/>
              <a:defRPr sz="2400">
                <a:latin typeface="+mj-lt"/>
              </a:defRPr>
            </a:lvl1pPr>
            <a:lvl2pPr marL="623888" indent="-179388">
              <a:lnSpc>
                <a:spcPct val="120000"/>
              </a:lnSpc>
              <a:spcAft>
                <a:spcPts val="0"/>
              </a:spcAft>
              <a:defRPr sz="1600"/>
            </a:lvl2pPr>
            <a:lvl3pPr marL="809625" indent="-185738">
              <a:lnSpc>
                <a:spcPct val="120000"/>
              </a:lnSpc>
              <a:spcAft>
                <a:spcPts val="0"/>
              </a:spcAft>
              <a:defRPr sz="1600"/>
            </a:lvl3pPr>
            <a:lvl4pPr marL="989013" indent="-179388">
              <a:lnSpc>
                <a:spcPct val="120000"/>
              </a:lnSpc>
              <a:spcAft>
                <a:spcPts val="0"/>
              </a:spcAft>
              <a:defRPr sz="1600"/>
            </a:lvl4pPr>
            <a:lvl5pPr marL="1168400" indent="-179388">
              <a:lnSpc>
                <a:spcPct val="120000"/>
              </a:lnSpc>
              <a:spcAft>
                <a:spcPts val="0"/>
              </a:spcAft>
              <a:defRPr sz="1600"/>
            </a:lvl5pPr>
          </a:lstStyle>
          <a:p>
            <a:pPr lvl="0"/>
            <a:r>
              <a:rPr lang="en-GB"/>
              <a:t>Topic (for sub-topics increase the indent)</a:t>
            </a:r>
          </a:p>
          <a:p>
            <a:pPr lvl="1"/>
            <a:r>
              <a:rPr lang="en-GB"/>
              <a:t>Sub-topic 1</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a:t>
            </a:r>
            <a:r>
              <a:rPr lang="en-GB" err="1"/>
              <a:t>Topline</a:t>
            </a:r>
            <a:endParaRPr lang="en-GB"/>
          </a:p>
        </p:txBody>
      </p:sp>
    </p:spTree>
    <p:extLst>
      <p:ext uri="{BB962C8B-B14F-4D97-AF65-F5344CB8AC3E}">
        <p14:creationId xmlns:p14="http://schemas.microsoft.com/office/powerpoint/2010/main" val="3378043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REPORT_Text + Diagram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4"/>
            <a:ext cx="5472110" cy="4968874"/>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6203953" y="1390651"/>
            <a:ext cx="5472109" cy="4758689"/>
          </a:xfrm>
        </p:spPr>
        <p:txBody>
          <a:bodyPr anchor="ctr"/>
          <a:lstStyle>
            <a:lvl1pPr marL="0" indent="0" algn="ctr">
              <a:buNone/>
              <a:defRPr sz="1200">
                <a:solidFill>
                  <a:schemeClr val="bg1"/>
                </a:solidFill>
              </a:defRPr>
            </a:lvl1pPr>
          </a:lstStyle>
          <a:p>
            <a:pPr marL="0" marR="0" lvl="0" indent="0" algn="ctr"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solidFill>
                  <a:schemeClr val="bg1"/>
                </a:solidFill>
              </a:defRPr>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pic>
        <p:nvPicPr>
          <p:cNvPr id="13" name="Grafik 12">
            <a:extLst>
              <a:ext uri="{FF2B5EF4-FFF2-40B4-BE49-F238E27FC236}">
                <a16:creationId xmlns:a16="http://schemas.microsoft.com/office/drawing/2014/main" id="{5D18302A-DB73-44BF-8014-4290991073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4521218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PORT_Two diagra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6203953" y="1390651"/>
            <a:ext cx="5472109" cy="4758689"/>
          </a:xfrm>
        </p:spPr>
        <p:txBody>
          <a:bodyPr anchor="ctr"/>
          <a:lstStyle>
            <a:lvl1pPr marL="0" indent="0" algn="ctr">
              <a:buNone/>
              <a:defRPr sz="1200"/>
            </a:lvl1pPr>
          </a:lstStyle>
          <a:p>
            <a:pPr marL="0" marR="0" lvl="0" indent="0" algn="ctr"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
        <p:nvSpPr>
          <p:cNvPr id="3" name="Diagrammplatzhalter 6">
            <a:extLst>
              <a:ext uri="{FF2B5EF4-FFF2-40B4-BE49-F238E27FC236}">
                <a16:creationId xmlns:a16="http://schemas.microsoft.com/office/drawing/2014/main" id="{69CE1E29-E132-7375-3C58-1F528CDF3C48}"/>
              </a:ext>
            </a:extLst>
          </p:cNvPr>
          <p:cNvSpPr>
            <a:spLocks noGrp="1"/>
          </p:cNvSpPr>
          <p:nvPr>
            <p:ph type="chart" sz="quarter" idx="18" hasCustomPrompt="1"/>
          </p:nvPr>
        </p:nvSpPr>
        <p:spPr>
          <a:xfrm>
            <a:off x="515942" y="1390651"/>
            <a:ext cx="5472109" cy="4758689"/>
          </a:xfrm>
        </p:spPr>
        <p:txBody>
          <a:bodyPr anchor="ctr"/>
          <a:lstStyle>
            <a:lvl1pPr marL="0" indent="0" algn="ctr">
              <a:buNone/>
              <a:defRPr sz="1200"/>
            </a:lvl1pPr>
          </a:lstStyle>
          <a:p>
            <a:r>
              <a:rPr lang="en-US"/>
              <a:t>Add diagram by clicking on symbol</a:t>
            </a:r>
          </a:p>
        </p:txBody>
      </p:sp>
      <p:sp>
        <p:nvSpPr>
          <p:cNvPr id="8" name="Textplatzhalter 8">
            <a:extLst>
              <a:ext uri="{FF2B5EF4-FFF2-40B4-BE49-F238E27FC236}">
                <a16:creationId xmlns:a16="http://schemas.microsoft.com/office/drawing/2014/main" id="{8A72BB8B-F176-96AA-F830-056601A62AA7}"/>
              </a:ext>
            </a:extLst>
          </p:cNvPr>
          <p:cNvSpPr>
            <a:spLocks noGrp="1"/>
          </p:cNvSpPr>
          <p:nvPr>
            <p:ph type="body" sz="quarter" idx="19" hasCustomPrompt="1"/>
          </p:nvPr>
        </p:nvSpPr>
        <p:spPr>
          <a:xfrm>
            <a:off x="515938"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522189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4A434-E495-E22A-0578-7D3BCB110E00}"/>
              </a:ext>
            </a:extLst>
          </p:cNvPr>
          <p:cNvSpPr>
            <a:spLocks noGrp="1"/>
          </p:cNvSpPr>
          <p:nvPr>
            <p:ph type="title"/>
          </p:nvPr>
        </p:nvSpPr>
        <p:spPr/>
        <p:txBody>
          <a:bodyPr/>
          <a:lstStyle/>
          <a:p>
            <a:r>
              <a:rPr lang="en-GB"/>
              <a:t>Click to edit Master title style</a:t>
            </a:r>
            <a:endParaRPr lang="en-AT"/>
          </a:p>
        </p:txBody>
      </p:sp>
    </p:spTree>
    <p:extLst>
      <p:ext uri="{BB962C8B-B14F-4D97-AF65-F5344CB8AC3E}">
        <p14:creationId xmlns:p14="http://schemas.microsoft.com/office/powerpoint/2010/main" val="811385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ver page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B44F64-0280-0A77-29E6-CC1041FA09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22" r="14122"/>
          <a:stretch/>
        </p:blipFill>
        <p:spPr>
          <a:xfrm>
            <a:off x="0" y="0"/>
            <a:ext cx="12192000" cy="6858000"/>
          </a:xfrm>
          <a:prstGeom prst="rect">
            <a:avLst/>
          </a:prstGeom>
        </p:spPr>
      </p:pic>
      <p:sp>
        <p:nvSpPr>
          <p:cNvPr id="2" name="Titel 1">
            <a:extLst>
              <a:ext uri="{FF2B5EF4-FFF2-40B4-BE49-F238E27FC236}">
                <a16:creationId xmlns:a16="http://schemas.microsoft.com/office/drawing/2014/main" id="{04E3166E-39E3-09B6-B1B6-3EE77C804900}"/>
              </a:ext>
            </a:extLst>
          </p:cNvPr>
          <p:cNvSpPr>
            <a:spLocks noGrp="1"/>
          </p:cNvSpPr>
          <p:nvPr>
            <p:ph type="ctrTitle" hasCustomPrompt="1"/>
          </p:nvPr>
        </p:nvSpPr>
        <p:spPr>
          <a:xfrm>
            <a:off x="515937" y="3829049"/>
            <a:ext cx="11160125" cy="1571626"/>
          </a:xfrm>
        </p:spPr>
        <p:txBody>
          <a:bodyPr anchor="t"/>
          <a:lstStyle>
            <a:lvl1pPr algn="l">
              <a:defRPr sz="5000">
                <a:solidFill>
                  <a:schemeClr val="bg1"/>
                </a:solidFill>
              </a:defRPr>
            </a:lvl1pPr>
          </a:lstStyle>
          <a:p>
            <a:r>
              <a:rPr lang="en-GB"/>
              <a:t>Title of presentation</a:t>
            </a:r>
          </a:p>
        </p:txBody>
      </p:sp>
      <p:sp>
        <p:nvSpPr>
          <p:cNvPr id="3" name="Untertitel 2">
            <a:extLst>
              <a:ext uri="{FF2B5EF4-FFF2-40B4-BE49-F238E27FC236}">
                <a16:creationId xmlns:a16="http://schemas.microsoft.com/office/drawing/2014/main" id="{C40A2384-9864-74FC-45AD-C2FB6D3EB489}"/>
              </a:ext>
            </a:extLst>
          </p:cNvPr>
          <p:cNvSpPr>
            <a:spLocks noGrp="1"/>
          </p:cNvSpPr>
          <p:nvPr>
            <p:ph type="subTitle" idx="1" hasCustomPrompt="1"/>
          </p:nvPr>
        </p:nvSpPr>
        <p:spPr>
          <a:xfrm>
            <a:off x="515938" y="3428999"/>
            <a:ext cx="5022713" cy="254727"/>
          </a:xfrm>
        </p:spPr>
        <p:txBody>
          <a:bodyPr wrap="none" anchor="b"/>
          <a:lstStyle>
            <a:lvl1pPr marL="0" indent="0" algn="l">
              <a:spcAft>
                <a:spcPts val="0"/>
              </a:spcAft>
              <a:buNone/>
              <a:defRPr sz="1200" cap="all" spc="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topline</a:t>
            </a:r>
          </a:p>
        </p:txBody>
      </p:sp>
      <p:sp>
        <p:nvSpPr>
          <p:cNvPr id="8" name="Datumsplatzhalter 7">
            <a:extLst>
              <a:ext uri="{FF2B5EF4-FFF2-40B4-BE49-F238E27FC236}">
                <a16:creationId xmlns:a16="http://schemas.microsoft.com/office/drawing/2014/main" id="{8011D2C7-9761-D25D-5D65-69F3A9F033ED}"/>
              </a:ext>
            </a:extLst>
          </p:cNvPr>
          <p:cNvSpPr>
            <a:spLocks noGrp="1"/>
          </p:cNvSpPr>
          <p:nvPr>
            <p:ph type="dt" sz="half" idx="10"/>
          </p:nvPr>
        </p:nvSpPr>
        <p:spPr>
          <a:xfrm>
            <a:off x="515936" y="5769829"/>
            <a:ext cx="6948489" cy="254727"/>
          </a:xfrm>
        </p:spPr>
        <p:txBody>
          <a:bodyPr/>
          <a:lstStyle>
            <a:lvl1pPr>
              <a:defRPr sz="1200">
                <a:solidFill>
                  <a:schemeClr val="bg1"/>
                </a:solidFill>
                <a:latin typeface="Inter Medium" panose="02000503000000020004" pitchFamily="2" charset="0"/>
                <a:ea typeface="Inter Medium" panose="02000503000000020004" pitchFamily="2" charset="0"/>
              </a:defRPr>
            </a:lvl1pPr>
          </a:lstStyle>
          <a:p>
            <a:pPr algn="l"/>
            <a:r>
              <a:rPr lang="en-AT"/>
              <a:t>Wien, Mai 2024</a:t>
            </a:r>
            <a:endParaRPr lang="en-GB"/>
          </a:p>
        </p:txBody>
      </p:sp>
      <p:sp>
        <p:nvSpPr>
          <p:cNvPr id="12" name="Textplatzhalter 11">
            <a:extLst>
              <a:ext uri="{FF2B5EF4-FFF2-40B4-BE49-F238E27FC236}">
                <a16:creationId xmlns:a16="http://schemas.microsoft.com/office/drawing/2014/main" id="{F1AC5B05-E1E7-496A-9493-44909AC3645B}"/>
              </a:ext>
            </a:extLst>
          </p:cNvPr>
          <p:cNvSpPr>
            <a:spLocks noGrp="1"/>
          </p:cNvSpPr>
          <p:nvPr>
            <p:ph type="body" sz="quarter" idx="11" hasCustomPrompt="1"/>
          </p:nvPr>
        </p:nvSpPr>
        <p:spPr>
          <a:xfrm>
            <a:off x="515936" y="5545998"/>
            <a:ext cx="6948489" cy="211925"/>
          </a:xfrm>
        </p:spPr>
        <p:txBody>
          <a:bodyPr anchor="b"/>
          <a:lstStyle>
            <a:lvl1pPr marL="0" indent="0">
              <a:lnSpc>
                <a:spcPct val="100000"/>
              </a:lnSpc>
              <a:spcAft>
                <a:spcPts val="0"/>
              </a:spcAft>
              <a:buNone/>
              <a:defRPr sz="1200">
                <a:solidFill>
                  <a:schemeClr val="bg1"/>
                </a:solidFill>
                <a:latin typeface="Inter Medium" panose="02000503000000020004" pitchFamily="2" charset="0"/>
                <a:ea typeface="Inter Medium" panose="02000503000000020004" pitchFamily="2" charset="0"/>
              </a:defRPr>
            </a:lvl1pPr>
          </a:lstStyle>
          <a:p>
            <a:pPr lvl="0"/>
            <a:r>
              <a:rPr lang="en-GB"/>
              <a:t>Author Name Surname</a:t>
            </a:r>
          </a:p>
        </p:txBody>
      </p:sp>
      <p:pic>
        <p:nvPicPr>
          <p:cNvPr id="4" name="Grafik 1">
            <a:extLst>
              <a:ext uri="{FF2B5EF4-FFF2-40B4-BE49-F238E27FC236}">
                <a16:creationId xmlns:a16="http://schemas.microsoft.com/office/drawing/2014/main" id="{105C1B5D-B45E-D863-910F-586466A7F3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936" y="1216840"/>
            <a:ext cx="4759075" cy="497660"/>
          </a:xfrm>
          <a:prstGeom prst="rect">
            <a:avLst/>
          </a:prstGeom>
        </p:spPr>
      </p:pic>
    </p:spTree>
    <p:extLst>
      <p:ext uri="{BB962C8B-B14F-4D97-AF65-F5344CB8AC3E}">
        <p14:creationId xmlns:p14="http://schemas.microsoft.com/office/powerpoint/2010/main" val="2731466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pag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3166E-39E3-09B6-B1B6-3EE77C804900}"/>
              </a:ext>
            </a:extLst>
          </p:cNvPr>
          <p:cNvSpPr>
            <a:spLocks noGrp="1"/>
          </p:cNvSpPr>
          <p:nvPr>
            <p:ph type="ctrTitle" hasCustomPrompt="1"/>
          </p:nvPr>
        </p:nvSpPr>
        <p:spPr>
          <a:xfrm>
            <a:off x="515937" y="3829049"/>
            <a:ext cx="11160125" cy="1571626"/>
          </a:xfrm>
        </p:spPr>
        <p:txBody>
          <a:bodyPr anchor="t"/>
          <a:lstStyle>
            <a:lvl1pPr algn="l">
              <a:defRPr sz="5000" b="0">
                <a:solidFill>
                  <a:schemeClr val="bg1"/>
                </a:solidFill>
                <a:latin typeface="+mj-lt"/>
              </a:defRPr>
            </a:lvl1pPr>
          </a:lstStyle>
          <a:p>
            <a:r>
              <a:rPr lang="en-GB"/>
              <a:t>Title of presentation</a:t>
            </a:r>
          </a:p>
        </p:txBody>
      </p:sp>
      <p:sp>
        <p:nvSpPr>
          <p:cNvPr id="3" name="Untertitel 2">
            <a:extLst>
              <a:ext uri="{FF2B5EF4-FFF2-40B4-BE49-F238E27FC236}">
                <a16:creationId xmlns:a16="http://schemas.microsoft.com/office/drawing/2014/main" id="{C40A2384-9864-74FC-45AD-C2FB6D3EB489}"/>
              </a:ext>
            </a:extLst>
          </p:cNvPr>
          <p:cNvSpPr>
            <a:spLocks noGrp="1"/>
          </p:cNvSpPr>
          <p:nvPr>
            <p:ph type="subTitle" idx="1" hasCustomPrompt="1"/>
          </p:nvPr>
        </p:nvSpPr>
        <p:spPr>
          <a:xfrm>
            <a:off x="515938" y="3428999"/>
            <a:ext cx="11160125" cy="254727"/>
          </a:xfrm>
        </p:spPr>
        <p:txBody>
          <a:bodyPr wrap="square" anchor="b"/>
          <a:lstStyle>
            <a:lvl1pPr marL="0" indent="0" algn="l">
              <a:spcAft>
                <a:spcPts val="0"/>
              </a:spcAft>
              <a:buNone/>
              <a:defRPr sz="1200" cap="all" spc="5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topline</a:t>
            </a:r>
          </a:p>
        </p:txBody>
      </p:sp>
      <p:sp>
        <p:nvSpPr>
          <p:cNvPr id="8" name="Datumsplatzhalter 7">
            <a:extLst>
              <a:ext uri="{FF2B5EF4-FFF2-40B4-BE49-F238E27FC236}">
                <a16:creationId xmlns:a16="http://schemas.microsoft.com/office/drawing/2014/main" id="{8011D2C7-9761-D25D-5D65-69F3A9F033ED}"/>
              </a:ext>
            </a:extLst>
          </p:cNvPr>
          <p:cNvSpPr>
            <a:spLocks noGrp="1"/>
          </p:cNvSpPr>
          <p:nvPr>
            <p:ph type="dt" sz="half" idx="10"/>
          </p:nvPr>
        </p:nvSpPr>
        <p:spPr>
          <a:xfrm>
            <a:off x="515936" y="5769829"/>
            <a:ext cx="6948489" cy="254727"/>
          </a:xfrm>
        </p:spPr>
        <p:txBody>
          <a:bodyPr/>
          <a:lstStyle>
            <a:lvl1pPr>
              <a:defRPr sz="1200">
                <a:solidFill>
                  <a:schemeClr val="bg1"/>
                </a:solidFill>
                <a:latin typeface="+mn-lt"/>
                <a:ea typeface="Inter Medium" panose="02000503000000020004" pitchFamily="2" charset="0"/>
              </a:defRPr>
            </a:lvl1pPr>
          </a:lstStyle>
          <a:p>
            <a:pPr algn="l"/>
            <a:r>
              <a:rPr lang="en-AT"/>
              <a:t>Wien, Mai 2024</a:t>
            </a:r>
            <a:endParaRPr lang="en-GB"/>
          </a:p>
        </p:txBody>
      </p:sp>
      <p:sp>
        <p:nvSpPr>
          <p:cNvPr id="12" name="Textplatzhalter 11">
            <a:extLst>
              <a:ext uri="{FF2B5EF4-FFF2-40B4-BE49-F238E27FC236}">
                <a16:creationId xmlns:a16="http://schemas.microsoft.com/office/drawing/2014/main" id="{F1AC5B05-E1E7-496A-9493-44909AC3645B}"/>
              </a:ext>
            </a:extLst>
          </p:cNvPr>
          <p:cNvSpPr>
            <a:spLocks noGrp="1"/>
          </p:cNvSpPr>
          <p:nvPr>
            <p:ph type="body" sz="quarter" idx="11" hasCustomPrompt="1"/>
          </p:nvPr>
        </p:nvSpPr>
        <p:spPr>
          <a:xfrm>
            <a:off x="515936" y="5545998"/>
            <a:ext cx="6948489" cy="211925"/>
          </a:xfrm>
        </p:spPr>
        <p:txBody>
          <a:bodyPr anchor="b"/>
          <a:lstStyle>
            <a:lvl1pPr marL="0" indent="0">
              <a:lnSpc>
                <a:spcPct val="100000"/>
              </a:lnSpc>
              <a:spcAft>
                <a:spcPts val="0"/>
              </a:spcAft>
              <a:buNone/>
              <a:defRPr sz="1200">
                <a:solidFill>
                  <a:schemeClr val="bg1"/>
                </a:solidFill>
                <a:latin typeface="+mn-lt"/>
                <a:ea typeface="Inter Medium" panose="02000503000000020004" pitchFamily="2" charset="0"/>
              </a:defRPr>
            </a:lvl1pPr>
          </a:lstStyle>
          <a:p>
            <a:pPr lvl="0"/>
            <a:r>
              <a:rPr lang="en-GB"/>
              <a:t>Author Name Surname</a:t>
            </a:r>
          </a:p>
        </p:txBody>
      </p:sp>
      <p:pic>
        <p:nvPicPr>
          <p:cNvPr id="9" name="Grafik 8">
            <a:extLst>
              <a:ext uri="{FF2B5EF4-FFF2-40B4-BE49-F238E27FC236}">
                <a16:creationId xmlns:a16="http://schemas.microsoft.com/office/drawing/2014/main" id="{BF3B5E02-6F34-48CD-B770-D79FD627F9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1171218"/>
            <a:ext cx="2449855" cy="829417"/>
          </a:xfrm>
          <a:prstGeom prst="rect">
            <a:avLst/>
          </a:prstGeom>
        </p:spPr>
      </p:pic>
    </p:spTree>
    <p:extLst>
      <p:ext uri="{BB962C8B-B14F-4D97-AF65-F5344CB8AC3E}">
        <p14:creationId xmlns:p14="http://schemas.microsoft.com/office/powerpoint/2010/main" val="3590025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 page with image + colour">
    <p:bg>
      <p:bgPr>
        <a:solidFill>
          <a:schemeClr val="bg2"/>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65A178D-08CB-9453-06B7-0C7BC29FA7F7}"/>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04E3166E-39E3-09B6-B1B6-3EE77C804900}"/>
              </a:ext>
            </a:extLst>
          </p:cNvPr>
          <p:cNvSpPr>
            <a:spLocks noGrp="1"/>
          </p:cNvSpPr>
          <p:nvPr>
            <p:ph type="ctrTitle" hasCustomPrompt="1"/>
          </p:nvPr>
        </p:nvSpPr>
        <p:spPr>
          <a:xfrm>
            <a:off x="515938" y="3829049"/>
            <a:ext cx="5022714" cy="1571626"/>
          </a:xfrm>
        </p:spPr>
        <p:txBody>
          <a:bodyPr anchor="t"/>
          <a:lstStyle>
            <a:lvl1pPr algn="l">
              <a:defRPr sz="5000" b="0">
                <a:solidFill>
                  <a:schemeClr val="bg1"/>
                </a:solidFill>
                <a:latin typeface="+mj-lt"/>
              </a:defRPr>
            </a:lvl1pPr>
          </a:lstStyle>
          <a:p>
            <a:r>
              <a:rPr lang="en-GB"/>
              <a:t>Title of presentation</a:t>
            </a:r>
          </a:p>
        </p:txBody>
      </p:sp>
      <p:sp>
        <p:nvSpPr>
          <p:cNvPr id="3" name="Untertitel 2">
            <a:extLst>
              <a:ext uri="{FF2B5EF4-FFF2-40B4-BE49-F238E27FC236}">
                <a16:creationId xmlns:a16="http://schemas.microsoft.com/office/drawing/2014/main" id="{C40A2384-9864-74FC-45AD-C2FB6D3EB489}"/>
              </a:ext>
            </a:extLst>
          </p:cNvPr>
          <p:cNvSpPr>
            <a:spLocks noGrp="1"/>
          </p:cNvSpPr>
          <p:nvPr>
            <p:ph type="subTitle" idx="1" hasCustomPrompt="1"/>
          </p:nvPr>
        </p:nvSpPr>
        <p:spPr>
          <a:xfrm>
            <a:off x="515938" y="3428999"/>
            <a:ext cx="5022713" cy="254727"/>
          </a:xfrm>
        </p:spPr>
        <p:txBody>
          <a:bodyPr wrap="none" anchor="b"/>
          <a:lstStyle>
            <a:lvl1pPr marL="0" indent="0" algn="l">
              <a:spcAft>
                <a:spcPts val="0"/>
              </a:spcAft>
              <a:buNone/>
              <a:defRPr sz="1200" cap="all" spc="5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topline</a:t>
            </a:r>
          </a:p>
        </p:txBody>
      </p:sp>
      <p:sp>
        <p:nvSpPr>
          <p:cNvPr id="8" name="Datumsplatzhalter 7">
            <a:extLst>
              <a:ext uri="{FF2B5EF4-FFF2-40B4-BE49-F238E27FC236}">
                <a16:creationId xmlns:a16="http://schemas.microsoft.com/office/drawing/2014/main" id="{8011D2C7-9761-D25D-5D65-69F3A9F033ED}"/>
              </a:ext>
            </a:extLst>
          </p:cNvPr>
          <p:cNvSpPr>
            <a:spLocks noGrp="1"/>
          </p:cNvSpPr>
          <p:nvPr>
            <p:ph type="dt" sz="half" idx="10"/>
          </p:nvPr>
        </p:nvSpPr>
        <p:spPr>
          <a:xfrm>
            <a:off x="515936" y="5769829"/>
            <a:ext cx="5022713" cy="254727"/>
          </a:xfrm>
        </p:spPr>
        <p:txBody>
          <a:bodyPr/>
          <a:lstStyle>
            <a:lvl1pPr>
              <a:defRPr sz="1200">
                <a:solidFill>
                  <a:schemeClr val="bg1"/>
                </a:solidFill>
                <a:latin typeface="+mn-lt"/>
                <a:ea typeface="Inter Medium" panose="02000503000000020004" pitchFamily="2" charset="0"/>
              </a:defRPr>
            </a:lvl1pPr>
          </a:lstStyle>
          <a:p>
            <a:pPr algn="l"/>
            <a:r>
              <a:rPr lang="en-AT"/>
              <a:t>Wien, Mai 2024</a:t>
            </a:r>
            <a:endParaRPr lang="en-GB"/>
          </a:p>
        </p:txBody>
      </p:sp>
      <p:sp>
        <p:nvSpPr>
          <p:cNvPr id="12" name="Textplatzhalter 11">
            <a:extLst>
              <a:ext uri="{FF2B5EF4-FFF2-40B4-BE49-F238E27FC236}">
                <a16:creationId xmlns:a16="http://schemas.microsoft.com/office/drawing/2014/main" id="{F1AC5B05-E1E7-496A-9493-44909AC3645B}"/>
              </a:ext>
            </a:extLst>
          </p:cNvPr>
          <p:cNvSpPr>
            <a:spLocks noGrp="1"/>
          </p:cNvSpPr>
          <p:nvPr>
            <p:ph type="body" sz="quarter" idx="11" hasCustomPrompt="1"/>
          </p:nvPr>
        </p:nvSpPr>
        <p:spPr>
          <a:xfrm>
            <a:off x="515936" y="5545998"/>
            <a:ext cx="5022713" cy="211925"/>
          </a:xfrm>
        </p:spPr>
        <p:txBody>
          <a:bodyPr anchor="b"/>
          <a:lstStyle>
            <a:lvl1pPr marL="0" indent="0">
              <a:lnSpc>
                <a:spcPct val="100000"/>
              </a:lnSpc>
              <a:spcAft>
                <a:spcPts val="0"/>
              </a:spcAft>
              <a:buNone/>
              <a:defRPr sz="1200">
                <a:solidFill>
                  <a:schemeClr val="bg1"/>
                </a:solidFill>
                <a:latin typeface="+mn-lt"/>
                <a:ea typeface="Inter Medium" panose="02000503000000020004" pitchFamily="2" charset="0"/>
              </a:defRPr>
            </a:lvl1pPr>
          </a:lstStyle>
          <a:p>
            <a:pPr lvl="0"/>
            <a:r>
              <a:rPr lang="en-GB"/>
              <a:t>Author Name Surname</a:t>
            </a:r>
          </a:p>
        </p:txBody>
      </p:sp>
      <p:sp>
        <p:nvSpPr>
          <p:cNvPr id="13" name="Grafik 4">
            <a:extLst>
              <a:ext uri="{FF2B5EF4-FFF2-40B4-BE49-F238E27FC236}">
                <a16:creationId xmlns:a16="http://schemas.microsoft.com/office/drawing/2014/main" id="{57CEDD97-4111-11FA-FCA3-D766D00B3219}"/>
              </a:ext>
            </a:extLst>
          </p:cNvPr>
          <p:cNvSpPr/>
          <p:nvPr userDrawn="1"/>
        </p:nvSpPr>
        <p:spPr>
          <a:xfrm>
            <a:off x="0" y="1"/>
            <a:ext cx="11966894" cy="6246951"/>
          </a:xfrm>
          <a:custGeom>
            <a:avLst/>
            <a:gdLst>
              <a:gd name="connsiteX0" fmla="*/ 10754594 w 11966894"/>
              <a:gd name="connsiteY0" fmla="*/ 6246952 h 6246951"/>
              <a:gd name="connsiteX1" fmla="*/ 0 w 11966894"/>
              <a:gd name="connsiteY1" fmla="*/ 6246952 h 6246951"/>
              <a:gd name="connsiteX2" fmla="*/ 0 w 11966894"/>
              <a:gd name="connsiteY2" fmla="*/ 6208865 h 6246951"/>
              <a:gd name="connsiteX3" fmla="*/ 10754594 w 11966894"/>
              <a:gd name="connsiteY3" fmla="*/ 6208865 h 6246951"/>
              <a:gd name="connsiteX4" fmla="*/ 11928819 w 11966894"/>
              <a:gd name="connsiteY4" fmla="*/ 5033058 h 6246951"/>
              <a:gd name="connsiteX5" fmla="*/ 11928819 w 11966894"/>
              <a:gd name="connsiteY5" fmla="*/ 0 h 6246951"/>
              <a:gd name="connsiteX6" fmla="*/ 11966894 w 11966894"/>
              <a:gd name="connsiteY6" fmla="*/ 0 h 6246951"/>
              <a:gd name="connsiteX7" fmla="*/ 11966894 w 11966894"/>
              <a:gd name="connsiteY7" fmla="*/ 5033058 h 6246951"/>
              <a:gd name="connsiteX8" fmla="*/ 10754594 w 11966894"/>
              <a:gd name="connsiteY8" fmla="*/ 6246952 h 624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6894" h="6246951">
                <a:moveTo>
                  <a:pt x="10754594" y="6246952"/>
                </a:moveTo>
                <a:lnTo>
                  <a:pt x="0" y="6246952"/>
                </a:lnTo>
                <a:lnTo>
                  <a:pt x="0" y="6208865"/>
                </a:lnTo>
                <a:lnTo>
                  <a:pt x="10754594" y="6208865"/>
                </a:lnTo>
                <a:cubicBezTo>
                  <a:pt x="11402068" y="6208865"/>
                  <a:pt x="11928819" y="5681392"/>
                  <a:pt x="11928819" y="5033058"/>
                </a:cubicBezTo>
                <a:lnTo>
                  <a:pt x="11928819" y="0"/>
                </a:lnTo>
                <a:lnTo>
                  <a:pt x="11966894" y="0"/>
                </a:lnTo>
                <a:lnTo>
                  <a:pt x="11966894" y="5033058"/>
                </a:lnTo>
                <a:cubicBezTo>
                  <a:pt x="11966894" y="5702403"/>
                  <a:pt x="11423059" y="6246952"/>
                  <a:pt x="10754594" y="6246952"/>
                </a:cubicBezTo>
                <a:close/>
              </a:path>
            </a:pathLst>
          </a:custGeom>
          <a:solidFill>
            <a:schemeClr val="bg1"/>
          </a:solidFill>
          <a:ln w="12687" cap="flat">
            <a:noFill/>
            <a:prstDash val="solid"/>
            <a:miter/>
          </a:ln>
        </p:spPr>
        <p:txBody>
          <a:bodyPr rtlCol="0" anchor="ctr"/>
          <a:lstStyle/>
          <a:p>
            <a:endParaRPr lang="en-GB"/>
          </a:p>
        </p:txBody>
      </p:sp>
      <p:sp>
        <p:nvSpPr>
          <p:cNvPr id="14" name="Bildplatzhalter 5">
            <a:extLst>
              <a:ext uri="{FF2B5EF4-FFF2-40B4-BE49-F238E27FC236}">
                <a16:creationId xmlns:a16="http://schemas.microsoft.com/office/drawing/2014/main" id="{30537E7A-CA3C-4559-CCF8-29FAF9E6BF10}"/>
              </a:ext>
            </a:extLst>
          </p:cNvPr>
          <p:cNvSpPr>
            <a:spLocks noGrp="1"/>
          </p:cNvSpPr>
          <p:nvPr>
            <p:ph type="pic" sz="quarter" idx="12" hasCustomPrompt="1"/>
          </p:nvPr>
        </p:nvSpPr>
        <p:spPr>
          <a:xfrm>
            <a:off x="6096000" y="-1"/>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6246953 h 6858000"/>
              <a:gd name="connsiteX5" fmla="*/ 4658594 w 6096000"/>
              <a:gd name="connsiteY5" fmla="*/ 6246953 h 6858000"/>
              <a:gd name="connsiteX6" fmla="*/ 5870894 w 6096000"/>
              <a:gd name="connsiteY6" fmla="*/ 5033059 h 6858000"/>
              <a:gd name="connsiteX7" fmla="*/ 5870894 w 6096000"/>
              <a:gd name="connsiteY7" fmla="*/ 1 h 6858000"/>
              <a:gd name="connsiteX8" fmla="*/ 5832819 w 6096000"/>
              <a:gd name="connsiteY8" fmla="*/ 1 h 6858000"/>
              <a:gd name="connsiteX9" fmla="*/ 5832819 w 6096000"/>
              <a:gd name="connsiteY9" fmla="*/ 5033059 h 6858000"/>
              <a:gd name="connsiteX10" fmla="*/ 4658594 w 6096000"/>
              <a:gd name="connsiteY10" fmla="*/ 6208866 h 6858000"/>
              <a:gd name="connsiteX11" fmla="*/ 0 w 6096000"/>
              <a:gd name="connsiteY11" fmla="*/ 6208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0" y="0"/>
                </a:moveTo>
                <a:lnTo>
                  <a:pt x="6096000" y="0"/>
                </a:lnTo>
                <a:lnTo>
                  <a:pt x="6096000" y="6858000"/>
                </a:lnTo>
                <a:lnTo>
                  <a:pt x="0" y="6858000"/>
                </a:lnTo>
                <a:lnTo>
                  <a:pt x="0" y="6246953"/>
                </a:lnTo>
                <a:lnTo>
                  <a:pt x="4658594" y="6246953"/>
                </a:lnTo>
                <a:cubicBezTo>
                  <a:pt x="5327059" y="6246953"/>
                  <a:pt x="5870894" y="5702404"/>
                  <a:pt x="5870894" y="5033059"/>
                </a:cubicBezTo>
                <a:lnTo>
                  <a:pt x="5870894" y="1"/>
                </a:lnTo>
                <a:lnTo>
                  <a:pt x="5832819" y="1"/>
                </a:lnTo>
                <a:lnTo>
                  <a:pt x="5832819" y="5033059"/>
                </a:lnTo>
                <a:cubicBezTo>
                  <a:pt x="5832819" y="5681393"/>
                  <a:pt x="5306068" y="6208866"/>
                  <a:pt x="4658594" y="6208866"/>
                </a:cubicBezTo>
                <a:lnTo>
                  <a:pt x="0" y="6208866"/>
                </a:lnTo>
                <a:close/>
              </a:path>
            </a:pathLst>
          </a:custGeom>
          <a:solidFill>
            <a:schemeClr val="bg1">
              <a:lumMod val="75000"/>
            </a:schemeClr>
          </a:solidFill>
        </p:spPr>
        <p:txBody>
          <a:bodyPr wrap="square" lIns="72000" tIns="72000" rIns="72000" bIns="72000" anchor="ctr" anchorCtr="0">
            <a:noAutofit/>
          </a:bodyPr>
          <a:lstStyle>
            <a:lvl1pPr marL="0" indent="0" algn="ctr">
              <a:buNone/>
              <a:defRPr sz="1000"/>
            </a:lvl1pPr>
          </a:lstStyle>
          <a:p>
            <a:r>
              <a:rPr lang="en-GB"/>
              <a:t>Add image by clicking on symbol</a:t>
            </a:r>
          </a:p>
        </p:txBody>
      </p:sp>
      <p:pic>
        <p:nvPicPr>
          <p:cNvPr id="11" name="Grafik 10">
            <a:extLst>
              <a:ext uri="{FF2B5EF4-FFF2-40B4-BE49-F238E27FC236}">
                <a16:creationId xmlns:a16="http://schemas.microsoft.com/office/drawing/2014/main" id="{BCD318B7-7AB1-445F-A6B1-C9997D1BBB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1171218"/>
            <a:ext cx="2449855" cy="829417"/>
          </a:xfrm>
          <a:prstGeom prst="rect">
            <a:avLst/>
          </a:prstGeom>
        </p:spPr>
      </p:pic>
    </p:spTree>
    <p:extLst>
      <p:ext uri="{BB962C8B-B14F-4D97-AF65-F5344CB8AC3E}">
        <p14:creationId xmlns:p14="http://schemas.microsoft.com/office/powerpoint/2010/main" val="527789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Agenda</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2241550"/>
            <a:ext cx="11160126" cy="4103688"/>
          </a:xfrm>
        </p:spPr>
        <p:txBody>
          <a:bodyPr/>
          <a:lstStyle>
            <a:lvl1pPr marL="447675" indent="-447675">
              <a:lnSpc>
                <a:spcPct val="100000"/>
              </a:lnSpc>
              <a:spcBef>
                <a:spcPts val="600"/>
              </a:spcBef>
              <a:spcAft>
                <a:spcPts val="600"/>
              </a:spcAft>
              <a:buFont typeface="+mj-lt"/>
              <a:buAutoNum type="arabicPeriod"/>
              <a:defRPr sz="2400">
                <a:latin typeface="+mj-lt"/>
              </a:defRPr>
            </a:lvl1pPr>
            <a:lvl2pPr marL="623888" indent="-179388">
              <a:lnSpc>
                <a:spcPct val="120000"/>
              </a:lnSpc>
              <a:spcAft>
                <a:spcPts val="0"/>
              </a:spcAft>
              <a:defRPr sz="1600"/>
            </a:lvl2pPr>
            <a:lvl3pPr marL="809625" indent="-185738">
              <a:lnSpc>
                <a:spcPct val="120000"/>
              </a:lnSpc>
              <a:spcAft>
                <a:spcPts val="0"/>
              </a:spcAft>
              <a:defRPr sz="1600"/>
            </a:lvl3pPr>
            <a:lvl4pPr marL="989013" indent="-179388">
              <a:lnSpc>
                <a:spcPct val="120000"/>
              </a:lnSpc>
              <a:spcAft>
                <a:spcPts val="0"/>
              </a:spcAft>
              <a:defRPr sz="1600"/>
            </a:lvl4pPr>
            <a:lvl5pPr marL="1168400" indent="-179388">
              <a:lnSpc>
                <a:spcPct val="120000"/>
              </a:lnSpc>
              <a:spcAft>
                <a:spcPts val="0"/>
              </a:spcAft>
              <a:defRPr sz="1600"/>
            </a:lvl5pPr>
          </a:lstStyle>
          <a:p>
            <a:pPr lvl="0"/>
            <a:r>
              <a:rPr lang="en-GB"/>
              <a:t>Topic (for sub-topics increase the indent)</a:t>
            </a:r>
          </a:p>
          <a:p>
            <a:pPr lvl="1"/>
            <a:r>
              <a:rPr lang="en-GB"/>
              <a:t>Sub-topic 1</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a:t>
            </a:r>
            <a:r>
              <a:rPr lang="en-GB" err="1"/>
              <a:t>Topline</a:t>
            </a:r>
            <a:endParaRPr lang="en-GB"/>
          </a:p>
        </p:txBody>
      </p:sp>
    </p:spTree>
    <p:extLst>
      <p:ext uri="{BB962C8B-B14F-4D97-AF65-F5344CB8AC3E}">
        <p14:creationId xmlns:p14="http://schemas.microsoft.com/office/powerpoint/2010/main" val="174614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ullColorPage">
    <p:bg>
      <p:bgPr>
        <a:solidFill>
          <a:srgbClr val="24537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Agenda</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a:t>
            </a:r>
            <a:r>
              <a:rPr lang="en-GB" err="1"/>
              <a:t>Topline</a:t>
            </a:r>
            <a:endParaRPr lang="en-GB"/>
          </a:p>
        </p:txBody>
      </p:sp>
    </p:spTree>
    <p:extLst>
      <p:ext uri="{BB962C8B-B14F-4D97-AF65-F5344CB8AC3E}">
        <p14:creationId xmlns:p14="http://schemas.microsoft.com/office/powerpoint/2010/main" val="1092101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pag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7" y="3830639"/>
            <a:ext cx="11160125" cy="2491220"/>
          </a:xfrm>
        </p:spPr>
        <p:txBody>
          <a:bodyPr/>
          <a:lstStyle>
            <a:lvl1pPr>
              <a:defRPr sz="5000" b="0">
                <a:solidFill>
                  <a:schemeClr val="bg1"/>
                </a:solidFill>
                <a:latin typeface="+mj-lt"/>
              </a:defRPr>
            </a:lvl1pPr>
          </a:lstStyle>
          <a:p>
            <a:r>
              <a:rPr lang="en-GB"/>
              <a:t>Divider 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1" name="Textplatzhalter 10">
            <a:extLst>
              <a:ext uri="{FF2B5EF4-FFF2-40B4-BE49-F238E27FC236}">
                <a16:creationId xmlns:a16="http://schemas.microsoft.com/office/drawing/2014/main" id="{F871C89F-DEE0-3BEE-38F7-BC449E34161F}"/>
              </a:ext>
            </a:extLst>
          </p:cNvPr>
          <p:cNvSpPr>
            <a:spLocks noGrp="1"/>
          </p:cNvSpPr>
          <p:nvPr>
            <p:ph type="body" sz="quarter" idx="13" hasCustomPrompt="1"/>
          </p:nvPr>
        </p:nvSpPr>
        <p:spPr>
          <a:xfrm>
            <a:off x="515938" y="3362325"/>
            <a:ext cx="11160123" cy="321401"/>
          </a:xfrm>
        </p:spPr>
        <p:txBody>
          <a:bodyPr vert="horz" wrap="square" lIns="0" tIns="0" rIns="0" bIns="0" rtlCol="0" anchor="b" anchorCtr="0">
            <a:noAutofit/>
          </a:bodyPr>
          <a:lstStyle>
            <a:lvl1pPr marL="0" indent="0">
              <a:buNone/>
              <a:defRPr lang="de-DE" sz="1200" cap="all" spc="50" baseline="0" dirty="0">
                <a:solidFill>
                  <a:schemeClr val="bg1"/>
                </a:solidFill>
                <a:latin typeface="+mn-lt"/>
              </a:defRPr>
            </a:lvl1pPr>
          </a:lstStyle>
          <a:p>
            <a:pPr marL="177800" lvl="0" indent="-177800">
              <a:spcAft>
                <a:spcPts val="0"/>
              </a:spcAft>
            </a:pPr>
            <a:r>
              <a:rPr lang="en-GB"/>
              <a:t>Optional </a:t>
            </a:r>
            <a:r>
              <a:rPr lang="en-GB" err="1"/>
              <a:t>Topline</a:t>
            </a:r>
            <a:endParaRPr lang="en-GB"/>
          </a:p>
        </p:txBody>
      </p:sp>
      <p:pic>
        <p:nvPicPr>
          <p:cNvPr id="9" name="Grafik 8">
            <a:extLst>
              <a:ext uri="{FF2B5EF4-FFF2-40B4-BE49-F238E27FC236}">
                <a16:creationId xmlns:a16="http://schemas.microsoft.com/office/drawing/2014/main" id="{916C13E8-C414-40CF-A0CC-005BAFCD1C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454904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 colour">
    <p:bg>
      <p:bgPr>
        <a:solidFill>
          <a:schemeClr val="bg2"/>
        </a:solidFill>
        <a:effectLst/>
      </p:bgPr>
    </p:b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DC23CDB2-5A7E-CDB4-7154-06EF2FA70D84}"/>
              </a:ext>
            </a:extLst>
          </p:cNvPr>
          <p:cNvSpPr/>
          <p:nvPr userDrawn="1"/>
        </p:nvSpPr>
        <p:spPr>
          <a:xfrm>
            <a:off x="7680325" y="0"/>
            <a:ext cx="45116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1628775"/>
            <a:ext cx="6948488" cy="2046242"/>
          </a:xfrm>
        </p:spPr>
        <p:txBody>
          <a:bodyPr/>
          <a:lstStyle>
            <a:lvl1pPr>
              <a:defRPr sz="4500" b="0">
                <a:solidFill>
                  <a:schemeClr val="bg1"/>
                </a:solidFill>
                <a:latin typeface="+mj-lt"/>
              </a:defRPr>
            </a:lvl1pPr>
          </a:lstStyle>
          <a:p>
            <a:r>
              <a:rPr lang="en-GB"/>
              <a:t>Divider 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1" name="Textplatzhalter 10">
            <a:extLst>
              <a:ext uri="{FF2B5EF4-FFF2-40B4-BE49-F238E27FC236}">
                <a16:creationId xmlns:a16="http://schemas.microsoft.com/office/drawing/2014/main" id="{F871C89F-DEE0-3BEE-38F7-BC449E34161F}"/>
              </a:ext>
            </a:extLst>
          </p:cNvPr>
          <p:cNvSpPr>
            <a:spLocks noGrp="1"/>
          </p:cNvSpPr>
          <p:nvPr>
            <p:ph type="body" sz="quarter" idx="13" hasCustomPrompt="1"/>
          </p:nvPr>
        </p:nvSpPr>
        <p:spPr>
          <a:xfrm>
            <a:off x="515938" y="1106807"/>
            <a:ext cx="6948487" cy="321401"/>
          </a:xfrm>
        </p:spPr>
        <p:txBody>
          <a:bodyPr vert="horz" wrap="square" lIns="0" tIns="0" rIns="0" bIns="0" rtlCol="0" anchor="b" anchorCtr="0">
            <a:noAutofit/>
          </a:bodyPr>
          <a:lstStyle>
            <a:lvl1pPr marL="0" indent="0">
              <a:buNone/>
              <a:defRPr lang="de-DE" sz="1200" cap="all" spc="50" baseline="0" dirty="0">
                <a:solidFill>
                  <a:schemeClr val="bg1"/>
                </a:solidFill>
                <a:latin typeface="+mn-lt"/>
              </a:defRPr>
            </a:lvl1pPr>
          </a:lstStyle>
          <a:p>
            <a:pPr marL="177800" lvl="0" indent="-177800">
              <a:spcAft>
                <a:spcPts val="0"/>
              </a:spcAft>
            </a:pPr>
            <a:r>
              <a:rPr lang="en-GB"/>
              <a:t>Optional Topline</a:t>
            </a:r>
          </a:p>
        </p:txBody>
      </p:sp>
      <p:sp>
        <p:nvSpPr>
          <p:cNvPr id="21" name="Textplatzhalter 20">
            <a:extLst>
              <a:ext uri="{FF2B5EF4-FFF2-40B4-BE49-F238E27FC236}">
                <a16:creationId xmlns:a16="http://schemas.microsoft.com/office/drawing/2014/main" id="{7F51E4F7-DAF3-D00A-9242-D342563ED1DC}"/>
              </a:ext>
            </a:extLst>
          </p:cNvPr>
          <p:cNvSpPr>
            <a:spLocks noGrp="1"/>
          </p:cNvSpPr>
          <p:nvPr>
            <p:ph type="body" sz="quarter" idx="15" hasCustomPrompt="1"/>
          </p:nvPr>
        </p:nvSpPr>
        <p:spPr>
          <a:xfrm>
            <a:off x="515938" y="3849732"/>
            <a:ext cx="6948487" cy="24955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6" name="Freihandform: Form 12">
            <a:extLst>
              <a:ext uri="{FF2B5EF4-FFF2-40B4-BE49-F238E27FC236}">
                <a16:creationId xmlns:a16="http://schemas.microsoft.com/office/drawing/2014/main" id="{C5483085-6581-778E-8E4E-0A231D28274D}"/>
              </a:ext>
            </a:extLst>
          </p:cNvPr>
          <p:cNvSpPr/>
          <p:nvPr userDrawn="1"/>
        </p:nvSpPr>
        <p:spPr>
          <a:xfrm flipV="1">
            <a:off x="0" y="620572"/>
            <a:ext cx="11871644" cy="6246952"/>
          </a:xfrm>
          <a:custGeom>
            <a:avLst/>
            <a:gdLst>
              <a:gd name="connsiteX0" fmla="*/ 0 w 11871644"/>
              <a:gd name="connsiteY0" fmla="*/ 6246952 h 6246952"/>
              <a:gd name="connsiteX1" fmla="*/ 10659344 w 11871644"/>
              <a:gd name="connsiteY1" fmla="*/ 6246952 h 6246952"/>
              <a:gd name="connsiteX2" fmla="*/ 11871644 w 11871644"/>
              <a:gd name="connsiteY2" fmla="*/ 5033058 h 6246952"/>
              <a:gd name="connsiteX3" fmla="*/ 11871644 w 11871644"/>
              <a:gd name="connsiteY3" fmla="*/ 0 h 6246952"/>
              <a:gd name="connsiteX4" fmla="*/ 11833569 w 11871644"/>
              <a:gd name="connsiteY4" fmla="*/ 0 h 6246952"/>
              <a:gd name="connsiteX5" fmla="*/ 11833569 w 11871644"/>
              <a:gd name="connsiteY5" fmla="*/ 5033058 h 6246952"/>
              <a:gd name="connsiteX6" fmla="*/ 10659344 w 11871644"/>
              <a:gd name="connsiteY6" fmla="*/ 6208865 h 6246952"/>
              <a:gd name="connsiteX7" fmla="*/ 0 w 11871644"/>
              <a:gd name="connsiteY7" fmla="*/ 6208865 h 624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71644" h="6246952">
                <a:moveTo>
                  <a:pt x="0" y="6246952"/>
                </a:moveTo>
                <a:lnTo>
                  <a:pt x="10659344" y="6246952"/>
                </a:lnTo>
                <a:cubicBezTo>
                  <a:pt x="11327809" y="6246952"/>
                  <a:pt x="11871644" y="5702403"/>
                  <a:pt x="11871644" y="5033058"/>
                </a:cubicBezTo>
                <a:lnTo>
                  <a:pt x="11871644" y="0"/>
                </a:lnTo>
                <a:lnTo>
                  <a:pt x="11833569" y="0"/>
                </a:lnTo>
                <a:lnTo>
                  <a:pt x="11833569" y="5033058"/>
                </a:lnTo>
                <a:cubicBezTo>
                  <a:pt x="11833569" y="5681392"/>
                  <a:pt x="11306818" y="6208865"/>
                  <a:pt x="10659344" y="6208865"/>
                </a:cubicBezTo>
                <a:lnTo>
                  <a:pt x="0" y="6208865"/>
                </a:lnTo>
                <a:close/>
              </a:path>
            </a:pathLst>
          </a:custGeom>
          <a:solidFill>
            <a:schemeClr val="bg1"/>
          </a:solidFill>
          <a:ln w="12687" cap="flat">
            <a:noFill/>
            <a:prstDash val="solid"/>
            <a:miter/>
          </a:ln>
        </p:spPr>
        <p:txBody>
          <a:bodyPr rtlCol="0" anchor="ctr"/>
          <a:lstStyle/>
          <a:p>
            <a:endParaRPr lang="en-GB"/>
          </a:p>
        </p:txBody>
      </p:sp>
      <p:sp>
        <p:nvSpPr>
          <p:cNvPr id="19" name="Bildplatzhalter 16">
            <a:extLst>
              <a:ext uri="{FF2B5EF4-FFF2-40B4-BE49-F238E27FC236}">
                <a16:creationId xmlns:a16="http://schemas.microsoft.com/office/drawing/2014/main" id="{4706A0B1-1B43-0235-B8FD-C3CC35628A91}"/>
              </a:ext>
            </a:extLst>
          </p:cNvPr>
          <p:cNvSpPr>
            <a:spLocks noGrp="1"/>
          </p:cNvSpPr>
          <p:nvPr>
            <p:ph type="pic" sz="quarter" idx="14" hasCustomPrompt="1"/>
          </p:nvPr>
        </p:nvSpPr>
        <p:spPr>
          <a:xfrm>
            <a:off x="7680324" y="0"/>
            <a:ext cx="4511675" cy="6867524"/>
          </a:xfrm>
          <a:custGeom>
            <a:avLst/>
            <a:gdLst>
              <a:gd name="connsiteX0" fmla="*/ 0 w 4511675"/>
              <a:gd name="connsiteY0" fmla="*/ 658659 h 6858000"/>
              <a:gd name="connsiteX1" fmla="*/ 2979020 w 4511675"/>
              <a:gd name="connsiteY1" fmla="*/ 658659 h 6858000"/>
              <a:gd name="connsiteX2" fmla="*/ 4153245 w 4511675"/>
              <a:gd name="connsiteY2" fmla="*/ 1834466 h 6858000"/>
              <a:gd name="connsiteX3" fmla="*/ 4153245 w 4511675"/>
              <a:gd name="connsiteY3" fmla="*/ 6858000 h 6858000"/>
              <a:gd name="connsiteX4" fmla="*/ 0 w 4511675"/>
              <a:gd name="connsiteY4" fmla="*/ 6858000 h 6858000"/>
              <a:gd name="connsiteX5" fmla="*/ 0 w 4511675"/>
              <a:gd name="connsiteY5" fmla="*/ 0 h 6858000"/>
              <a:gd name="connsiteX6" fmla="*/ 4511675 w 4511675"/>
              <a:gd name="connsiteY6" fmla="*/ 0 h 6858000"/>
              <a:gd name="connsiteX7" fmla="*/ 4511675 w 4511675"/>
              <a:gd name="connsiteY7" fmla="*/ 6858000 h 6858000"/>
              <a:gd name="connsiteX8" fmla="*/ 4191320 w 4511675"/>
              <a:gd name="connsiteY8" fmla="*/ 6858000 h 6858000"/>
              <a:gd name="connsiteX9" fmla="*/ 4191320 w 4511675"/>
              <a:gd name="connsiteY9" fmla="*/ 1834466 h 6858000"/>
              <a:gd name="connsiteX10" fmla="*/ 2979020 w 4511675"/>
              <a:gd name="connsiteY10" fmla="*/ 620572 h 6858000"/>
              <a:gd name="connsiteX11" fmla="*/ 0 w 4511675"/>
              <a:gd name="connsiteY11" fmla="*/ 62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675" h="6858000">
                <a:moveTo>
                  <a:pt x="0" y="658659"/>
                </a:moveTo>
                <a:lnTo>
                  <a:pt x="2979020" y="658659"/>
                </a:lnTo>
                <a:cubicBezTo>
                  <a:pt x="3626494" y="658659"/>
                  <a:pt x="4153245" y="1186132"/>
                  <a:pt x="4153245" y="1834466"/>
                </a:cubicBezTo>
                <a:lnTo>
                  <a:pt x="4153245" y="6858000"/>
                </a:lnTo>
                <a:lnTo>
                  <a:pt x="0" y="6858000"/>
                </a:lnTo>
                <a:close/>
                <a:moveTo>
                  <a:pt x="0" y="0"/>
                </a:moveTo>
                <a:lnTo>
                  <a:pt x="4511675" y="0"/>
                </a:lnTo>
                <a:lnTo>
                  <a:pt x="4511675" y="6858000"/>
                </a:lnTo>
                <a:lnTo>
                  <a:pt x="4191320" y="6858000"/>
                </a:lnTo>
                <a:lnTo>
                  <a:pt x="4191320" y="1834466"/>
                </a:lnTo>
                <a:cubicBezTo>
                  <a:pt x="4191320" y="1165121"/>
                  <a:pt x="3647485" y="620572"/>
                  <a:pt x="2979020" y="620572"/>
                </a:cubicBezTo>
                <a:lnTo>
                  <a:pt x="0" y="620572"/>
                </a:lnTo>
                <a:close/>
              </a:path>
            </a:pathLst>
          </a:custGeom>
          <a:solidFill>
            <a:schemeClr val="bg1">
              <a:lumMod val="75000"/>
            </a:schemeClr>
          </a:solidFill>
        </p:spPr>
        <p:txBody>
          <a:bodyPr wrap="square" lIns="72000" tIns="72000" rIns="72000" bIns="72000" anchor="ctr" anchorCtr="0">
            <a:noAutofit/>
          </a:bodyPr>
          <a:lstStyle>
            <a:lvl1pPr marL="0" indent="0" algn="ctr">
              <a:buNone/>
              <a:defRPr sz="1000"/>
            </a:lvl1pPr>
          </a:lstStyle>
          <a:p>
            <a:r>
              <a:rPr lang="en-GB"/>
              <a:t>Add image by clicking on symbol</a:t>
            </a:r>
          </a:p>
        </p:txBody>
      </p:sp>
      <p:pic>
        <p:nvPicPr>
          <p:cNvPr id="12" name="Grafik 11">
            <a:extLst>
              <a:ext uri="{FF2B5EF4-FFF2-40B4-BE49-F238E27FC236}">
                <a16:creationId xmlns:a16="http://schemas.microsoft.com/office/drawing/2014/main" id="{93A77DEA-1614-4F38-8EA6-01CAF1A2FB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1926505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Pr>
        <a:solidFill>
          <a:schemeClr val="bg2"/>
        </a:solidFill>
        <a:effectLst/>
      </p:bgPr>
    </p:bg>
    <p:spTree>
      <p:nvGrpSpPr>
        <p:cNvPr id="1" name=""/>
        <p:cNvGrpSpPr/>
        <p:nvPr/>
      </p:nvGrpSpPr>
      <p:grpSpPr>
        <a:xfrm>
          <a:off x="0" y="0"/>
          <a:ext cx="0" cy="0"/>
          <a:chOff x="0" y="0"/>
          <a:chExt cx="0" cy="0"/>
        </a:xfrm>
      </p:grpSpPr>
      <p:sp>
        <p:nvSpPr>
          <p:cNvPr id="13" name="Bildplatzhalter 14">
            <a:extLst>
              <a:ext uri="{FF2B5EF4-FFF2-40B4-BE49-F238E27FC236}">
                <a16:creationId xmlns:a16="http://schemas.microsoft.com/office/drawing/2014/main" id="{6E04E5A4-2D50-D8BC-4A1F-08BD4CB78449}"/>
              </a:ext>
            </a:extLst>
          </p:cNvPr>
          <p:cNvSpPr>
            <a:spLocks noGrp="1"/>
          </p:cNvSpPr>
          <p:nvPr>
            <p:ph type="pic" sz="quarter" idx="14" hasCustomPrompt="1"/>
          </p:nvPr>
        </p:nvSpPr>
        <p:spPr>
          <a:xfrm>
            <a:off x="0" y="0"/>
            <a:ext cx="12192000" cy="6345238"/>
          </a:xfrm>
          <a:solidFill>
            <a:schemeClr val="bg1">
              <a:lumMod val="75000"/>
            </a:schemeClr>
          </a:solidFill>
        </p:spPr>
        <p:txBody>
          <a:bodyPr lIns="72000" tIns="72000" rIns="72000" bIns="72000" anchor="ctr" anchorCtr="0"/>
          <a:lstStyle>
            <a:lvl1pPr marL="0" indent="0" algn="ctr">
              <a:buNone/>
              <a:defRPr sz="1000"/>
            </a:lvl1pPr>
          </a:lstStyle>
          <a:p>
            <a:r>
              <a:rPr lang="en-GB"/>
              <a:t>To insert a background image: Please click on the image placeholder and then select an image by clicking on the "Insert“ tab and choosing the “Pictures“ command.</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7" y="3830639"/>
            <a:ext cx="11160125" cy="2491220"/>
          </a:xfrm>
        </p:spPr>
        <p:txBody>
          <a:bodyPr/>
          <a:lstStyle>
            <a:lvl1pPr>
              <a:defRPr sz="5000">
                <a:solidFill>
                  <a:schemeClr val="bg1"/>
                </a:solidFill>
              </a:defRPr>
            </a:lvl1pPr>
          </a:lstStyle>
          <a:p>
            <a:r>
              <a:rPr lang="en-GB"/>
              <a:t>Divider 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1" name="Textplatzhalter 10">
            <a:extLst>
              <a:ext uri="{FF2B5EF4-FFF2-40B4-BE49-F238E27FC236}">
                <a16:creationId xmlns:a16="http://schemas.microsoft.com/office/drawing/2014/main" id="{F871C89F-DEE0-3BEE-38F7-BC449E34161F}"/>
              </a:ext>
            </a:extLst>
          </p:cNvPr>
          <p:cNvSpPr>
            <a:spLocks noGrp="1"/>
          </p:cNvSpPr>
          <p:nvPr>
            <p:ph type="body" sz="quarter" idx="13" hasCustomPrompt="1"/>
          </p:nvPr>
        </p:nvSpPr>
        <p:spPr>
          <a:xfrm>
            <a:off x="515939" y="3362325"/>
            <a:ext cx="5265736" cy="321401"/>
          </a:xfrm>
        </p:spPr>
        <p:txBody>
          <a:bodyPr vert="horz" wrap="none" lIns="0" tIns="0" rIns="0" bIns="0" rtlCol="0" anchor="b" anchorCtr="0">
            <a:noAutofit/>
          </a:bodyPr>
          <a:lstStyle>
            <a:lvl1pPr marL="0" indent="0">
              <a:buNone/>
              <a:defRPr lang="de-DE" sz="1200" cap="all" spc="50" baseline="0" dirty="0">
                <a:solidFill>
                  <a:schemeClr val="bg1"/>
                </a:solidFill>
                <a:latin typeface="+mj-lt"/>
              </a:defRPr>
            </a:lvl1pPr>
          </a:lstStyle>
          <a:p>
            <a:pPr marL="177800" lvl="0" indent="-177800">
              <a:spcAft>
                <a:spcPts val="0"/>
              </a:spcAft>
            </a:pPr>
            <a:r>
              <a:rPr lang="en-GB"/>
              <a:t>Optional Topline</a:t>
            </a:r>
          </a:p>
        </p:txBody>
      </p:sp>
      <p:pic>
        <p:nvPicPr>
          <p:cNvPr id="9" name="Grafik 8">
            <a:extLst>
              <a:ext uri="{FF2B5EF4-FFF2-40B4-BE49-F238E27FC236}">
                <a16:creationId xmlns:a16="http://schemas.microsoft.com/office/drawing/2014/main" id="{4A1C6975-E45B-4134-AD12-C4BB287736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524514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p:bg>
      <p:bgPr>
        <a:solidFill>
          <a:schemeClr val="bg2"/>
        </a:solidFill>
        <a:effectLst/>
      </p:bgPr>
    </p:bg>
    <p:spTree>
      <p:nvGrpSpPr>
        <p:cNvPr id="1" name=""/>
        <p:cNvGrpSpPr/>
        <p:nvPr/>
      </p:nvGrpSpPr>
      <p:grpSpPr>
        <a:xfrm>
          <a:off x="0" y="0"/>
          <a:ext cx="0" cy="0"/>
          <a:chOff x="0" y="0"/>
          <a:chExt cx="0" cy="0"/>
        </a:xfrm>
      </p:grpSpPr>
      <p:sp>
        <p:nvSpPr>
          <p:cNvPr id="9" name="Bildplatzhalter 14">
            <a:extLst>
              <a:ext uri="{FF2B5EF4-FFF2-40B4-BE49-F238E27FC236}">
                <a16:creationId xmlns:a16="http://schemas.microsoft.com/office/drawing/2014/main" id="{70D3CB88-3AF9-F4F2-F20B-8E4E118F6DD8}"/>
              </a:ext>
            </a:extLst>
          </p:cNvPr>
          <p:cNvSpPr>
            <a:spLocks noGrp="1"/>
          </p:cNvSpPr>
          <p:nvPr>
            <p:ph type="pic" sz="quarter" idx="14" hasCustomPrompt="1"/>
          </p:nvPr>
        </p:nvSpPr>
        <p:spPr>
          <a:xfrm>
            <a:off x="0" y="0"/>
            <a:ext cx="12192000" cy="6345238"/>
          </a:xfrm>
          <a:solidFill>
            <a:schemeClr val="bg1">
              <a:lumMod val="75000"/>
            </a:schemeClr>
          </a:solidFill>
        </p:spPr>
        <p:txBody>
          <a:bodyPr lIns="72000" tIns="72000" rIns="72000" bIns="72000" anchor="ctr" anchorCtr="0"/>
          <a:lstStyle>
            <a:lvl1pPr marL="0" indent="0" algn="ctr">
              <a:buNone/>
              <a:defRPr sz="1000"/>
            </a:lvl1pPr>
          </a:lstStyle>
          <a:p>
            <a:r>
              <a:rPr lang="en-GB"/>
              <a:t>To insert a background image: Please click on the image placeholder and then select an image by clicking on the "Insert“ tab and choosing the “Pictures“ command.</a:t>
            </a:r>
          </a:p>
        </p:txBody>
      </p:sp>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1563688"/>
            <a:ext cx="11160125" cy="4781550"/>
          </a:xfrm>
        </p:spPr>
        <p:txBody>
          <a:bodyPr/>
          <a:lstStyle>
            <a:lvl1pPr>
              <a:defRPr sz="9500">
                <a:solidFill>
                  <a:schemeClr val="bg1"/>
                </a:solidFill>
              </a:defRPr>
            </a:lvl1pPr>
          </a:lstStyle>
          <a:p>
            <a:r>
              <a:rPr lang="en-GB"/>
              <a:t>Statement</a:t>
            </a:r>
          </a:p>
        </p:txBody>
      </p:sp>
      <p:sp>
        <p:nvSpPr>
          <p:cNvPr id="3" name="Datumsplatzhalter 2">
            <a:extLst>
              <a:ext uri="{FF2B5EF4-FFF2-40B4-BE49-F238E27FC236}">
                <a16:creationId xmlns:a16="http://schemas.microsoft.com/office/drawing/2014/main" id="{8C455C7F-7AC9-2B57-7274-49FAB7231751}"/>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4" name="Fußzeilenplatzhalter 3">
            <a:extLst>
              <a:ext uri="{FF2B5EF4-FFF2-40B4-BE49-F238E27FC236}">
                <a16:creationId xmlns:a16="http://schemas.microsoft.com/office/drawing/2014/main" id="{BCB80B6E-01DC-6B1E-79E5-38BB6E5DDDDC}"/>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5" name="Foliennummernplatzhalter 4">
            <a:extLst>
              <a:ext uri="{FF2B5EF4-FFF2-40B4-BE49-F238E27FC236}">
                <a16:creationId xmlns:a16="http://schemas.microsoft.com/office/drawing/2014/main" id="{8D9337BC-2D66-80F8-C149-669BBBAEE7D6}"/>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pic>
        <p:nvPicPr>
          <p:cNvPr id="10" name="Grafik 9">
            <a:extLst>
              <a:ext uri="{FF2B5EF4-FFF2-40B4-BE49-F238E27FC236}">
                <a16:creationId xmlns:a16="http://schemas.microsoft.com/office/drawing/2014/main" id="{07AC5DA3-108F-4AE9-B1EB-CB2528646E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2901826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atemen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1563688"/>
            <a:ext cx="11160125" cy="4781550"/>
          </a:xfrm>
        </p:spPr>
        <p:txBody>
          <a:bodyPr/>
          <a:lstStyle>
            <a:lvl1pPr>
              <a:defRPr sz="9500" b="0">
                <a:solidFill>
                  <a:schemeClr val="bg1"/>
                </a:solidFill>
                <a:latin typeface="+mj-lt"/>
              </a:defRPr>
            </a:lvl1pPr>
          </a:lstStyle>
          <a:p>
            <a:r>
              <a:rPr lang="en-GB"/>
              <a:t>Statement</a:t>
            </a:r>
          </a:p>
        </p:txBody>
      </p:sp>
      <p:sp>
        <p:nvSpPr>
          <p:cNvPr id="3" name="Datumsplatzhalter 2">
            <a:extLst>
              <a:ext uri="{FF2B5EF4-FFF2-40B4-BE49-F238E27FC236}">
                <a16:creationId xmlns:a16="http://schemas.microsoft.com/office/drawing/2014/main" id="{8C455C7F-7AC9-2B57-7274-49FAB7231751}"/>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4" name="Fußzeilenplatzhalter 3">
            <a:extLst>
              <a:ext uri="{FF2B5EF4-FFF2-40B4-BE49-F238E27FC236}">
                <a16:creationId xmlns:a16="http://schemas.microsoft.com/office/drawing/2014/main" id="{BCB80B6E-01DC-6B1E-79E5-38BB6E5DDDDC}"/>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5" name="Foliennummernplatzhalter 4">
            <a:extLst>
              <a:ext uri="{FF2B5EF4-FFF2-40B4-BE49-F238E27FC236}">
                <a16:creationId xmlns:a16="http://schemas.microsoft.com/office/drawing/2014/main" id="{8D9337BC-2D66-80F8-C149-669BBBAEE7D6}"/>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pic>
        <p:nvPicPr>
          <p:cNvPr id="8" name="Grafik 7">
            <a:extLst>
              <a:ext uri="{FF2B5EF4-FFF2-40B4-BE49-F238E27FC236}">
                <a16:creationId xmlns:a16="http://schemas.microsoft.com/office/drawing/2014/main" id="{B3463FA5-FEF8-428A-ACDB-87EECF2733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513457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1595437" y="1988840"/>
            <a:ext cx="9001124" cy="2101769"/>
          </a:xfrm>
        </p:spPr>
        <p:txBody>
          <a:bodyPr/>
          <a:lstStyle>
            <a:lvl1pPr algn="ctr">
              <a:lnSpc>
                <a:spcPct val="107000"/>
              </a:lnSpc>
              <a:defRPr sz="2400" b="0">
                <a:solidFill>
                  <a:schemeClr val="bg1"/>
                </a:solidFill>
                <a:latin typeface="+mj-lt"/>
              </a:defRPr>
            </a:lvl1pPr>
          </a:lstStyle>
          <a:p>
            <a:r>
              <a:rPr lang="en-GB"/>
              <a:t>Quote	</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5" name="Textplatzhalter 14">
            <a:extLst>
              <a:ext uri="{FF2B5EF4-FFF2-40B4-BE49-F238E27FC236}">
                <a16:creationId xmlns:a16="http://schemas.microsoft.com/office/drawing/2014/main" id="{17D9A8D9-DADF-55CB-5BF2-41E78D03D33B}"/>
              </a:ext>
            </a:extLst>
          </p:cNvPr>
          <p:cNvSpPr>
            <a:spLocks noGrp="1"/>
          </p:cNvSpPr>
          <p:nvPr>
            <p:ph type="body" sz="quarter" idx="15" hasCustomPrompt="1"/>
          </p:nvPr>
        </p:nvSpPr>
        <p:spPr>
          <a:xfrm>
            <a:off x="1595438" y="4806838"/>
            <a:ext cx="9001124" cy="380681"/>
          </a:xfrm>
        </p:spPr>
        <p:txBody>
          <a:bodyPr anchor="t"/>
          <a:lstStyle>
            <a:lvl1pPr marL="0" indent="0" algn="ctr">
              <a:spcAft>
                <a:spcPts val="0"/>
              </a:spcAft>
              <a:buNone/>
              <a:defRPr sz="850">
                <a:solidFill>
                  <a:schemeClr val="bg1"/>
                </a:solidFill>
                <a:latin typeface="+mj-lt"/>
              </a:defRPr>
            </a:lvl1pPr>
          </a:lstStyle>
          <a:p>
            <a:pPr lvl="0"/>
            <a:r>
              <a:rPr lang="en-GB"/>
              <a:t>Name Surname, Position/function</a:t>
            </a:r>
          </a:p>
        </p:txBody>
      </p:sp>
      <p:pic>
        <p:nvPicPr>
          <p:cNvPr id="9" name="Grafik 8">
            <a:extLst>
              <a:ext uri="{FF2B5EF4-FFF2-40B4-BE49-F238E27FC236}">
                <a16:creationId xmlns:a16="http://schemas.microsoft.com/office/drawing/2014/main" id="{206BF775-ED24-3048-F696-1A3CB2FA7A3A}"/>
              </a:ext>
            </a:extLst>
          </p:cNvPr>
          <p:cNvPicPr>
            <a:picLocks noChangeAspect="1"/>
          </p:cNvPicPr>
          <p:nvPr userDrawn="1"/>
        </p:nvPicPr>
        <p:blipFill>
          <a:blip r:embed="rId2">
            <a:alphaModFix amt="70000"/>
          </a:blip>
          <a:stretch>
            <a:fillRect/>
          </a:stretch>
        </p:blipFill>
        <p:spPr>
          <a:xfrm>
            <a:off x="5864077" y="1357963"/>
            <a:ext cx="463841" cy="359103"/>
          </a:xfrm>
          <a:prstGeom prst="rect">
            <a:avLst/>
          </a:prstGeom>
        </p:spPr>
      </p:pic>
      <p:pic>
        <p:nvPicPr>
          <p:cNvPr id="11" name="Grafik 10">
            <a:extLst>
              <a:ext uri="{FF2B5EF4-FFF2-40B4-BE49-F238E27FC236}">
                <a16:creationId xmlns:a16="http://schemas.microsoft.com/office/drawing/2014/main" id="{34B15952-203D-CBAF-0BE4-B2CE187BD26F}"/>
              </a:ext>
            </a:extLst>
          </p:cNvPr>
          <p:cNvPicPr>
            <a:picLocks noChangeAspect="1"/>
          </p:cNvPicPr>
          <p:nvPr userDrawn="1"/>
        </p:nvPicPr>
        <p:blipFill>
          <a:blip r:embed="rId3"/>
          <a:srcRect/>
          <a:stretch/>
        </p:blipFill>
        <p:spPr>
          <a:xfrm>
            <a:off x="5787877" y="4221088"/>
            <a:ext cx="463841" cy="353073"/>
          </a:xfrm>
          <a:prstGeom prst="rect">
            <a:avLst/>
          </a:prstGeom>
        </p:spPr>
      </p:pic>
      <p:pic>
        <p:nvPicPr>
          <p:cNvPr id="12" name="Grafik 11">
            <a:extLst>
              <a:ext uri="{FF2B5EF4-FFF2-40B4-BE49-F238E27FC236}">
                <a16:creationId xmlns:a16="http://schemas.microsoft.com/office/drawing/2014/main" id="{E590A3E2-91F6-4DEE-9729-AA2035527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2257034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image + colour">
    <p:bg>
      <p:bgPr>
        <a:solidFill>
          <a:schemeClr val="bg2"/>
        </a:solidFill>
        <a:effectLst/>
      </p:bgPr>
    </p:b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DC23CDB2-5A7E-CDB4-7154-06EF2FA70D84}"/>
              </a:ext>
            </a:extLst>
          </p:cNvPr>
          <p:cNvSpPr/>
          <p:nvPr userDrawn="1"/>
        </p:nvSpPr>
        <p:spPr>
          <a:xfrm>
            <a:off x="7680325" y="0"/>
            <a:ext cx="45116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rafik 4">
            <a:extLst>
              <a:ext uri="{FF2B5EF4-FFF2-40B4-BE49-F238E27FC236}">
                <a16:creationId xmlns:a16="http://schemas.microsoft.com/office/drawing/2014/main" id="{97E0F36E-71AC-5602-E9B3-74D876A78702}"/>
              </a:ext>
            </a:extLst>
          </p:cNvPr>
          <p:cNvSpPr/>
          <p:nvPr userDrawn="1"/>
        </p:nvSpPr>
        <p:spPr>
          <a:xfrm>
            <a:off x="0" y="1"/>
            <a:ext cx="11966894" cy="6246951"/>
          </a:xfrm>
          <a:custGeom>
            <a:avLst/>
            <a:gdLst>
              <a:gd name="connsiteX0" fmla="*/ 10754594 w 11966894"/>
              <a:gd name="connsiteY0" fmla="*/ 6246952 h 6246951"/>
              <a:gd name="connsiteX1" fmla="*/ 0 w 11966894"/>
              <a:gd name="connsiteY1" fmla="*/ 6246952 h 6246951"/>
              <a:gd name="connsiteX2" fmla="*/ 0 w 11966894"/>
              <a:gd name="connsiteY2" fmla="*/ 6208865 h 6246951"/>
              <a:gd name="connsiteX3" fmla="*/ 10754594 w 11966894"/>
              <a:gd name="connsiteY3" fmla="*/ 6208865 h 6246951"/>
              <a:gd name="connsiteX4" fmla="*/ 11928819 w 11966894"/>
              <a:gd name="connsiteY4" fmla="*/ 5033058 h 6246951"/>
              <a:gd name="connsiteX5" fmla="*/ 11928819 w 11966894"/>
              <a:gd name="connsiteY5" fmla="*/ 0 h 6246951"/>
              <a:gd name="connsiteX6" fmla="*/ 11966894 w 11966894"/>
              <a:gd name="connsiteY6" fmla="*/ 0 h 6246951"/>
              <a:gd name="connsiteX7" fmla="*/ 11966894 w 11966894"/>
              <a:gd name="connsiteY7" fmla="*/ 5033058 h 6246951"/>
              <a:gd name="connsiteX8" fmla="*/ 10754594 w 11966894"/>
              <a:gd name="connsiteY8" fmla="*/ 6246952 h 624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6894" h="6246951">
                <a:moveTo>
                  <a:pt x="10754594" y="6246952"/>
                </a:moveTo>
                <a:lnTo>
                  <a:pt x="0" y="6246952"/>
                </a:lnTo>
                <a:lnTo>
                  <a:pt x="0" y="6208865"/>
                </a:lnTo>
                <a:lnTo>
                  <a:pt x="10754594" y="6208865"/>
                </a:lnTo>
                <a:cubicBezTo>
                  <a:pt x="11402068" y="6208865"/>
                  <a:pt x="11928819" y="5681392"/>
                  <a:pt x="11928819" y="5033058"/>
                </a:cubicBezTo>
                <a:lnTo>
                  <a:pt x="11928819" y="0"/>
                </a:lnTo>
                <a:lnTo>
                  <a:pt x="11966894" y="0"/>
                </a:lnTo>
                <a:lnTo>
                  <a:pt x="11966894" y="5033058"/>
                </a:lnTo>
                <a:cubicBezTo>
                  <a:pt x="11966894" y="5702403"/>
                  <a:pt x="11423059" y="6246952"/>
                  <a:pt x="10754594" y="6246952"/>
                </a:cubicBezTo>
                <a:close/>
              </a:path>
            </a:pathLst>
          </a:custGeom>
          <a:solidFill>
            <a:schemeClr val="bg1"/>
          </a:solidFill>
          <a:ln w="12687" cap="flat">
            <a:noFill/>
            <a:prstDash val="solid"/>
            <a:miter/>
          </a:ln>
        </p:spPr>
        <p:txBody>
          <a:bodyPr rtlCol="0" anchor="ctr"/>
          <a:lstStyle/>
          <a:p>
            <a:endParaRPr lang="en-GB"/>
          </a:p>
        </p:txBody>
      </p:sp>
      <p:sp>
        <p:nvSpPr>
          <p:cNvPr id="12" name="Bildplatzhalter 18">
            <a:extLst>
              <a:ext uri="{FF2B5EF4-FFF2-40B4-BE49-F238E27FC236}">
                <a16:creationId xmlns:a16="http://schemas.microsoft.com/office/drawing/2014/main" id="{4CC7D508-9A99-DC1C-B9D5-ADCE0FF6E9FD}"/>
              </a:ext>
            </a:extLst>
          </p:cNvPr>
          <p:cNvSpPr>
            <a:spLocks noGrp="1"/>
          </p:cNvSpPr>
          <p:nvPr>
            <p:ph type="pic" sz="quarter" idx="14" hasCustomPrompt="1"/>
          </p:nvPr>
        </p:nvSpPr>
        <p:spPr>
          <a:xfrm>
            <a:off x="7680324" y="0"/>
            <a:ext cx="4511675" cy="6867524"/>
          </a:xfrm>
          <a:custGeom>
            <a:avLst/>
            <a:gdLst>
              <a:gd name="connsiteX0" fmla="*/ 0 w 4511675"/>
              <a:gd name="connsiteY0" fmla="*/ 0 h 6867524"/>
              <a:gd name="connsiteX1" fmla="*/ 4511675 w 4511675"/>
              <a:gd name="connsiteY1" fmla="*/ 0 h 6867524"/>
              <a:gd name="connsiteX2" fmla="*/ 4511675 w 4511675"/>
              <a:gd name="connsiteY2" fmla="*/ 6867524 h 6867524"/>
              <a:gd name="connsiteX3" fmla="*/ 0 w 4511675"/>
              <a:gd name="connsiteY3" fmla="*/ 6867524 h 6867524"/>
              <a:gd name="connsiteX4" fmla="*/ 0 w 4511675"/>
              <a:gd name="connsiteY4" fmla="*/ 6246953 h 6867524"/>
              <a:gd name="connsiteX5" fmla="*/ 3074270 w 4511675"/>
              <a:gd name="connsiteY5" fmla="*/ 6246953 h 6867524"/>
              <a:gd name="connsiteX6" fmla="*/ 4286570 w 4511675"/>
              <a:gd name="connsiteY6" fmla="*/ 5033059 h 6867524"/>
              <a:gd name="connsiteX7" fmla="*/ 4286570 w 4511675"/>
              <a:gd name="connsiteY7" fmla="*/ 1 h 6867524"/>
              <a:gd name="connsiteX8" fmla="*/ 4248495 w 4511675"/>
              <a:gd name="connsiteY8" fmla="*/ 1 h 6867524"/>
              <a:gd name="connsiteX9" fmla="*/ 4248495 w 4511675"/>
              <a:gd name="connsiteY9" fmla="*/ 5033059 h 6867524"/>
              <a:gd name="connsiteX10" fmla="*/ 3074270 w 4511675"/>
              <a:gd name="connsiteY10" fmla="*/ 6208866 h 6867524"/>
              <a:gd name="connsiteX11" fmla="*/ 0 w 4511675"/>
              <a:gd name="connsiteY11" fmla="*/ 6208866 h 68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675" h="6867524">
                <a:moveTo>
                  <a:pt x="0" y="0"/>
                </a:moveTo>
                <a:lnTo>
                  <a:pt x="4511675" y="0"/>
                </a:lnTo>
                <a:lnTo>
                  <a:pt x="4511675" y="6867524"/>
                </a:lnTo>
                <a:lnTo>
                  <a:pt x="0" y="6867524"/>
                </a:lnTo>
                <a:lnTo>
                  <a:pt x="0" y="6246953"/>
                </a:lnTo>
                <a:lnTo>
                  <a:pt x="3074270" y="6246953"/>
                </a:lnTo>
                <a:cubicBezTo>
                  <a:pt x="3742735" y="6246953"/>
                  <a:pt x="4286570" y="5702404"/>
                  <a:pt x="4286570" y="5033059"/>
                </a:cubicBezTo>
                <a:lnTo>
                  <a:pt x="4286570" y="1"/>
                </a:lnTo>
                <a:lnTo>
                  <a:pt x="4248495" y="1"/>
                </a:lnTo>
                <a:lnTo>
                  <a:pt x="4248495" y="5033059"/>
                </a:lnTo>
                <a:cubicBezTo>
                  <a:pt x="4248495" y="5681393"/>
                  <a:pt x="3721744" y="6208866"/>
                  <a:pt x="3074270" y="6208866"/>
                </a:cubicBezTo>
                <a:lnTo>
                  <a:pt x="0" y="6208866"/>
                </a:lnTo>
                <a:close/>
              </a:path>
            </a:pathLst>
          </a:custGeom>
          <a:solidFill>
            <a:schemeClr val="bg1">
              <a:lumMod val="75000"/>
            </a:schemeClr>
          </a:solidFill>
        </p:spPr>
        <p:txBody>
          <a:bodyPr wrap="square" lIns="72000" tIns="72000" rIns="72000" bIns="72000" anchor="ctr" anchorCtr="0">
            <a:noAutofit/>
          </a:bodyPr>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1203265" y="2619375"/>
            <a:ext cx="5521385" cy="3169124"/>
          </a:xfrm>
        </p:spPr>
        <p:txBody>
          <a:bodyPr/>
          <a:lstStyle>
            <a:lvl1pPr>
              <a:lnSpc>
                <a:spcPct val="107000"/>
              </a:lnSpc>
              <a:defRPr sz="2400" b="0">
                <a:solidFill>
                  <a:schemeClr val="bg1"/>
                </a:solidFill>
                <a:latin typeface="+mj-lt"/>
              </a:defRPr>
            </a:lvl1pPr>
          </a:lstStyle>
          <a:p>
            <a:r>
              <a:rPr lang="en-GB"/>
              <a:t>Quote	</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5" name="Textplatzhalter 14">
            <a:extLst>
              <a:ext uri="{FF2B5EF4-FFF2-40B4-BE49-F238E27FC236}">
                <a16:creationId xmlns:a16="http://schemas.microsoft.com/office/drawing/2014/main" id="{17D9A8D9-DADF-55CB-5BF2-41E78D03D33B}"/>
              </a:ext>
            </a:extLst>
          </p:cNvPr>
          <p:cNvSpPr>
            <a:spLocks noGrp="1"/>
          </p:cNvSpPr>
          <p:nvPr>
            <p:ph type="body" sz="quarter" idx="15" hasCustomPrompt="1"/>
          </p:nvPr>
        </p:nvSpPr>
        <p:spPr>
          <a:xfrm>
            <a:off x="7970042" y="5407818"/>
            <a:ext cx="3512346" cy="380681"/>
          </a:xfrm>
        </p:spPr>
        <p:txBody>
          <a:bodyPr anchor="b"/>
          <a:lstStyle>
            <a:lvl1pPr marL="0" indent="0">
              <a:spcAft>
                <a:spcPts val="0"/>
              </a:spcAft>
              <a:buNone/>
              <a:defRPr sz="850">
                <a:solidFill>
                  <a:schemeClr val="bg1"/>
                </a:solidFill>
                <a:latin typeface="+mj-lt"/>
              </a:defRPr>
            </a:lvl1pPr>
          </a:lstStyle>
          <a:p>
            <a:pPr lvl="0"/>
            <a:r>
              <a:rPr lang="en-GB"/>
              <a:t>Name Surname, Position/function</a:t>
            </a:r>
          </a:p>
        </p:txBody>
      </p:sp>
      <p:pic>
        <p:nvPicPr>
          <p:cNvPr id="11" name="Grafik 10">
            <a:extLst>
              <a:ext uri="{FF2B5EF4-FFF2-40B4-BE49-F238E27FC236}">
                <a16:creationId xmlns:a16="http://schemas.microsoft.com/office/drawing/2014/main" id="{671D69A1-9A8D-4C67-9CBD-9F1E2A3339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785226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ig copy tex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2241550"/>
            <a:ext cx="6948487" cy="4103688"/>
          </a:xfrm>
        </p:spPr>
        <p:txBody>
          <a:bodyPr/>
          <a:lstStyle>
            <a:lvl1pPr marL="266700" indent="-266700">
              <a:defRPr sz="2400">
                <a:solidFill>
                  <a:schemeClr val="bg1"/>
                </a:solidFill>
              </a:defRPr>
            </a:lvl1pPr>
            <a:lvl2pPr marL="271463" indent="-271463">
              <a:defRPr sz="2400">
                <a:solidFill>
                  <a:schemeClr val="bg1"/>
                </a:solidFill>
              </a:defRPr>
            </a:lvl2pPr>
            <a:lvl3pPr marL="538163" indent="-273050">
              <a:defRPr sz="2400">
                <a:solidFill>
                  <a:schemeClr val="bg1"/>
                </a:solidFill>
              </a:defRPr>
            </a:lvl3pPr>
            <a:lvl4pPr marL="803275" indent="-263525">
              <a:defRPr sz="2400">
                <a:solidFill>
                  <a:schemeClr val="bg1"/>
                </a:solidFill>
              </a:defRPr>
            </a:lvl4pPr>
            <a:lvl5pPr marL="1076325" indent="-261938">
              <a:defRPr sz="24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10" name="Grafik 9">
            <a:extLst>
              <a:ext uri="{FF2B5EF4-FFF2-40B4-BE49-F238E27FC236}">
                <a16:creationId xmlns:a16="http://schemas.microsoft.com/office/drawing/2014/main" id="{74064D38-498B-407B-B9E9-2C12E85241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977689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copy tex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2241550"/>
            <a:ext cx="6948487" cy="4103688"/>
          </a:xfrm>
        </p:spPr>
        <p:txBody>
          <a:bodyPr/>
          <a:lstStyle>
            <a:lvl1pPr marL="266700" indent="-266700">
              <a:defRPr sz="2400"/>
            </a:lvl1pPr>
            <a:lvl2pPr marL="271463" indent="-271463">
              <a:defRPr sz="2400"/>
            </a:lvl2pPr>
            <a:lvl3pPr marL="538163" indent="-273050">
              <a:defRPr sz="2400"/>
            </a:lvl3pPr>
            <a:lvl4pPr marL="803275" indent="-263525">
              <a:defRPr sz="2400"/>
            </a:lvl4pPr>
            <a:lvl5pPr marL="1076325" indent="-261938">
              <a:defRPr sz="24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1442993816"/>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py tex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2241550"/>
            <a:ext cx="5472110" cy="41036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8" name="Textplatzhalter 10">
            <a:extLst>
              <a:ext uri="{FF2B5EF4-FFF2-40B4-BE49-F238E27FC236}">
                <a16:creationId xmlns:a16="http://schemas.microsoft.com/office/drawing/2014/main" id="{6395D3D1-537B-C9FB-38E3-DE1A5A73C0CF}"/>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11" name="Grafik 10">
            <a:extLst>
              <a:ext uri="{FF2B5EF4-FFF2-40B4-BE49-F238E27FC236}">
                <a16:creationId xmlns:a16="http://schemas.microsoft.com/office/drawing/2014/main" id="{0BF3B4BA-DA91-4DBC-9541-B4E19FBDD5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1845846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py tex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2241550"/>
            <a:ext cx="5472110" cy="4103688"/>
          </a:xfrm>
        </p:spPr>
        <p:txBody>
          <a:body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3713061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Image (Right) on white">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49F1B917-F0D7-F764-ABEA-0C7F235E21E9}"/>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4084638"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36077917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ext + Image (Right) on colour">
    <p:bg>
      <p:bgPr>
        <a:solidFill>
          <a:schemeClr val="bg2"/>
        </a:solidFill>
        <a:effectLst/>
      </p:bgPr>
    </p:bg>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8C339001-6AB6-F5CB-1054-DEC086537012}"/>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4084638" cy="41036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11" name="Grafik 10">
            <a:extLst>
              <a:ext uri="{FF2B5EF4-FFF2-40B4-BE49-F238E27FC236}">
                <a16:creationId xmlns:a16="http://schemas.microsoft.com/office/drawing/2014/main" id="{BD866DF8-AA77-423F-A2F8-833F4BC946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294420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7" y="3830639"/>
            <a:ext cx="11160125" cy="2491220"/>
          </a:xfrm>
        </p:spPr>
        <p:txBody>
          <a:bodyPr/>
          <a:lstStyle>
            <a:lvl1pPr>
              <a:defRPr sz="5000" b="0">
                <a:solidFill>
                  <a:schemeClr val="bg1"/>
                </a:solidFill>
                <a:latin typeface="+mj-lt"/>
              </a:defRPr>
            </a:lvl1pPr>
          </a:lstStyle>
          <a:p>
            <a:r>
              <a:rPr lang="en-GB"/>
              <a:t>Divider 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1" name="Textplatzhalter 10">
            <a:extLst>
              <a:ext uri="{FF2B5EF4-FFF2-40B4-BE49-F238E27FC236}">
                <a16:creationId xmlns:a16="http://schemas.microsoft.com/office/drawing/2014/main" id="{F871C89F-DEE0-3BEE-38F7-BC449E34161F}"/>
              </a:ext>
            </a:extLst>
          </p:cNvPr>
          <p:cNvSpPr>
            <a:spLocks noGrp="1"/>
          </p:cNvSpPr>
          <p:nvPr>
            <p:ph type="body" sz="quarter" idx="13" hasCustomPrompt="1"/>
          </p:nvPr>
        </p:nvSpPr>
        <p:spPr>
          <a:xfrm>
            <a:off x="515938" y="3362325"/>
            <a:ext cx="11160123" cy="321401"/>
          </a:xfrm>
        </p:spPr>
        <p:txBody>
          <a:bodyPr vert="horz" wrap="square" lIns="0" tIns="0" rIns="0" bIns="0" rtlCol="0" anchor="b" anchorCtr="0">
            <a:noAutofit/>
          </a:bodyPr>
          <a:lstStyle>
            <a:lvl1pPr marL="0" indent="0">
              <a:buNone/>
              <a:defRPr lang="de-DE" sz="1200" cap="all" spc="50" baseline="0" dirty="0">
                <a:solidFill>
                  <a:schemeClr val="bg1"/>
                </a:solidFill>
                <a:latin typeface="+mn-lt"/>
              </a:defRPr>
            </a:lvl1pPr>
          </a:lstStyle>
          <a:p>
            <a:pPr marL="177800" lvl="0" indent="-177800">
              <a:spcAft>
                <a:spcPts val="0"/>
              </a:spcAft>
            </a:pPr>
            <a:r>
              <a:rPr lang="en-GB"/>
              <a:t>Optional </a:t>
            </a:r>
            <a:r>
              <a:rPr lang="en-GB" err="1"/>
              <a:t>Topline</a:t>
            </a:r>
            <a:endParaRPr lang="en-GB"/>
          </a:p>
        </p:txBody>
      </p:sp>
      <p:pic>
        <p:nvPicPr>
          <p:cNvPr id="9" name="Grafik 8">
            <a:extLst>
              <a:ext uri="{FF2B5EF4-FFF2-40B4-BE49-F238E27FC236}">
                <a16:creationId xmlns:a16="http://schemas.microsoft.com/office/drawing/2014/main" id="{916C13E8-C414-40CF-A0CC-005BAFCD1C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23602250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Image (Lef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7680325" y="620714"/>
            <a:ext cx="3995737" cy="755650"/>
          </a:xfrm>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7680325" y="2241550"/>
            <a:ext cx="3995737"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7680325" y="275183"/>
            <a:ext cx="3995738"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9" name="Bildplatzhalter 14">
            <a:extLst>
              <a:ext uri="{FF2B5EF4-FFF2-40B4-BE49-F238E27FC236}">
                <a16:creationId xmlns:a16="http://schemas.microsoft.com/office/drawing/2014/main" id="{61D31E46-3E76-F666-E8F9-02DA97BA62CF}"/>
              </a:ext>
            </a:extLst>
          </p:cNvPr>
          <p:cNvSpPr>
            <a:spLocks noGrp="1"/>
          </p:cNvSpPr>
          <p:nvPr>
            <p:ph type="pic" sz="quarter" idx="16" hasCustomPrompt="1"/>
          </p:nvPr>
        </p:nvSpPr>
        <p:spPr>
          <a:xfrm>
            <a:off x="515938" y="620714"/>
            <a:ext cx="6948487"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3122788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xt + Image (Lef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7689635" y="620714"/>
            <a:ext cx="3986427" cy="755650"/>
          </a:xfrm>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7689635" y="2231827"/>
            <a:ext cx="3986427" cy="41134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7689635" y="275183"/>
            <a:ext cx="3986427"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3" name="Bildplatzhalter 14">
            <a:extLst>
              <a:ext uri="{FF2B5EF4-FFF2-40B4-BE49-F238E27FC236}">
                <a16:creationId xmlns:a16="http://schemas.microsoft.com/office/drawing/2014/main" id="{DC5CE066-1886-D38C-E40C-8359155A9C88}"/>
              </a:ext>
            </a:extLst>
          </p:cNvPr>
          <p:cNvSpPr>
            <a:spLocks noGrp="1"/>
          </p:cNvSpPr>
          <p:nvPr>
            <p:ph type="pic" sz="quarter" idx="16" hasCustomPrompt="1"/>
          </p:nvPr>
        </p:nvSpPr>
        <p:spPr>
          <a:xfrm>
            <a:off x="515938" y="620714"/>
            <a:ext cx="6948487"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pic>
        <p:nvPicPr>
          <p:cNvPr id="11" name="Grafik 10">
            <a:extLst>
              <a:ext uri="{FF2B5EF4-FFF2-40B4-BE49-F238E27FC236}">
                <a16:creationId xmlns:a16="http://schemas.microsoft.com/office/drawing/2014/main" id="{3AAC4E5B-FA0F-4D65-945A-B4E27514DD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8403469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2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4324350"/>
            <a:ext cx="5472042"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14" name="Textplatzhalter 11">
            <a:extLst>
              <a:ext uri="{FF2B5EF4-FFF2-40B4-BE49-F238E27FC236}">
                <a16:creationId xmlns:a16="http://schemas.microsoft.com/office/drawing/2014/main" id="{D845AF7A-44DA-5B67-EDB0-A9CC83B0C46A}"/>
              </a:ext>
            </a:extLst>
          </p:cNvPr>
          <p:cNvSpPr>
            <a:spLocks noGrp="1"/>
          </p:cNvSpPr>
          <p:nvPr>
            <p:ph type="body" sz="quarter" idx="18" hasCustomPrompt="1"/>
          </p:nvPr>
        </p:nvSpPr>
        <p:spPr>
          <a:xfrm>
            <a:off x="6204020" y="4324350"/>
            <a:ext cx="5472042"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9" name="Bildplatzhalter 6">
            <a:extLst>
              <a:ext uri="{FF2B5EF4-FFF2-40B4-BE49-F238E27FC236}">
                <a16:creationId xmlns:a16="http://schemas.microsoft.com/office/drawing/2014/main" id="{0F7F19B2-9558-5BD7-6F06-3E30B69232FD}"/>
              </a:ext>
            </a:extLst>
          </p:cNvPr>
          <p:cNvSpPr>
            <a:spLocks noGrp="1"/>
          </p:cNvSpPr>
          <p:nvPr>
            <p:ph type="pic" sz="quarter" idx="14" hasCustomPrompt="1"/>
          </p:nvPr>
        </p:nvSpPr>
        <p:spPr>
          <a:xfrm>
            <a:off x="515938" y="1376362"/>
            <a:ext cx="5472042"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0" name="Bildplatzhalter 6">
            <a:extLst>
              <a:ext uri="{FF2B5EF4-FFF2-40B4-BE49-F238E27FC236}">
                <a16:creationId xmlns:a16="http://schemas.microsoft.com/office/drawing/2014/main" id="{8B3EB307-DE58-7D91-FAC8-9F73C171AE96}"/>
              </a:ext>
            </a:extLst>
          </p:cNvPr>
          <p:cNvSpPr>
            <a:spLocks noGrp="1"/>
          </p:cNvSpPr>
          <p:nvPr>
            <p:ph type="pic" sz="quarter" idx="20" hasCustomPrompt="1"/>
          </p:nvPr>
        </p:nvSpPr>
        <p:spPr>
          <a:xfrm>
            <a:off x="6204020" y="1376362"/>
            <a:ext cx="5472042"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638471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4324350"/>
            <a:ext cx="3564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Bildplatzhalter 6">
            <a:extLst>
              <a:ext uri="{FF2B5EF4-FFF2-40B4-BE49-F238E27FC236}">
                <a16:creationId xmlns:a16="http://schemas.microsoft.com/office/drawing/2014/main" id="{D59E7B93-87F4-B87D-5BF5-9B6054758A7F}"/>
              </a:ext>
            </a:extLst>
          </p:cNvPr>
          <p:cNvSpPr>
            <a:spLocks noGrp="1"/>
          </p:cNvSpPr>
          <p:nvPr>
            <p:ph type="pic" sz="quarter" idx="14" hasCustomPrompt="1"/>
          </p:nvPr>
        </p:nvSpPr>
        <p:spPr>
          <a:xfrm>
            <a:off x="515938" y="1376362"/>
            <a:ext cx="3564000"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8" name="Textplatzhalter 11">
            <a:extLst>
              <a:ext uri="{FF2B5EF4-FFF2-40B4-BE49-F238E27FC236}">
                <a16:creationId xmlns:a16="http://schemas.microsoft.com/office/drawing/2014/main" id="{AF2F75E1-35E2-8732-5F2D-2DE90D1C9DEB}"/>
              </a:ext>
            </a:extLst>
          </p:cNvPr>
          <p:cNvSpPr>
            <a:spLocks noGrp="1"/>
          </p:cNvSpPr>
          <p:nvPr>
            <p:ph type="body" sz="quarter" idx="16" hasCustomPrompt="1"/>
          </p:nvPr>
        </p:nvSpPr>
        <p:spPr>
          <a:xfrm>
            <a:off x="4314001" y="4324350"/>
            <a:ext cx="3564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4" name="Textplatzhalter 11">
            <a:extLst>
              <a:ext uri="{FF2B5EF4-FFF2-40B4-BE49-F238E27FC236}">
                <a16:creationId xmlns:a16="http://schemas.microsoft.com/office/drawing/2014/main" id="{D845AF7A-44DA-5B67-EDB0-A9CC83B0C46A}"/>
              </a:ext>
            </a:extLst>
          </p:cNvPr>
          <p:cNvSpPr>
            <a:spLocks noGrp="1"/>
          </p:cNvSpPr>
          <p:nvPr>
            <p:ph type="body" sz="quarter" idx="18" hasCustomPrompt="1"/>
          </p:nvPr>
        </p:nvSpPr>
        <p:spPr>
          <a:xfrm>
            <a:off x="8112064" y="4324350"/>
            <a:ext cx="3564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0" name="Bildplatzhalter 6">
            <a:extLst>
              <a:ext uri="{FF2B5EF4-FFF2-40B4-BE49-F238E27FC236}">
                <a16:creationId xmlns:a16="http://schemas.microsoft.com/office/drawing/2014/main" id="{530AC9F5-EEBE-671C-1159-AB8180EE3B59}"/>
              </a:ext>
            </a:extLst>
          </p:cNvPr>
          <p:cNvSpPr>
            <a:spLocks noGrp="1"/>
          </p:cNvSpPr>
          <p:nvPr>
            <p:ph type="pic" sz="quarter" idx="19" hasCustomPrompt="1"/>
          </p:nvPr>
        </p:nvSpPr>
        <p:spPr>
          <a:xfrm>
            <a:off x="4314001" y="1376362"/>
            <a:ext cx="3564000"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1" name="Bildplatzhalter 6">
            <a:extLst>
              <a:ext uri="{FF2B5EF4-FFF2-40B4-BE49-F238E27FC236}">
                <a16:creationId xmlns:a16="http://schemas.microsoft.com/office/drawing/2014/main" id="{68D03FEE-AC9C-684A-1B73-61AA20B112A6}"/>
              </a:ext>
            </a:extLst>
          </p:cNvPr>
          <p:cNvSpPr>
            <a:spLocks noGrp="1"/>
          </p:cNvSpPr>
          <p:nvPr>
            <p:ph type="pic" sz="quarter" idx="20" hasCustomPrompt="1"/>
          </p:nvPr>
        </p:nvSpPr>
        <p:spPr>
          <a:xfrm>
            <a:off x="8112064" y="1376362"/>
            <a:ext cx="3564000"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2858718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8" name="Textplatzhalter 11">
            <a:extLst>
              <a:ext uri="{FF2B5EF4-FFF2-40B4-BE49-F238E27FC236}">
                <a16:creationId xmlns:a16="http://schemas.microsoft.com/office/drawing/2014/main" id="{AF2F75E1-35E2-8732-5F2D-2DE90D1C9DEB}"/>
              </a:ext>
            </a:extLst>
          </p:cNvPr>
          <p:cNvSpPr>
            <a:spLocks noGrp="1"/>
          </p:cNvSpPr>
          <p:nvPr>
            <p:ph type="body" sz="quarter" idx="16" hasCustomPrompt="1"/>
          </p:nvPr>
        </p:nvSpPr>
        <p:spPr>
          <a:xfrm>
            <a:off x="3359979"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4" name="Textplatzhalter 11">
            <a:extLst>
              <a:ext uri="{FF2B5EF4-FFF2-40B4-BE49-F238E27FC236}">
                <a16:creationId xmlns:a16="http://schemas.microsoft.com/office/drawing/2014/main" id="{D845AF7A-44DA-5B67-EDB0-A9CC83B0C46A}"/>
              </a:ext>
            </a:extLst>
          </p:cNvPr>
          <p:cNvSpPr>
            <a:spLocks noGrp="1"/>
          </p:cNvSpPr>
          <p:nvPr>
            <p:ph type="body" sz="quarter" idx="18" hasCustomPrompt="1"/>
          </p:nvPr>
        </p:nvSpPr>
        <p:spPr>
          <a:xfrm>
            <a:off x="6204020"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0" name="Textplatzhalter 11">
            <a:extLst>
              <a:ext uri="{FF2B5EF4-FFF2-40B4-BE49-F238E27FC236}">
                <a16:creationId xmlns:a16="http://schemas.microsoft.com/office/drawing/2014/main" id="{A3CFA9BC-806E-F0DF-76E7-A790C5A6D994}"/>
              </a:ext>
            </a:extLst>
          </p:cNvPr>
          <p:cNvSpPr>
            <a:spLocks noGrp="1"/>
          </p:cNvSpPr>
          <p:nvPr>
            <p:ph type="body" sz="quarter" idx="20" hasCustomPrompt="1"/>
          </p:nvPr>
        </p:nvSpPr>
        <p:spPr>
          <a:xfrm>
            <a:off x="9048062"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Bildplatzhalter 6">
            <a:extLst>
              <a:ext uri="{FF2B5EF4-FFF2-40B4-BE49-F238E27FC236}">
                <a16:creationId xmlns:a16="http://schemas.microsoft.com/office/drawing/2014/main" id="{1B90849C-0499-DFD6-5B5D-6C7A966E53E5}"/>
              </a:ext>
            </a:extLst>
          </p:cNvPr>
          <p:cNvSpPr>
            <a:spLocks noGrp="1"/>
          </p:cNvSpPr>
          <p:nvPr>
            <p:ph type="pic" sz="quarter" idx="22" hasCustomPrompt="1"/>
          </p:nvPr>
        </p:nvSpPr>
        <p:spPr>
          <a:xfrm>
            <a:off x="515938"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7" name="Bildplatzhalter 6">
            <a:extLst>
              <a:ext uri="{FF2B5EF4-FFF2-40B4-BE49-F238E27FC236}">
                <a16:creationId xmlns:a16="http://schemas.microsoft.com/office/drawing/2014/main" id="{75FCA175-DD53-E408-EC4C-4A46150284DC}"/>
              </a:ext>
            </a:extLst>
          </p:cNvPr>
          <p:cNvSpPr>
            <a:spLocks noGrp="1"/>
          </p:cNvSpPr>
          <p:nvPr>
            <p:ph type="pic" sz="quarter" idx="23" hasCustomPrompt="1"/>
          </p:nvPr>
        </p:nvSpPr>
        <p:spPr>
          <a:xfrm>
            <a:off x="3359979"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8" name="Bildplatzhalter 6">
            <a:extLst>
              <a:ext uri="{FF2B5EF4-FFF2-40B4-BE49-F238E27FC236}">
                <a16:creationId xmlns:a16="http://schemas.microsoft.com/office/drawing/2014/main" id="{37012A2C-45E5-F3F0-80D4-0C5A1CA60B56}"/>
              </a:ext>
            </a:extLst>
          </p:cNvPr>
          <p:cNvSpPr>
            <a:spLocks noGrp="1"/>
          </p:cNvSpPr>
          <p:nvPr>
            <p:ph type="pic" sz="quarter" idx="24" hasCustomPrompt="1"/>
          </p:nvPr>
        </p:nvSpPr>
        <p:spPr>
          <a:xfrm>
            <a:off x="6204020"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9" name="Bildplatzhalter 6">
            <a:extLst>
              <a:ext uri="{FF2B5EF4-FFF2-40B4-BE49-F238E27FC236}">
                <a16:creationId xmlns:a16="http://schemas.microsoft.com/office/drawing/2014/main" id="{2BAC117D-09E5-9074-DDED-5357FB65A18A}"/>
              </a:ext>
            </a:extLst>
          </p:cNvPr>
          <p:cNvSpPr>
            <a:spLocks noGrp="1"/>
          </p:cNvSpPr>
          <p:nvPr>
            <p:ph type="pic" sz="quarter" idx="25" hasCustomPrompt="1"/>
          </p:nvPr>
        </p:nvSpPr>
        <p:spPr>
          <a:xfrm>
            <a:off x="9048064"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5224919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diagr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6203953" y="2241550"/>
            <a:ext cx="5472109" cy="3907790"/>
          </a:xfrm>
        </p:spPr>
        <p:txBody>
          <a:bodyPr anchor="ctr"/>
          <a:lstStyle>
            <a:lvl1pPr marL="0" indent="0" algn="ctr">
              <a:buNone/>
              <a:defRPr/>
            </a:lvl1pPr>
          </a:lstStyle>
          <a:p>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2137009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diagra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6203953" y="2241550"/>
            <a:ext cx="5472109" cy="3907790"/>
          </a:xfrm>
        </p:spPr>
        <p:txBody>
          <a:bodyPr anchor="ctr"/>
          <a:lstStyle>
            <a:lvl1pPr marL="0" indent="0" algn="ctr">
              <a:buNone/>
              <a:defRPr/>
            </a:lvl1pPr>
          </a:lstStyle>
          <a:p>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
        <p:nvSpPr>
          <p:cNvPr id="3" name="Diagrammplatzhalter 6">
            <a:extLst>
              <a:ext uri="{FF2B5EF4-FFF2-40B4-BE49-F238E27FC236}">
                <a16:creationId xmlns:a16="http://schemas.microsoft.com/office/drawing/2014/main" id="{69CE1E29-E132-7375-3C58-1F528CDF3C48}"/>
              </a:ext>
            </a:extLst>
          </p:cNvPr>
          <p:cNvSpPr>
            <a:spLocks noGrp="1"/>
          </p:cNvSpPr>
          <p:nvPr>
            <p:ph type="chart" sz="quarter" idx="18" hasCustomPrompt="1"/>
          </p:nvPr>
        </p:nvSpPr>
        <p:spPr>
          <a:xfrm>
            <a:off x="515942" y="2241550"/>
            <a:ext cx="5472109" cy="3907790"/>
          </a:xfrm>
        </p:spPr>
        <p:txBody>
          <a:bodyPr anchor="ctr"/>
          <a:lstStyle>
            <a:lvl1pPr marL="0" indent="0" algn="ctr">
              <a:buNone/>
              <a:defRPr/>
            </a:lvl1pPr>
          </a:lstStyle>
          <a:p>
            <a:r>
              <a:rPr lang="en-US"/>
              <a:t>Add diagram by clicking on symbol</a:t>
            </a:r>
          </a:p>
        </p:txBody>
      </p:sp>
      <p:sp>
        <p:nvSpPr>
          <p:cNvPr id="8" name="Textplatzhalter 8">
            <a:extLst>
              <a:ext uri="{FF2B5EF4-FFF2-40B4-BE49-F238E27FC236}">
                <a16:creationId xmlns:a16="http://schemas.microsoft.com/office/drawing/2014/main" id="{8A72BB8B-F176-96AA-F830-056601A62AA7}"/>
              </a:ext>
            </a:extLst>
          </p:cNvPr>
          <p:cNvSpPr>
            <a:spLocks noGrp="1"/>
          </p:cNvSpPr>
          <p:nvPr>
            <p:ph type="body" sz="quarter" idx="19" hasCustomPrompt="1"/>
          </p:nvPr>
        </p:nvSpPr>
        <p:spPr>
          <a:xfrm>
            <a:off x="515938"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527570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hort text and diagr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515937" y="2781300"/>
            <a:ext cx="11160126" cy="3368040"/>
          </a:xfrm>
        </p:spPr>
        <p:txBody>
          <a:bodyPr anchor="ctr"/>
          <a:lstStyle>
            <a:lvl1pPr marL="0" indent="0" algn="ctr">
              <a:buNone/>
              <a:defRPr/>
            </a:lvl1pPr>
          </a:lstStyle>
          <a:p>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515929" y="6149340"/>
            <a:ext cx="11160134"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
        <p:nvSpPr>
          <p:cNvPr id="3" name="Textplatzhalter 11">
            <a:extLst>
              <a:ext uri="{FF2B5EF4-FFF2-40B4-BE49-F238E27FC236}">
                <a16:creationId xmlns:a16="http://schemas.microsoft.com/office/drawing/2014/main" id="{966390F2-C6C1-B6A7-D976-EBC435E22A08}"/>
              </a:ext>
            </a:extLst>
          </p:cNvPr>
          <p:cNvSpPr>
            <a:spLocks noGrp="1"/>
          </p:cNvSpPr>
          <p:nvPr>
            <p:ph type="body" sz="quarter" idx="18" hasCustomPrompt="1"/>
          </p:nvPr>
        </p:nvSpPr>
        <p:spPr>
          <a:xfrm>
            <a:off x="515937" y="1743076"/>
            <a:ext cx="11160125" cy="857250"/>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Tree>
    <p:extLst>
      <p:ext uri="{BB962C8B-B14F-4D97-AF65-F5344CB8AC3E}">
        <p14:creationId xmlns:p14="http://schemas.microsoft.com/office/powerpoint/2010/main" val="2191092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hort text and diagram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515937" y="2781300"/>
            <a:ext cx="11160126" cy="3368040"/>
          </a:xfrm>
        </p:spPr>
        <p:txBody>
          <a:bodyPr anchor="ctr"/>
          <a:lstStyle>
            <a:lvl1pPr marL="0" indent="0" algn="ctr">
              <a:buNone/>
              <a:defRPr>
                <a:solidFill>
                  <a:schemeClr val="bg1"/>
                </a:solidFill>
              </a:defRPr>
            </a:lvl1pPr>
          </a:lstStyle>
          <a:p>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515929" y="6149340"/>
            <a:ext cx="11160134" cy="210186"/>
          </a:xfrm>
        </p:spPr>
        <p:txBody>
          <a:bodyPr anchor="b"/>
          <a:lstStyle>
            <a:lvl1pPr marL="0" indent="0" algn="ctr">
              <a:spcAft>
                <a:spcPts val="0"/>
              </a:spcAft>
              <a:buNone/>
              <a:defRPr sz="700">
                <a:solidFill>
                  <a:schemeClr val="bg1"/>
                </a:solidFill>
              </a:defRPr>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
        <p:nvSpPr>
          <p:cNvPr id="3" name="Textplatzhalter 11">
            <a:extLst>
              <a:ext uri="{FF2B5EF4-FFF2-40B4-BE49-F238E27FC236}">
                <a16:creationId xmlns:a16="http://schemas.microsoft.com/office/drawing/2014/main" id="{966390F2-C6C1-B6A7-D976-EBC435E22A08}"/>
              </a:ext>
            </a:extLst>
          </p:cNvPr>
          <p:cNvSpPr>
            <a:spLocks noGrp="1"/>
          </p:cNvSpPr>
          <p:nvPr>
            <p:ph type="body" sz="quarter" idx="18" hasCustomPrompt="1"/>
          </p:nvPr>
        </p:nvSpPr>
        <p:spPr>
          <a:xfrm>
            <a:off x="515937" y="1743076"/>
            <a:ext cx="11160125" cy="857250"/>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pic>
        <p:nvPicPr>
          <p:cNvPr id="12" name="Grafik 11">
            <a:extLst>
              <a:ext uri="{FF2B5EF4-FFF2-40B4-BE49-F238E27FC236}">
                <a16:creationId xmlns:a16="http://schemas.microsoft.com/office/drawing/2014/main" id="{05281A5F-F091-4FFD-BF53-A788D42A00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904702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8" name="Tabellenplatzhalter 7">
            <a:extLst>
              <a:ext uri="{FF2B5EF4-FFF2-40B4-BE49-F238E27FC236}">
                <a16:creationId xmlns:a16="http://schemas.microsoft.com/office/drawing/2014/main" id="{4377F723-D7D0-EAC4-253E-03A4815F6B68}"/>
              </a:ext>
            </a:extLst>
          </p:cNvPr>
          <p:cNvSpPr>
            <a:spLocks noGrp="1"/>
          </p:cNvSpPr>
          <p:nvPr>
            <p:ph type="tbl" sz="quarter" idx="17" hasCustomPrompt="1"/>
          </p:nvPr>
        </p:nvSpPr>
        <p:spPr>
          <a:xfrm>
            <a:off x="6203950" y="2241550"/>
            <a:ext cx="5472113" cy="4103688"/>
          </a:xfrm>
        </p:spPr>
        <p:txBody>
          <a:bodyPr/>
          <a:lstStyle>
            <a:lvl1pPr>
              <a:defRPr/>
            </a:lvl1pPr>
          </a:lstStyle>
          <a:p>
            <a:r>
              <a:rPr lang="en-US"/>
              <a:t>Add table by clicking on symbol</a:t>
            </a:r>
          </a:p>
        </p:txBody>
      </p:sp>
    </p:spTree>
    <p:extLst>
      <p:ext uri="{BB962C8B-B14F-4D97-AF65-F5344CB8AC3E}">
        <p14:creationId xmlns:p14="http://schemas.microsoft.com/office/powerpoint/2010/main" val="839769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 colour">
    <p:bg>
      <p:bgPr>
        <a:solidFill>
          <a:schemeClr val="bg2"/>
        </a:solidFill>
        <a:effectLst/>
      </p:bgPr>
    </p:b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DC23CDB2-5A7E-CDB4-7154-06EF2FA70D84}"/>
              </a:ext>
            </a:extLst>
          </p:cNvPr>
          <p:cNvSpPr/>
          <p:nvPr userDrawn="1"/>
        </p:nvSpPr>
        <p:spPr>
          <a:xfrm>
            <a:off x="7680325" y="0"/>
            <a:ext cx="45116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1628775"/>
            <a:ext cx="6948488" cy="2046242"/>
          </a:xfrm>
        </p:spPr>
        <p:txBody>
          <a:bodyPr/>
          <a:lstStyle>
            <a:lvl1pPr>
              <a:defRPr sz="4500" b="0">
                <a:solidFill>
                  <a:schemeClr val="bg1"/>
                </a:solidFill>
                <a:latin typeface="+mj-lt"/>
              </a:defRPr>
            </a:lvl1pPr>
          </a:lstStyle>
          <a:p>
            <a:r>
              <a:rPr lang="en-GB"/>
              <a:t>Divider 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1" name="Textplatzhalter 10">
            <a:extLst>
              <a:ext uri="{FF2B5EF4-FFF2-40B4-BE49-F238E27FC236}">
                <a16:creationId xmlns:a16="http://schemas.microsoft.com/office/drawing/2014/main" id="{F871C89F-DEE0-3BEE-38F7-BC449E34161F}"/>
              </a:ext>
            </a:extLst>
          </p:cNvPr>
          <p:cNvSpPr>
            <a:spLocks noGrp="1"/>
          </p:cNvSpPr>
          <p:nvPr>
            <p:ph type="body" sz="quarter" idx="13" hasCustomPrompt="1"/>
          </p:nvPr>
        </p:nvSpPr>
        <p:spPr>
          <a:xfrm>
            <a:off x="515938" y="1106807"/>
            <a:ext cx="6948487" cy="321401"/>
          </a:xfrm>
        </p:spPr>
        <p:txBody>
          <a:bodyPr vert="horz" wrap="square" lIns="0" tIns="0" rIns="0" bIns="0" rtlCol="0" anchor="b" anchorCtr="0">
            <a:noAutofit/>
          </a:bodyPr>
          <a:lstStyle>
            <a:lvl1pPr marL="0" indent="0">
              <a:buNone/>
              <a:defRPr lang="de-DE" sz="1200" cap="all" spc="50" baseline="0" dirty="0">
                <a:solidFill>
                  <a:schemeClr val="bg1"/>
                </a:solidFill>
                <a:latin typeface="+mn-lt"/>
              </a:defRPr>
            </a:lvl1pPr>
          </a:lstStyle>
          <a:p>
            <a:pPr marL="177800" lvl="0" indent="-177800">
              <a:spcAft>
                <a:spcPts val="0"/>
              </a:spcAft>
            </a:pPr>
            <a:r>
              <a:rPr lang="en-GB"/>
              <a:t>Optional Topline</a:t>
            </a:r>
          </a:p>
        </p:txBody>
      </p:sp>
      <p:sp>
        <p:nvSpPr>
          <p:cNvPr id="21" name="Textplatzhalter 20">
            <a:extLst>
              <a:ext uri="{FF2B5EF4-FFF2-40B4-BE49-F238E27FC236}">
                <a16:creationId xmlns:a16="http://schemas.microsoft.com/office/drawing/2014/main" id="{7F51E4F7-DAF3-D00A-9242-D342563ED1DC}"/>
              </a:ext>
            </a:extLst>
          </p:cNvPr>
          <p:cNvSpPr>
            <a:spLocks noGrp="1"/>
          </p:cNvSpPr>
          <p:nvPr>
            <p:ph type="body" sz="quarter" idx="15" hasCustomPrompt="1"/>
          </p:nvPr>
        </p:nvSpPr>
        <p:spPr>
          <a:xfrm>
            <a:off x="515938" y="3849732"/>
            <a:ext cx="6948487" cy="24955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6" name="Freihandform: Form 12">
            <a:extLst>
              <a:ext uri="{FF2B5EF4-FFF2-40B4-BE49-F238E27FC236}">
                <a16:creationId xmlns:a16="http://schemas.microsoft.com/office/drawing/2014/main" id="{C5483085-6581-778E-8E4E-0A231D28274D}"/>
              </a:ext>
            </a:extLst>
          </p:cNvPr>
          <p:cNvSpPr/>
          <p:nvPr userDrawn="1"/>
        </p:nvSpPr>
        <p:spPr>
          <a:xfrm flipV="1">
            <a:off x="0" y="620572"/>
            <a:ext cx="11871644" cy="6246952"/>
          </a:xfrm>
          <a:custGeom>
            <a:avLst/>
            <a:gdLst>
              <a:gd name="connsiteX0" fmla="*/ 0 w 11871644"/>
              <a:gd name="connsiteY0" fmla="*/ 6246952 h 6246952"/>
              <a:gd name="connsiteX1" fmla="*/ 10659344 w 11871644"/>
              <a:gd name="connsiteY1" fmla="*/ 6246952 h 6246952"/>
              <a:gd name="connsiteX2" fmla="*/ 11871644 w 11871644"/>
              <a:gd name="connsiteY2" fmla="*/ 5033058 h 6246952"/>
              <a:gd name="connsiteX3" fmla="*/ 11871644 w 11871644"/>
              <a:gd name="connsiteY3" fmla="*/ 0 h 6246952"/>
              <a:gd name="connsiteX4" fmla="*/ 11833569 w 11871644"/>
              <a:gd name="connsiteY4" fmla="*/ 0 h 6246952"/>
              <a:gd name="connsiteX5" fmla="*/ 11833569 w 11871644"/>
              <a:gd name="connsiteY5" fmla="*/ 5033058 h 6246952"/>
              <a:gd name="connsiteX6" fmla="*/ 10659344 w 11871644"/>
              <a:gd name="connsiteY6" fmla="*/ 6208865 h 6246952"/>
              <a:gd name="connsiteX7" fmla="*/ 0 w 11871644"/>
              <a:gd name="connsiteY7" fmla="*/ 6208865 h 624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71644" h="6246952">
                <a:moveTo>
                  <a:pt x="0" y="6246952"/>
                </a:moveTo>
                <a:lnTo>
                  <a:pt x="10659344" y="6246952"/>
                </a:lnTo>
                <a:cubicBezTo>
                  <a:pt x="11327809" y="6246952"/>
                  <a:pt x="11871644" y="5702403"/>
                  <a:pt x="11871644" y="5033058"/>
                </a:cubicBezTo>
                <a:lnTo>
                  <a:pt x="11871644" y="0"/>
                </a:lnTo>
                <a:lnTo>
                  <a:pt x="11833569" y="0"/>
                </a:lnTo>
                <a:lnTo>
                  <a:pt x="11833569" y="5033058"/>
                </a:lnTo>
                <a:cubicBezTo>
                  <a:pt x="11833569" y="5681392"/>
                  <a:pt x="11306818" y="6208865"/>
                  <a:pt x="10659344" y="6208865"/>
                </a:cubicBezTo>
                <a:lnTo>
                  <a:pt x="0" y="6208865"/>
                </a:lnTo>
                <a:close/>
              </a:path>
            </a:pathLst>
          </a:custGeom>
          <a:solidFill>
            <a:schemeClr val="bg1"/>
          </a:solidFill>
          <a:ln w="12687" cap="flat">
            <a:noFill/>
            <a:prstDash val="solid"/>
            <a:miter/>
          </a:ln>
        </p:spPr>
        <p:txBody>
          <a:bodyPr rtlCol="0" anchor="ctr"/>
          <a:lstStyle/>
          <a:p>
            <a:endParaRPr lang="en-GB"/>
          </a:p>
        </p:txBody>
      </p:sp>
      <p:sp>
        <p:nvSpPr>
          <p:cNvPr id="19" name="Bildplatzhalter 16">
            <a:extLst>
              <a:ext uri="{FF2B5EF4-FFF2-40B4-BE49-F238E27FC236}">
                <a16:creationId xmlns:a16="http://schemas.microsoft.com/office/drawing/2014/main" id="{4706A0B1-1B43-0235-B8FD-C3CC35628A91}"/>
              </a:ext>
            </a:extLst>
          </p:cNvPr>
          <p:cNvSpPr>
            <a:spLocks noGrp="1"/>
          </p:cNvSpPr>
          <p:nvPr>
            <p:ph type="pic" sz="quarter" idx="14" hasCustomPrompt="1"/>
          </p:nvPr>
        </p:nvSpPr>
        <p:spPr>
          <a:xfrm>
            <a:off x="7680324" y="0"/>
            <a:ext cx="4511675" cy="6867524"/>
          </a:xfrm>
          <a:custGeom>
            <a:avLst/>
            <a:gdLst>
              <a:gd name="connsiteX0" fmla="*/ 0 w 4511675"/>
              <a:gd name="connsiteY0" fmla="*/ 658659 h 6858000"/>
              <a:gd name="connsiteX1" fmla="*/ 2979020 w 4511675"/>
              <a:gd name="connsiteY1" fmla="*/ 658659 h 6858000"/>
              <a:gd name="connsiteX2" fmla="*/ 4153245 w 4511675"/>
              <a:gd name="connsiteY2" fmla="*/ 1834466 h 6858000"/>
              <a:gd name="connsiteX3" fmla="*/ 4153245 w 4511675"/>
              <a:gd name="connsiteY3" fmla="*/ 6858000 h 6858000"/>
              <a:gd name="connsiteX4" fmla="*/ 0 w 4511675"/>
              <a:gd name="connsiteY4" fmla="*/ 6858000 h 6858000"/>
              <a:gd name="connsiteX5" fmla="*/ 0 w 4511675"/>
              <a:gd name="connsiteY5" fmla="*/ 0 h 6858000"/>
              <a:gd name="connsiteX6" fmla="*/ 4511675 w 4511675"/>
              <a:gd name="connsiteY6" fmla="*/ 0 h 6858000"/>
              <a:gd name="connsiteX7" fmla="*/ 4511675 w 4511675"/>
              <a:gd name="connsiteY7" fmla="*/ 6858000 h 6858000"/>
              <a:gd name="connsiteX8" fmla="*/ 4191320 w 4511675"/>
              <a:gd name="connsiteY8" fmla="*/ 6858000 h 6858000"/>
              <a:gd name="connsiteX9" fmla="*/ 4191320 w 4511675"/>
              <a:gd name="connsiteY9" fmla="*/ 1834466 h 6858000"/>
              <a:gd name="connsiteX10" fmla="*/ 2979020 w 4511675"/>
              <a:gd name="connsiteY10" fmla="*/ 620572 h 6858000"/>
              <a:gd name="connsiteX11" fmla="*/ 0 w 4511675"/>
              <a:gd name="connsiteY11" fmla="*/ 62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675" h="6858000">
                <a:moveTo>
                  <a:pt x="0" y="658659"/>
                </a:moveTo>
                <a:lnTo>
                  <a:pt x="2979020" y="658659"/>
                </a:lnTo>
                <a:cubicBezTo>
                  <a:pt x="3626494" y="658659"/>
                  <a:pt x="4153245" y="1186132"/>
                  <a:pt x="4153245" y="1834466"/>
                </a:cubicBezTo>
                <a:lnTo>
                  <a:pt x="4153245" y="6858000"/>
                </a:lnTo>
                <a:lnTo>
                  <a:pt x="0" y="6858000"/>
                </a:lnTo>
                <a:close/>
                <a:moveTo>
                  <a:pt x="0" y="0"/>
                </a:moveTo>
                <a:lnTo>
                  <a:pt x="4511675" y="0"/>
                </a:lnTo>
                <a:lnTo>
                  <a:pt x="4511675" y="6858000"/>
                </a:lnTo>
                <a:lnTo>
                  <a:pt x="4191320" y="6858000"/>
                </a:lnTo>
                <a:lnTo>
                  <a:pt x="4191320" y="1834466"/>
                </a:lnTo>
                <a:cubicBezTo>
                  <a:pt x="4191320" y="1165121"/>
                  <a:pt x="3647485" y="620572"/>
                  <a:pt x="2979020" y="620572"/>
                </a:cubicBezTo>
                <a:lnTo>
                  <a:pt x="0" y="620572"/>
                </a:lnTo>
                <a:close/>
              </a:path>
            </a:pathLst>
          </a:custGeom>
          <a:solidFill>
            <a:schemeClr val="bg1">
              <a:lumMod val="75000"/>
            </a:schemeClr>
          </a:solidFill>
        </p:spPr>
        <p:txBody>
          <a:bodyPr wrap="square" lIns="72000" tIns="72000" rIns="72000" bIns="72000" anchor="ctr" anchorCtr="0">
            <a:noAutofit/>
          </a:bodyPr>
          <a:lstStyle>
            <a:lvl1pPr marL="0" indent="0" algn="ctr">
              <a:buNone/>
              <a:defRPr sz="1000"/>
            </a:lvl1pPr>
          </a:lstStyle>
          <a:p>
            <a:r>
              <a:rPr lang="en-GB"/>
              <a:t>Add image by clicking on symbol</a:t>
            </a:r>
          </a:p>
        </p:txBody>
      </p:sp>
      <p:pic>
        <p:nvPicPr>
          <p:cNvPr id="12" name="Grafik 11">
            <a:extLst>
              <a:ext uri="{FF2B5EF4-FFF2-40B4-BE49-F238E27FC236}">
                <a16:creationId xmlns:a16="http://schemas.microsoft.com/office/drawing/2014/main" id="{93A77DEA-1614-4F38-8EA6-01CAF1A2FB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5068397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hort text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1743076"/>
            <a:ext cx="11160125" cy="857250"/>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8" name="Tabellenplatzhalter 7">
            <a:extLst>
              <a:ext uri="{FF2B5EF4-FFF2-40B4-BE49-F238E27FC236}">
                <a16:creationId xmlns:a16="http://schemas.microsoft.com/office/drawing/2014/main" id="{4377F723-D7D0-EAC4-253E-03A4815F6B68}"/>
              </a:ext>
            </a:extLst>
          </p:cNvPr>
          <p:cNvSpPr>
            <a:spLocks noGrp="1"/>
          </p:cNvSpPr>
          <p:nvPr>
            <p:ph type="tbl" sz="quarter" idx="17" hasCustomPrompt="1"/>
          </p:nvPr>
        </p:nvSpPr>
        <p:spPr>
          <a:xfrm>
            <a:off x="515938" y="2781300"/>
            <a:ext cx="11160126" cy="3563938"/>
          </a:xfrm>
        </p:spPr>
        <p:txBody>
          <a:bodyPr/>
          <a:lstStyle>
            <a:lvl1pPr>
              <a:defRPr/>
            </a:lvl1pPr>
          </a:lstStyle>
          <a:p>
            <a:r>
              <a:rPr lang="en-US"/>
              <a:t>Add table by clicking on symbol</a:t>
            </a:r>
          </a:p>
        </p:txBody>
      </p:sp>
    </p:spTree>
    <p:extLst>
      <p:ext uri="{BB962C8B-B14F-4D97-AF65-F5344CB8AC3E}">
        <p14:creationId xmlns:p14="http://schemas.microsoft.com/office/powerpoint/2010/main" val="17861159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rgbClr val="F2F2F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p:txBody>
          <a:bodyPr/>
          <a:lstStyle/>
          <a:p>
            <a:r>
              <a:rPr lang="en-GB"/>
              <a:t>Headline</a:t>
            </a:r>
          </a:p>
        </p:txBody>
      </p:sp>
      <p:sp>
        <p:nvSpPr>
          <p:cNvPr id="3" name="Datumsplatzhalter 2">
            <a:extLst>
              <a:ext uri="{FF2B5EF4-FFF2-40B4-BE49-F238E27FC236}">
                <a16:creationId xmlns:a16="http://schemas.microsoft.com/office/drawing/2014/main" id="{8C455C7F-7AC9-2B57-7274-49FAB7231751}"/>
              </a:ext>
            </a:extLst>
          </p:cNvPr>
          <p:cNvSpPr>
            <a:spLocks noGrp="1"/>
          </p:cNvSpPr>
          <p:nvPr>
            <p:ph type="dt" sz="half" idx="10"/>
          </p:nvPr>
        </p:nvSpPr>
        <p:spPr/>
        <p:txBody>
          <a:bodyPr/>
          <a:lstStyle/>
          <a:p>
            <a:r>
              <a:rPr lang="en-AT"/>
              <a:t>Wien, Mai 2024</a:t>
            </a:r>
            <a:endParaRPr lang="en-GB"/>
          </a:p>
        </p:txBody>
      </p:sp>
      <p:sp>
        <p:nvSpPr>
          <p:cNvPr id="4" name="Fußzeilenplatzhalter 3">
            <a:extLst>
              <a:ext uri="{FF2B5EF4-FFF2-40B4-BE49-F238E27FC236}">
                <a16:creationId xmlns:a16="http://schemas.microsoft.com/office/drawing/2014/main" id="{BCB80B6E-01DC-6B1E-79E5-38BB6E5DDDDC}"/>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5" name="Foliennummernplatzhalter 4">
            <a:extLst>
              <a:ext uri="{FF2B5EF4-FFF2-40B4-BE49-F238E27FC236}">
                <a16:creationId xmlns:a16="http://schemas.microsoft.com/office/drawing/2014/main" id="{8D9337BC-2D66-80F8-C149-669BBBAEE7D6}"/>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6" name="Textplatzhalter 10">
            <a:extLst>
              <a:ext uri="{FF2B5EF4-FFF2-40B4-BE49-F238E27FC236}">
                <a16:creationId xmlns:a16="http://schemas.microsoft.com/office/drawing/2014/main" id="{92DA578A-F131-0318-926B-74765F5F768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20351035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D0E66-8657-12F6-BA2C-ACED9AC56516}"/>
              </a:ext>
            </a:extLst>
          </p:cNvPr>
          <p:cNvSpPr>
            <a:spLocks noGrp="1"/>
          </p:cNvSpPr>
          <p:nvPr>
            <p:ph type="dt" sz="half" idx="10"/>
          </p:nvPr>
        </p:nvSpPr>
        <p:spPr/>
        <p:txBody>
          <a:bodyPr/>
          <a:lstStyle/>
          <a:p>
            <a:r>
              <a:rPr lang="en-AT"/>
              <a:t>Wien, Mai 2024</a:t>
            </a:r>
            <a:endParaRPr lang="en-GB"/>
          </a:p>
        </p:txBody>
      </p:sp>
      <p:sp>
        <p:nvSpPr>
          <p:cNvPr id="3" name="Fußzeilenplatzhalter 2">
            <a:extLst>
              <a:ext uri="{FF2B5EF4-FFF2-40B4-BE49-F238E27FC236}">
                <a16:creationId xmlns:a16="http://schemas.microsoft.com/office/drawing/2014/main" id="{AD0E9382-4E0A-4671-91DD-123712B0366B}"/>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4" name="Foliennummernplatzhalter 3">
            <a:extLst>
              <a:ext uri="{FF2B5EF4-FFF2-40B4-BE49-F238E27FC236}">
                <a16:creationId xmlns:a16="http://schemas.microsoft.com/office/drawing/2014/main" id="{DC427CE1-416A-C38F-D0F8-0E3C01513AF8}"/>
              </a:ext>
            </a:extLst>
          </p:cNvPr>
          <p:cNvSpPr>
            <a:spLocks noGrp="1"/>
          </p:cNvSpPr>
          <p:nvPr>
            <p:ph type="sldNum" sz="quarter" idx="12"/>
          </p:nvPr>
        </p:nvSpPr>
        <p:spPr/>
        <p:txBody>
          <a:bodyPr/>
          <a:lstStyle/>
          <a:p>
            <a:fld id="{BBE0597C-028E-473F-BF50-BBB8B8A24EC3}" type="slidenum">
              <a:rPr lang="en-GB" smtClean="0"/>
              <a:t>‹Nr.›</a:t>
            </a:fld>
            <a:endParaRPr lang="en-GB"/>
          </a:p>
        </p:txBody>
      </p:sp>
    </p:spTree>
    <p:extLst>
      <p:ext uri="{BB962C8B-B14F-4D97-AF65-F5344CB8AC3E}">
        <p14:creationId xmlns:p14="http://schemas.microsoft.com/office/powerpoint/2010/main" val="6650537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Outro pag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3825240"/>
            <a:ext cx="11160125" cy="1021080"/>
          </a:xfrm>
        </p:spPr>
        <p:txBody>
          <a:bodyPr anchor="t"/>
          <a:lstStyle>
            <a:lvl1pPr>
              <a:defRPr sz="5000" b="0">
                <a:solidFill>
                  <a:schemeClr val="bg1"/>
                </a:solidFill>
                <a:latin typeface="+mj-lt"/>
              </a:defRPr>
            </a:lvl1pPr>
          </a:lstStyle>
          <a:p>
            <a:r>
              <a:rPr lang="en-GB"/>
              <a:t>Thank you</a:t>
            </a:r>
          </a:p>
        </p:txBody>
      </p:sp>
      <p:sp>
        <p:nvSpPr>
          <p:cNvPr id="10" name="Textplatzhalter 9">
            <a:extLst>
              <a:ext uri="{FF2B5EF4-FFF2-40B4-BE49-F238E27FC236}">
                <a16:creationId xmlns:a16="http://schemas.microsoft.com/office/drawing/2014/main" id="{A41FFF01-E3C4-E50B-C56E-6A7ACD6F020B}"/>
              </a:ext>
            </a:extLst>
          </p:cNvPr>
          <p:cNvSpPr>
            <a:spLocks noGrp="1"/>
          </p:cNvSpPr>
          <p:nvPr>
            <p:ph type="body" sz="quarter" idx="10" hasCustomPrompt="1"/>
          </p:nvPr>
        </p:nvSpPr>
        <p:spPr>
          <a:xfrm>
            <a:off x="515938" y="5463540"/>
            <a:ext cx="11160124" cy="297815"/>
          </a:xfrm>
        </p:spPr>
        <p:txBody>
          <a:bodyPr anchor="b"/>
          <a:lstStyle>
            <a:lvl1pPr marL="0" indent="0">
              <a:spcAft>
                <a:spcPts val="0"/>
              </a:spcAft>
              <a:buNone/>
              <a:defRPr sz="1200">
                <a:solidFill>
                  <a:schemeClr val="bg1"/>
                </a:solidFill>
              </a:defRPr>
            </a:lvl1pPr>
          </a:lstStyle>
          <a:p>
            <a:pPr lvl="0"/>
            <a:r>
              <a:rPr lang="en-GB"/>
              <a:t>Author Name Surname</a:t>
            </a:r>
          </a:p>
        </p:txBody>
      </p:sp>
      <p:sp>
        <p:nvSpPr>
          <p:cNvPr id="3" name="Textplatzhalter 9">
            <a:extLst>
              <a:ext uri="{FF2B5EF4-FFF2-40B4-BE49-F238E27FC236}">
                <a16:creationId xmlns:a16="http://schemas.microsoft.com/office/drawing/2014/main" id="{031A04DC-8AA1-DEEF-753E-E93960DD5D17}"/>
              </a:ext>
            </a:extLst>
          </p:cNvPr>
          <p:cNvSpPr>
            <a:spLocks noGrp="1"/>
          </p:cNvSpPr>
          <p:nvPr>
            <p:ph type="body" sz="quarter" idx="12" hasCustomPrompt="1"/>
          </p:nvPr>
        </p:nvSpPr>
        <p:spPr>
          <a:xfrm>
            <a:off x="515938" y="5783351"/>
            <a:ext cx="11160124" cy="297815"/>
          </a:xfrm>
        </p:spPr>
        <p:txBody>
          <a:bodyPr anchor="t"/>
          <a:lstStyle>
            <a:lvl1pPr marL="0" indent="0">
              <a:spcAft>
                <a:spcPts val="0"/>
              </a:spcAft>
              <a:buNone/>
              <a:defRPr sz="1200">
                <a:solidFill>
                  <a:schemeClr val="bg1"/>
                </a:solidFill>
                <a:latin typeface="+mn-lt"/>
                <a:ea typeface="Inter Medium" panose="02000503000000020004" pitchFamily="2" charset="0"/>
              </a:defRPr>
            </a:lvl1pPr>
          </a:lstStyle>
          <a:p>
            <a:pPr lvl="0"/>
            <a:r>
              <a:rPr lang="en-GB"/>
              <a:t>Contact Details</a:t>
            </a:r>
          </a:p>
        </p:txBody>
      </p:sp>
      <p:pic>
        <p:nvPicPr>
          <p:cNvPr id="6" name="Grafik 5">
            <a:extLst>
              <a:ext uri="{FF2B5EF4-FFF2-40B4-BE49-F238E27FC236}">
                <a16:creationId xmlns:a16="http://schemas.microsoft.com/office/drawing/2014/main" id="{5E4AB6E0-D59A-48C1-B156-49FD47FAC6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1171218"/>
            <a:ext cx="2449855" cy="829417"/>
          </a:xfrm>
          <a:prstGeom prst="rect">
            <a:avLst/>
          </a:prstGeom>
        </p:spPr>
      </p:pic>
    </p:spTree>
    <p:extLst>
      <p:ext uri="{BB962C8B-B14F-4D97-AF65-F5344CB8AC3E}">
        <p14:creationId xmlns:p14="http://schemas.microsoft.com/office/powerpoint/2010/main" val="37830875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Outro page with image">
    <p:bg>
      <p:bgPr>
        <a:solidFill>
          <a:schemeClr val="accent5"/>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F1A105E9-3847-68BE-C9E3-1E12D73800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3825240"/>
            <a:ext cx="11160125" cy="1021080"/>
          </a:xfrm>
        </p:spPr>
        <p:txBody>
          <a:bodyPr anchor="t"/>
          <a:lstStyle>
            <a:lvl1pPr>
              <a:defRPr sz="5000" b="1">
                <a:solidFill>
                  <a:schemeClr val="bg1"/>
                </a:solidFill>
                <a:latin typeface="+mn-lt"/>
              </a:defRPr>
            </a:lvl1pPr>
          </a:lstStyle>
          <a:p>
            <a:r>
              <a:rPr lang="en-GB"/>
              <a:t>Thank you</a:t>
            </a:r>
          </a:p>
        </p:txBody>
      </p:sp>
      <p:sp>
        <p:nvSpPr>
          <p:cNvPr id="10" name="Textplatzhalter 9">
            <a:extLst>
              <a:ext uri="{FF2B5EF4-FFF2-40B4-BE49-F238E27FC236}">
                <a16:creationId xmlns:a16="http://schemas.microsoft.com/office/drawing/2014/main" id="{A41FFF01-E3C4-E50B-C56E-6A7ACD6F020B}"/>
              </a:ext>
            </a:extLst>
          </p:cNvPr>
          <p:cNvSpPr>
            <a:spLocks noGrp="1"/>
          </p:cNvSpPr>
          <p:nvPr>
            <p:ph type="body" sz="quarter" idx="10" hasCustomPrompt="1"/>
          </p:nvPr>
        </p:nvSpPr>
        <p:spPr>
          <a:xfrm>
            <a:off x="515938" y="5463540"/>
            <a:ext cx="11160124" cy="297815"/>
          </a:xfrm>
        </p:spPr>
        <p:txBody>
          <a:bodyPr anchor="b"/>
          <a:lstStyle>
            <a:lvl1pPr marL="0" indent="0">
              <a:spcAft>
                <a:spcPts val="0"/>
              </a:spcAft>
              <a:buNone/>
              <a:defRPr sz="1200">
                <a:solidFill>
                  <a:schemeClr val="bg1"/>
                </a:solidFill>
                <a:latin typeface="Inter Medium" panose="02000503000000020004" pitchFamily="2" charset="0"/>
                <a:ea typeface="Inter Medium" panose="02000503000000020004" pitchFamily="2" charset="0"/>
              </a:defRPr>
            </a:lvl1pPr>
          </a:lstStyle>
          <a:p>
            <a:pPr lvl="0"/>
            <a:r>
              <a:rPr lang="en-GB"/>
              <a:t>Author Name Surname</a:t>
            </a:r>
          </a:p>
        </p:txBody>
      </p:sp>
      <p:sp>
        <p:nvSpPr>
          <p:cNvPr id="6" name="Textplatzhalter 9">
            <a:extLst>
              <a:ext uri="{FF2B5EF4-FFF2-40B4-BE49-F238E27FC236}">
                <a16:creationId xmlns:a16="http://schemas.microsoft.com/office/drawing/2014/main" id="{11CB8862-93EB-4E77-6FBE-92DFF7B0CC48}"/>
              </a:ext>
            </a:extLst>
          </p:cNvPr>
          <p:cNvSpPr>
            <a:spLocks noGrp="1"/>
          </p:cNvSpPr>
          <p:nvPr>
            <p:ph type="body" sz="quarter" idx="12" hasCustomPrompt="1"/>
          </p:nvPr>
        </p:nvSpPr>
        <p:spPr>
          <a:xfrm>
            <a:off x="515938" y="5783351"/>
            <a:ext cx="11160124" cy="297815"/>
          </a:xfrm>
        </p:spPr>
        <p:txBody>
          <a:bodyPr anchor="t"/>
          <a:lstStyle>
            <a:lvl1pPr marL="0" indent="0">
              <a:spcAft>
                <a:spcPts val="0"/>
              </a:spcAft>
              <a:buNone/>
              <a:defRPr sz="1200">
                <a:solidFill>
                  <a:schemeClr val="bg1"/>
                </a:solidFill>
                <a:latin typeface="Inter Medium" panose="02000503000000020004" pitchFamily="2" charset="0"/>
                <a:ea typeface="Inter Medium" panose="02000503000000020004" pitchFamily="2" charset="0"/>
              </a:defRPr>
            </a:lvl1pPr>
          </a:lstStyle>
          <a:p>
            <a:pPr lvl="0"/>
            <a:r>
              <a:rPr lang="en-GB"/>
              <a:t>Contact Details</a:t>
            </a:r>
          </a:p>
        </p:txBody>
      </p:sp>
      <p:pic>
        <p:nvPicPr>
          <p:cNvPr id="7" name="Grafik 6">
            <a:extLst>
              <a:ext uri="{FF2B5EF4-FFF2-40B4-BE49-F238E27FC236}">
                <a16:creationId xmlns:a16="http://schemas.microsoft.com/office/drawing/2014/main" id="{2EBE0441-33CC-4AEB-B5EF-3091720F39C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5936" y="1171218"/>
            <a:ext cx="2449855" cy="829417"/>
          </a:xfrm>
          <a:prstGeom prst="rect">
            <a:avLst/>
          </a:prstGeom>
        </p:spPr>
      </p:pic>
    </p:spTree>
    <p:extLst>
      <p:ext uri="{BB962C8B-B14F-4D97-AF65-F5344CB8AC3E}">
        <p14:creationId xmlns:p14="http://schemas.microsoft.com/office/powerpoint/2010/main" val="373464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EPORT_Copy tex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Textplatzhalter 6">
            <a:extLst>
              <a:ext uri="{FF2B5EF4-FFF2-40B4-BE49-F238E27FC236}">
                <a16:creationId xmlns:a16="http://schemas.microsoft.com/office/drawing/2014/main" id="{FBC710AA-4360-506A-3D97-5A8F85A6F0A4}"/>
              </a:ext>
            </a:extLst>
          </p:cNvPr>
          <p:cNvSpPr>
            <a:spLocks noGrp="1"/>
          </p:cNvSpPr>
          <p:nvPr>
            <p:ph type="body" sz="quarter" idx="16" hasCustomPrompt="1"/>
          </p:nvPr>
        </p:nvSpPr>
        <p:spPr>
          <a:xfrm>
            <a:off x="515938" y="1390651"/>
            <a:ext cx="11160125" cy="4954588"/>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Tree>
    <p:extLst>
      <p:ext uri="{BB962C8B-B14F-4D97-AF65-F5344CB8AC3E}">
        <p14:creationId xmlns:p14="http://schemas.microsoft.com/office/powerpoint/2010/main" val="13518940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REPORT_Copy tex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7" name="Textplatzhalter 6">
            <a:extLst>
              <a:ext uri="{FF2B5EF4-FFF2-40B4-BE49-F238E27FC236}">
                <a16:creationId xmlns:a16="http://schemas.microsoft.com/office/drawing/2014/main" id="{FBC710AA-4360-506A-3D97-5A8F85A6F0A4}"/>
              </a:ext>
            </a:extLst>
          </p:cNvPr>
          <p:cNvSpPr>
            <a:spLocks noGrp="1"/>
          </p:cNvSpPr>
          <p:nvPr>
            <p:ph type="body" sz="quarter" idx="16" hasCustomPrompt="1"/>
          </p:nvPr>
        </p:nvSpPr>
        <p:spPr>
          <a:xfrm>
            <a:off x="515938" y="1390651"/>
            <a:ext cx="11160125" cy="4954588"/>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pic>
        <p:nvPicPr>
          <p:cNvPr id="10" name="Grafik 9">
            <a:extLst>
              <a:ext uri="{FF2B5EF4-FFF2-40B4-BE49-F238E27FC236}">
                <a16:creationId xmlns:a16="http://schemas.microsoft.com/office/drawing/2014/main" id="{6CABC5BC-5628-43C8-9E13-4D511AF730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134214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EPORT_Copy text on whit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90651"/>
            <a:ext cx="5472110" cy="4954587"/>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1390651"/>
            <a:ext cx="5472110" cy="4954587"/>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1799338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REPORT_Copy text on colour (2 column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90651"/>
            <a:ext cx="5472110" cy="4954587"/>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1390651"/>
            <a:ext cx="5472110" cy="4954587"/>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8" name="Textplatzhalter 10">
            <a:extLst>
              <a:ext uri="{FF2B5EF4-FFF2-40B4-BE49-F238E27FC236}">
                <a16:creationId xmlns:a16="http://schemas.microsoft.com/office/drawing/2014/main" id="{6395D3D1-537B-C9FB-38E3-DE1A5A73C0CF}"/>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11" name="Grafik 10">
            <a:extLst>
              <a:ext uri="{FF2B5EF4-FFF2-40B4-BE49-F238E27FC236}">
                <a16:creationId xmlns:a16="http://schemas.microsoft.com/office/drawing/2014/main" id="{2EA50282-BF87-4A7C-A7C9-F659F0B253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2523567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EPORT_Text + Image (Right) on white">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49F1B917-F0D7-F764-ABEA-0C7F235E21E9}"/>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ctr"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3"/>
            <a:ext cx="4084638" cy="4968875"/>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81876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p:bg>
      <p:bgPr>
        <a:solidFill>
          <a:schemeClr val="bg2"/>
        </a:solidFill>
        <a:effectLst/>
      </p:bgPr>
    </p:bg>
    <p:spTree>
      <p:nvGrpSpPr>
        <p:cNvPr id="1" name=""/>
        <p:cNvGrpSpPr/>
        <p:nvPr/>
      </p:nvGrpSpPr>
      <p:grpSpPr>
        <a:xfrm>
          <a:off x="0" y="0"/>
          <a:ext cx="0" cy="0"/>
          <a:chOff x="0" y="0"/>
          <a:chExt cx="0" cy="0"/>
        </a:xfrm>
      </p:grpSpPr>
      <p:sp>
        <p:nvSpPr>
          <p:cNvPr id="9" name="Bildplatzhalter 14">
            <a:extLst>
              <a:ext uri="{FF2B5EF4-FFF2-40B4-BE49-F238E27FC236}">
                <a16:creationId xmlns:a16="http://schemas.microsoft.com/office/drawing/2014/main" id="{70D3CB88-3AF9-F4F2-F20B-8E4E118F6DD8}"/>
              </a:ext>
            </a:extLst>
          </p:cNvPr>
          <p:cNvSpPr>
            <a:spLocks noGrp="1"/>
          </p:cNvSpPr>
          <p:nvPr>
            <p:ph type="pic" sz="quarter" idx="14" hasCustomPrompt="1"/>
          </p:nvPr>
        </p:nvSpPr>
        <p:spPr>
          <a:xfrm>
            <a:off x="0" y="0"/>
            <a:ext cx="12192000" cy="6345238"/>
          </a:xfrm>
          <a:solidFill>
            <a:schemeClr val="bg1">
              <a:lumMod val="75000"/>
            </a:schemeClr>
          </a:solidFill>
        </p:spPr>
        <p:txBody>
          <a:bodyPr lIns="72000" tIns="72000" rIns="72000" bIns="72000" anchor="ctr" anchorCtr="0"/>
          <a:lstStyle>
            <a:lvl1pPr marL="0" indent="0" algn="ctr">
              <a:buNone/>
              <a:defRPr sz="1000"/>
            </a:lvl1pPr>
          </a:lstStyle>
          <a:p>
            <a:r>
              <a:rPr lang="en-GB"/>
              <a:t>To insert a background image: Please click on the image placeholder and then select an image by clicking on the "Insert“ tab and choosing the “Pictures“ command.</a:t>
            </a:r>
          </a:p>
        </p:txBody>
      </p:sp>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1563688"/>
            <a:ext cx="11160125" cy="4781550"/>
          </a:xfrm>
        </p:spPr>
        <p:txBody>
          <a:bodyPr/>
          <a:lstStyle>
            <a:lvl1pPr>
              <a:defRPr sz="9500">
                <a:solidFill>
                  <a:schemeClr val="bg1"/>
                </a:solidFill>
              </a:defRPr>
            </a:lvl1pPr>
          </a:lstStyle>
          <a:p>
            <a:r>
              <a:rPr lang="en-GB"/>
              <a:t>Statement</a:t>
            </a:r>
          </a:p>
        </p:txBody>
      </p:sp>
      <p:sp>
        <p:nvSpPr>
          <p:cNvPr id="3" name="Datumsplatzhalter 2">
            <a:extLst>
              <a:ext uri="{FF2B5EF4-FFF2-40B4-BE49-F238E27FC236}">
                <a16:creationId xmlns:a16="http://schemas.microsoft.com/office/drawing/2014/main" id="{8C455C7F-7AC9-2B57-7274-49FAB7231751}"/>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4" name="Fußzeilenplatzhalter 3">
            <a:extLst>
              <a:ext uri="{FF2B5EF4-FFF2-40B4-BE49-F238E27FC236}">
                <a16:creationId xmlns:a16="http://schemas.microsoft.com/office/drawing/2014/main" id="{BCB80B6E-01DC-6B1E-79E5-38BB6E5DDDDC}"/>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5" name="Foliennummernplatzhalter 4">
            <a:extLst>
              <a:ext uri="{FF2B5EF4-FFF2-40B4-BE49-F238E27FC236}">
                <a16:creationId xmlns:a16="http://schemas.microsoft.com/office/drawing/2014/main" id="{8D9337BC-2D66-80F8-C149-669BBBAEE7D6}"/>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pic>
        <p:nvPicPr>
          <p:cNvPr id="10" name="Grafik 9">
            <a:extLst>
              <a:ext uri="{FF2B5EF4-FFF2-40B4-BE49-F238E27FC236}">
                <a16:creationId xmlns:a16="http://schemas.microsoft.com/office/drawing/2014/main" id="{07AC5DA3-108F-4AE9-B1EB-CB2528646E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6295843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REPORT_Text + Image (Right) on colour">
    <p:bg>
      <p:bgPr>
        <a:solidFill>
          <a:schemeClr val="bg2"/>
        </a:solidFill>
        <a:effectLst/>
      </p:bgPr>
    </p:bg>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49F1B917-F0D7-F764-ABEA-0C7F235E21E9}"/>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ctr"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3"/>
            <a:ext cx="4084638" cy="4968875"/>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11" name="Grafik 10">
            <a:extLst>
              <a:ext uri="{FF2B5EF4-FFF2-40B4-BE49-F238E27FC236}">
                <a16:creationId xmlns:a16="http://schemas.microsoft.com/office/drawing/2014/main" id="{255D2205-5E93-4B42-918E-AE143BA9CF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14423075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EPORT_Text + Diagram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4"/>
            <a:ext cx="5472110" cy="4968874"/>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6203953" y="1390651"/>
            <a:ext cx="5472109" cy="4758689"/>
          </a:xfrm>
        </p:spPr>
        <p:txBody>
          <a:bodyPr anchor="ctr"/>
          <a:lstStyle>
            <a:lvl1pPr marL="0" indent="0" algn="ctr">
              <a:buNone/>
              <a:defRPr sz="1200"/>
            </a:lvl1pPr>
          </a:lstStyle>
          <a:p>
            <a:pPr marL="0" marR="0" lvl="0" indent="0" algn="ctr"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26905801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REPORT_Text + Diagram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4"/>
            <a:ext cx="5472110" cy="4968874"/>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6203953" y="1390651"/>
            <a:ext cx="5472109" cy="4758689"/>
          </a:xfrm>
        </p:spPr>
        <p:txBody>
          <a:bodyPr anchor="ctr"/>
          <a:lstStyle>
            <a:lvl1pPr marL="0" indent="0" algn="ctr">
              <a:buNone/>
              <a:defRPr sz="1200">
                <a:solidFill>
                  <a:schemeClr val="bg1"/>
                </a:solidFill>
              </a:defRPr>
            </a:lvl1pPr>
          </a:lstStyle>
          <a:p>
            <a:pPr marL="0" marR="0" lvl="0" indent="0" algn="ctr"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solidFill>
                  <a:schemeClr val="bg1"/>
                </a:solidFill>
              </a:defRPr>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pic>
        <p:nvPicPr>
          <p:cNvPr id="13" name="Grafik 12">
            <a:extLst>
              <a:ext uri="{FF2B5EF4-FFF2-40B4-BE49-F238E27FC236}">
                <a16:creationId xmlns:a16="http://schemas.microsoft.com/office/drawing/2014/main" id="{5D18302A-DB73-44BF-8014-4290991073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1601796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EPORT_Two diagra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AT"/>
              <a:t>Wien, Mai 2024</a:t>
            </a:r>
            <a:endParaRPr lang="en-GB"/>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de-DE"/>
              <a:t>BASIS: KMUs in Österreich mit 2-50 Mio. EUR Umsatz | ANGABEN IN PROZENT</a:t>
            </a:r>
            <a:endParaRPr lang="en-GB"/>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‹Nr.›</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hasCustomPrompt="1"/>
          </p:nvPr>
        </p:nvSpPr>
        <p:spPr>
          <a:xfrm>
            <a:off x="6203953" y="1390651"/>
            <a:ext cx="5472109" cy="4758689"/>
          </a:xfrm>
        </p:spPr>
        <p:txBody>
          <a:bodyPr anchor="ctr"/>
          <a:lstStyle>
            <a:lvl1pPr marL="0" indent="0" algn="ctr">
              <a:buNone/>
              <a:defRPr sz="1200"/>
            </a:lvl1pPr>
          </a:lstStyle>
          <a:p>
            <a:pPr marL="0" marR="0" lvl="0" indent="0" algn="ctr"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lang="en-US"/>
              <a:t>Add diagram by clicking on symbol</a:t>
            </a:r>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
        <p:nvSpPr>
          <p:cNvPr id="3" name="Diagrammplatzhalter 6">
            <a:extLst>
              <a:ext uri="{FF2B5EF4-FFF2-40B4-BE49-F238E27FC236}">
                <a16:creationId xmlns:a16="http://schemas.microsoft.com/office/drawing/2014/main" id="{69CE1E29-E132-7375-3C58-1F528CDF3C48}"/>
              </a:ext>
            </a:extLst>
          </p:cNvPr>
          <p:cNvSpPr>
            <a:spLocks noGrp="1"/>
          </p:cNvSpPr>
          <p:nvPr>
            <p:ph type="chart" sz="quarter" idx="18" hasCustomPrompt="1"/>
          </p:nvPr>
        </p:nvSpPr>
        <p:spPr>
          <a:xfrm>
            <a:off x="515942" y="1390651"/>
            <a:ext cx="5472109" cy="4758689"/>
          </a:xfrm>
        </p:spPr>
        <p:txBody>
          <a:bodyPr anchor="ctr"/>
          <a:lstStyle>
            <a:lvl1pPr marL="0" indent="0" algn="ctr">
              <a:buNone/>
              <a:defRPr sz="1200"/>
            </a:lvl1pPr>
          </a:lstStyle>
          <a:p>
            <a:r>
              <a:rPr lang="en-US"/>
              <a:t>Add diagram by clicking on symbol</a:t>
            </a:r>
          </a:p>
        </p:txBody>
      </p:sp>
      <p:sp>
        <p:nvSpPr>
          <p:cNvPr id="8" name="Textplatzhalter 8">
            <a:extLst>
              <a:ext uri="{FF2B5EF4-FFF2-40B4-BE49-F238E27FC236}">
                <a16:creationId xmlns:a16="http://schemas.microsoft.com/office/drawing/2014/main" id="{8A72BB8B-F176-96AA-F830-056601A62AA7}"/>
              </a:ext>
            </a:extLst>
          </p:cNvPr>
          <p:cNvSpPr>
            <a:spLocks noGrp="1"/>
          </p:cNvSpPr>
          <p:nvPr>
            <p:ph type="body" sz="quarter" idx="19" hasCustomPrompt="1"/>
          </p:nvPr>
        </p:nvSpPr>
        <p:spPr>
          <a:xfrm>
            <a:off x="515938"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2999115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emen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1563688"/>
            <a:ext cx="11160125" cy="4781550"/>
          </a:xfrm>
        </p:spPr>
        <p:txBody>
          <a:bodyPr/>
          <a:lstStyle>
            <a:lvl1pPr>
              <a:defRPr sz="9500" b="0">
                <a:solidFill>
                  <a:schemeClr val="bg1"/>
                </a:solidFill>
                <a:latin typeface="+mj-lt"/>
              </a:defRPr>
            </a:lvl1pPr>
          </a:lstStyle>
          <a:p>
            <a:r>
              <a:rPr lang="en-GB"/>
              <a:t>Statement</a:t>
            </a:r>
          </a:p>
        </p:txBody>
      </p:sp>
      <p:sp>
        <p:nvSpPr>
          <p:cNvPr id="3" name="Datumsplatzhalter 2">
            <a:extLst>
              <a:ext uri="{FF2B5EF4-FFF2-40B4-BE49-F238E27FC236}">
                <a16:creationId xmlns:a16="http://schemas.microsoft.com/office/drawing/2014/main" id="{8C455C7F-7AC9-2B57-7274-49FAB7231751}"/>
              </a:ext>
            </a:extLst>
          </p:cNvPr>
          <p:cNvSpPr>
            <a:spLocks noGrp="1"/>
          </p:cNvSpPr>
          <p:nvPr>
            <p:ph type="dt" sz="half" idx="10"/>
          </p:nvPr>
        </p:nvSpPr>
        <p:spPr/>
        <p:txBody>
          <a:bodyPr/>
          <a:lstStyle>
            <a:lvl1pPr>
              <a:defRPr>
                <a:solidFill>
                  <a:schemeClr val="bg1"/>
                </a:solidFill>
              </a:defRPr>
            </a:lvl1pPr>
          </a:lstStyle>
          <a:p>
            <a:r>
              <a:rPr lang="en-AT"/>
              <a:t>Wien, Mai 2024</a:t>
            </a:r>
            <a:endParaRPr lang="en-GB"/>
          </a:p>
        </p:txBody>
      </p:sp>
      <p:sp>
        <p:nvSpPr>
          <p:cNvPr id="4" name="Fußzeilenplatzhalter 3">
            <a:extLst>
              <a:ext uri="{FF2B5EF4-FFF2-40B4-BE49-F238E27FC236}">
                <a16:creationId xmlns:a16="http://schemas.microsoft.com/office/drawing/2014/main" id="{BCB80B6E-01DC-6B1E-79E5-38BB6E5DDDDC}"/>
              </a:ext>
            </a:extLst>
          </p:cNvPr>
          <p:cNvSpPr>
            <a:spLocks noGrp="1"/>
          </p:cNvSpPr>
          <p:nvPr>
            <p:ph type="ftr" sz="quarter" idx="11"/>
          </p:nvPr>
        </p:nvSpPr>
        <p:spPr/>
        <p:txBody>
          <a:bodyPr/>
          <a:lstStyle>
            <a:lvl1pPr>
              <a:defRPr>
                <a:solidFill>
                  <a:schemeClr val="bg1"/>
                </a:solidFill>
              </a:defRPr>
            </a:lvl1pPr>
          </a:lstStyle>
          <a:p>
            <a:r>
              <a:rPr lang="de-DE"/>
              <a:t>BASIS: KMUs in Österreich mit 2-50 Mio. EUR Umsatz | ANGABEN IN PROZENT</a:t>
            </a:r>
            <a:endParaRPr lang="en-GB"/>
          </a:p>
        </p:txBody>
      </p:sp>
      <p:sp>
        <p:nvSpPr>
          <p:cNvPr id="5" name="Foliennummernplatzhalter 4">
            <a:extLst>
              <a:ext uri="{FF2B5EF4-FFF2-40B4-BE49-F238E27FC236}">
                <a16:creationId xmlns:a16="http://schemas.microsoft.com/office/drawing/2014/main" id="{8D9337BC-2D66-80F8-C149-669BBBAEE7D6}"/>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‹Nr.›</a:t>
            </a:fld>
            <a:endParaRPr lang="en-GB"/>
          </a:p>
        </p:txBody>
      </p:sp>
      <p:pic>
        <p:nvPicPr>
          <p:cNvPr id="8" name="Grafik 7">
            <a:extLst>
              <a:ext uri="{FF2B5EF4-FFF2-40B4-BE49-F238E27FC236}">
                <a16:creationId xmlns:a16="http://schemas.microsoft.com/office/drawing/2014/main" id="{B3463FA5-FEF8-428A-ACDB-87EECF2733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936" y="6423258"/>
            <a:ext cx="791369" cy="267924"/>
          </a:xfrm>
          <a:prstGeom prst="rect">
            <a:avLst/>
          </a:prstGeom>
        </p:spPr>
      </p:pic>
    </p:spTree>
    <p:extLst>
      <p:ext uri="{BB962C8B-B14F-4D97-AF65-F5344CB8AC3E}">
        <p14:creationId xmlns:p14="http://schemas.microsoft.com/office/powerpoint/2010/main" val="386404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theme" Target="../theme/theme2.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image" Target="../media/image9.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image" Target="../media/image1.emf"/><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oleObject" Target="../embeddings/oleObject2.bin"/><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EF7D6237-4BEC-4A0A-B0C5-7603ACB10300}"/>
              </a:ext>
            </a:extLst>
          </p:cNvPr>
          <p:cNvGraphicFramePr>
            <a:graphicFrameLocks noChangeAspect="1"/>
          </p:cNvGraphicFramePr>
          <p:nvPr userDrawn="1">
            <p:custDataLst>
              <p:tags r:id="rId44"/>
            </p:custDataLst>
            <p:extLst>
              <p:ext uri="{D42A27DB-BD31-4B8C-83A1-F6EECF244321}">
                <p14:modId xmlns:p14="http://schemas.microsoft.com/office/powerpoint/2010/main" val="2402159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425" imgH="424" progId="TCLayout.ActiveDocument.1">
                  <p:embed/>
                </p:oleObj>
              </mc:Choice>
              <mc:Fallback>
                <p:oleObj name="think-cell Slide" r:id="rId45" imgW="425" imgH="424" progId="TCLayout.ActiveDocument.1">
                  <p:embed/>
                  <p:pic>
                    <p:nvPicPr>
                      <p:cNvPr id="7" name="Objekt 6" hidden="1">
                        <a:extLst>
                          <a:ext uri="{FF2B5EF4-FFF2-40B4-BE49-F238E27FC236}">
                            <a16:creationId xmlns:a16="http://schemas.microsoft.com/office/drawing/2014/main" id="{EF7D6237-4BEC-4A0A-B0C5-7603ACB10300}"/>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A87F66D4-56CF-E65D-EF54-A107BB0EE40A}"/>
              </a:ext>
            </a:extLst>
          </p:cNvPr>
          <p:cNvSpPr>
            <a:spLocks noGrp="1"/>
          </p:cNvSpPr>
          <p:nvPr>
            <p:ph type="dt" sz="half" idx="2"/>
          </p:nvPr>
        </p:nvSpPr>
        <p:spPr>
          <a:xfrm>
            <a:off x="6096000" y="6604247"/>
            <a:ext cx="4246564" cy="130479"/>
          </a:xfrm>
          <a:prstGeom prst="rect">
            <a:avLst/>
          </a:prstGeom>
        </p:spPr>
        <p:txBody>
          <a:bodyPr vert="horz" wrap="none" lIns="0" tIns="0" rIns="0" bIns="0" rtlCol="0" anchor="t" anchorCtr="0">
            <a:noAutofit/>
          </a:bodyPr>
          <a:lstStyle>
            <a:lvl1pPr algn="r">
              <a:defRPr sz="700">
                <a:solidFill>
                  <a:schemeClr val="tx1"/>
                </a:solidFill>
                <a:latin typeface="Inter Medium" panose="02000503000000020004" pitchFamily="2" charset="0"/>
                <a:ea typeface="Inter Medium" panose="02000503000000020004" pitchFamily="2" charset="0"/>
              </a:defRPr>
            </a:lvl1pPr>
          </a:lstStyle>
          <a:p>
            <a:r>
              <a:rPr lang="en-AT"/>
              <a:t>Wien, Mai 2024</a:t>
            </a:r>
            <a:endParaRPr lang="en-GB"/>
          </a:p>
        </p:txBody>
      </p:sp>
      <p:sp>
        <p:nvSpPr>
          <p:cNvPr id="5" name="Fußzeilenplatzhalter 4">
            <a:extLst>
              <a:ext uri="{FF2B5EF4-FFF2-40B4-BE49-F238E27FC236}">
                <a16:creationId xmlns:a16="http://schemas.microsoft.com/office/drawing/2014/main" id="{317A9DC3-B5BE-6DA6-08A7-96CC6F56BBE9}"/>
              </a:ext>
            </a:extLst>
          </p:cNvPr>
          <p:cNvSpPr>
            <a:spLocks noGrp="1"/>
          </p:cNvSpPr>
          <p:nvPr>
            <p:ph type="ftr" sz="quarter" idx="3"/>
          </p:nvPr>
        </p:nvSpPr>
        <p:spPr>
          <a:xfrm>
            <a:off x="6096000" y="6459481"/>
            <a:ext cx="4246565" cy="130479"/>
          </a:xfrm>
          <a:prstGeom prst="rect">
            <a:avLst/>
          </a:prstGeom>
        </p:spPr>
        <p:txBody>
          <a:bodyPr vert="horz" wrap="none" lIns="0" tIns="0" rIns="0" bIns="0" rtlCol="0" anchor="t" anchorCtr="0">
            <a:noAutofit/>
          </a:bodyPr>
          <a:lstStyle>
            <a:lvl1pPr algn="r">
              <a:defRPr sz="700">
                <a:solidFill>
                  <a:schemeClr val="tx1"/>
                </a:solidFill>
                <a:latin typeface="Inter Medium" panose="02000503000000020004" pitchFamily="2" charset="0"/>
                <a:ea typeface="Inter Medium" panose="02000503000000020004" pitchFamily="2" charset="0"/>
              </a:defRPr>
            </a:lvl1pPr>
          </a:lstStyle>
          <a:p>
            <a:r>
              <a:rPr lang="de-DE"/>
              <a:t>BASIS: KMUs in Österreich mit 2-50 Mio. EUR Umsatz | ANGABEN IN PROZENT</a:t>
            </a:r>
            <a:endParaRPr lang="en-GB"/>
          </a:p>
        </p:txBody>
      </p:sp>
      <p:sp>
        <p:nvSpPr>
          <p:cNvPr id="2" name="Titelplatzhalter 1">
            <a:extLst>
              <a:ext uri="{FF2B5EF4-FFF2-40B4-BE49-F238E27FC236}">
                <a16:creationId xmlns:a16="http://schemas.microsoft.com/office/drawing/2014/main" id="{2D9237A6-A30E-BAF9-E634-5A3457BD2B3A}"/>
              </a:ext>
            </a:extLst>
          </p:cNvPr>
          <p:cNvSpPr>
            <a:spLocks noGrp="1"/>
          </p:cNvSpPr>
          <p:nvPr>
            <p:ph type="title"/>
          </p:nvPr>
        </p:nvSpPr>
        <p:spPr>
          <a:xfrm>
            <a:off x="515937" y="620714"/>
            <a:ext cx="11160125" cy="755650"/>
          </a:xfrm>
          <a:prstGeom prst="rect">
            <a:avLst/>
          </a:prstGeom>
        </p:spPr>
        <p:txBody>
          <a:bodyPr vert="horz" lIns="0" tIns="0" rIns="0" bIns="0" rtlCol="0" anchor="t" anchorCtr="0">
            <a:noAutofit/>
          </a:bodyPr>
          <a:lstStyle/>
          <a:p>
            <a:r>
              <a:rPr lang="en-GB"/>
              <a:t>Headline</a:t>
            </a:r>
          </a:p>
        </p:txBody>
      </p:sp>
      <p:sp>
        <p:nvSpPr>
          <p:cNvPr id="3" name="Textplatzhalter 2">
            <a:extLst>
              <a:ext uri="{FF2B5EF4-FFF2-40B4-BE49-F238E27FC236}">
                <a16:creationId xmlns:a16="http://schemas.microsoft.com/office/drawing/2014/main" id="{DBDE46C2-FD1F-6925-3447-1FEED288303B}"/>
              </a:ext>
            </a:extLst>
          </p:cNvPr>
          <p:cNvSpPr>
            <a:spLocks noGrp="1"/>
          </p:cNvSpPr>
          <p:nvPr>
            <p:ph type="body" idx="1"/>
          </p:nvPr>
        </p:nvSpPr>
        <p:spPr>
          <a:xfrm>
            <a:off x="515938" y="2241549"/>
            <a:ext cx="6948488" cy="4103689"/>
          </a:xfrm>
          <a:prstGeom prst="rect">
            <a:avLst/>
          </a:prstGeom>
        </p:spPr>
        <p:txBody>
          <a:bodyPr vert="horz" lIns="0" tIns="0" rIns="0" bIns="0" rtlCol="0" anchor="t" anchorCtr="0">
            <a:noAutofit/>
          </a:bodyPr>
          <a:lstStyle/>
          <a:p>
            <a:pPr lvl="0"/>
            <a:r>
              <a:rPr lang="en-GB"/>
              <a:t>Text</a:t>
            </a:r>
          </a:p>
          <a:p>
            <a:pPr lvl="1"/>
            <a:r>
              <a:rPr lang="en-GB"/>
              <a:t>Text</a:t>
            </a:r>
          </a:p>
          <a:p>
            <a:pPr lvl="2"/>
            <a:r>
              <a:rPr lang="en-GB"/>
              <a:t>Text</a:t>
            </a:r>
          </a:p>
          <a:p>
            <a:pPr lvl="3"/>
            <a:r>
              <a:rPr lang="en-GB"/>
              <a:t>Text</a:t>
            </a:r>
          </a:p>
          <a:p>
            <a:pPr lvl="4"/>
            <a:r>
              <a:rPr lang="en-GB"/>
              <a:t>Text</a:t>
            </a:r>
          </a:p>
        </p:txBody>
      </p:sp>
      <p:sp>
        <p:nvSpPr>
          <p:cNvPr id="6" name="Foliennummernplatzhalter 5">
            <a:extLst>
              <a:ext uri="{FF2B5EF4-FFF2-40B4-BE49-F238E27FC236}">
                <a16:creationId xmlns:a16="http://schemas.microsoft.com/office/drawing/2014/main" id="{EC76DDDF-AAC4-2A06-25C0-0D0CABAFC46C}"/>
              </a:ext>
            </a:extLst>
          </p:cNvPr>
          <p:cNvSpPr>
            <a:spLocks noGrp="1"/>
          </p:cNvSpPr>
          <p:nvPr>
            <p:ph type="sldNum" sz="quarter" idx="4"/>
          </p:nvPr>
        </p:nvSpPr>
        <p:spPr>
          <a:xfrm>
            <a:off x="11304588" y="6452338"/>
            <a:ext cx="371475" cy="130479"/>
          </a:xfrm>
          <a:prstGeom prst="rect">
            <a:avLst/>
          </a:prstGeom>
        </p:spPr>
        <p:txBody>
          <a:bodyPr vert="horz" lIns="0" tIns="0" rIns="0" bIns="0" rtlCol="0" anchor="t" anchorCtr="0">
            <a:noAutofit/>
          </a:bodyPr>
          <a:lstStyle>
            <a:lvl1pPr algn="r">
              <a:defRPr sz="700">
                <a:solidFill>
                  <a:schemeClr val="tx1"/>
                </a:solidFill>
                <a:latin typeface="+mj-lt"/>
              </a:defRPr>
            </a:lvl1pPr>
          </a:lstStyle>
          <a:p>
            <a:fld id="{BBE0597C-028E-473F-BF50-BBB8B8A24EC3}" type="slidenum">
              <a:rPr lang="en-GB" smtClean="0"/>
              <a:pPr/>
              <a:t>‹Nr.›</a:t>
            </a:fld>
            <a:endParaRPr lang="en-GB"/>
          </a:p>
        </p:txBody>
      </p:sp>
      <p:pic>
        <p:nvPicPr>
          <p:cNvPr id="9" name="Grafik 1">
            <a:extLst>
              <a:ext uri="{FF2B5EF4-FFF2-40B4-BE49-F238E27FC236}">
                <a16:creationId xmlns:a16="http://schemas.microsoft.com/office/drawing/2014/main" id="{4530AFAB-E7D7-4C3A-AD77-B6DBBB09FB1B}"/>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515938" y="6416646"/>
            <a:ext cx="2174100" cy="227197"/>
          </a:xfrm>
          <a:prstGeom prst="rect">
            <a:avLst/>
          </a:prstGeom>
        </p:spPr>
      </p:pic>
    </p:spTree>
    <p:extLst>
      <p:ext uri="{BB962C8B-B14F-4D97-AF65-F5344CB8AC3E}">
        <p14:creationId xmlns:p14="http://schemas.microsoft.com/office/powerpoint/2010/main" val="383667308"/>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75" r:id="rId4"/>
    <p:sldLayoutId id="2147483658" r:id="rId5"/>
    <p:sldLayoutId id="2147483659" r:id="rId6"/>
    <p:sldLayoutId id="2147483660" r:id="rId7"/>
    <p:sldLayoutId id="2147483661" r:id="rId8"/>
    <p:sldLayoutId id="2147483662" r:id="rId9"/>
    <p:sldLayoutId id="2147483673" r:id="rId10"/>
    <p:sldLayoutId id="2147483672" r:id="rId11"/>
    <p:sldLayoutId id="2147483674" r:id="rId12"/>
    <p:sldLayoutId id="2147483671" r:id="rId13"/>
    <p:sldLayoutId id="2147483663" r:id="rId14"/>
    <p:sldLayoutId id="2147483650" r:id="rId15"/>
    <p:sldLayoutId id="2147483664" r:id="rId16"/>
    <p:sldLayoutId id="2147483665" r:id="rId17"/>
    <p:sldLayoutId id="2147483666" r:id="rId18"/>
    <p:sldLayoutId id="2147483667" r:id="rId19"/>
    <p:sldLayoutId id="2147483678" r:id="rId20"/>
    <p:sldLayoutId id="2147483668" r:id="rId21"/>
    <p:sldLayoutId id="2147483669" r:id="rId22"/>
    <p:sldLayoutId id="2147483679" r:id="rId23"/>
    <p:sldLayoutId id="2147483680" r:id="rId24"/>
    <p:sldLayoutId id="2147483692" r:id="rId25"/>
    <p:sldLayoutId id="2147483693" r:id="rId26"/>
    <p:sldLayoutId id="2147483690" r:id="rId27"/>
    <p:sldLayoutId id="2147483691" r:id="rId28"/>
    <p:sldLayoutId id="2147483654" r:id="rId29"/>
    <p:sldLayoutId id="2147483655" r:id="rId30"/>
    <p:sldLayoutId id="2147483676" r:id="rId31"/>
    <p:sldLayoutId id="2147483677"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737" r:id="rId42"/>
  </p:sldLayoutIdLst>
  <p:hf hdr="0" dt="0"/>
  <p:txStyles>
    <p:titleStyle>
      <a:lvl1pPr algn="l" defTabSz="914400" rtl="0" eaLnBrk="1" latinLnBrk="0" hangingPunct="1">
        <a:lnSpc>
          <a:spcPct val="92000"/>
        </a:lnSpc>
        <a:spcBef>
          <a:spcPct val="0"/>
        </a:spcBef>
        <a:buNone/>
        <a:defRPr sz="3000" b="1" kern="1200">
          <a:solidFill>
            <a:schemeClr val="tx1"/>
          </a:solidFill>
          <a:latin typeface="+mn-lt"/>
          <a:ea typeface="+mj-ea"/>
          <a:cs typeface="+mj-cs"/>
        </a:defRPr>
      </a:lvl1pPr>
    </p:titleStyle>
    <p:bodyStyle>
      <a:lvl1pPr marL="0" indent="0" algn="l" defTabSz="914400" rtl="0" eaLnBrk="1" latinLnBrk="0" hangingPunct="1">
        <a:lnSpc>
          <a:spcPct val="107000"/>
        </a:lnSpc>
        <a:spcBef>
          <a:spcPts val="0"/>
        </a:spcBef>
        <a:spcAft>
          <a:spcPts val="1200"/>
        </a:spcAft>
        <a:buFont typeface="Symbol" panose="05050102010706020507" pitchFamily="18" charset="2"/>
        <a:buNone/>
        <a:defRPr sz="1600" kern="1200">
          <a:solidFill>
            <a:schemeClr val="tx1"/>
          </a:solidFill>
          <a:latin typeface="+mn-lt"/>
          <a:ea typeface="+mn-ea"/>
          <a:cs typeface="+mn-cs"/>
        </a:defRPr>
      </a:lvl1pPr>
      <a:lvl2pPr marL="176213" indent="-176213"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2pPr>
      <a:lvl3pPr marL="361950" indent="-187325"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3pPr>
      <a:lvl4pPr marL="538163" indent="-177800"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4pPr>
      <a:lvl5pPr marL="715963" indent="-176213"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1412" userDrawn="1">
          <p15:clr>
            <a:srgbClr val="F26B43"/>
          </p15:clr>
        </p15:guide>
        <p15:guide id="4" orient="horz" pos="3997" userDrawn="1">
          <p15:clr>
            <a:srgbClr val="F26B43"/>
          </p15:clr>
        </p15:guide>
        <p15:guide id="5" orient="horz" pos="867" userDrawn="1">
          <p15:clr>
            <a:srgbClr val="F26B43"/>
          </p15:clr>
        </p15:guide>
        <p15:guide id="6" orient="horz" pos="391" userDrawn="1">
          <p15:clr>
            <a:srgbClr val="F26B43"/>
          </p15:clr>
        </p15:guide>
        <p15:guide id="7" pos="4838" userDrawn="1">
          <p15:clr>
            <a:srgbClr val="F26B43"/>
          </p15:clr>
        </p15:guide>
        <p15:guide id="8" pos="4702" userDrawn="1">
          <p15:clr>
            <a:srgbClr val="F26B43"/>
          </p15:clr>
        </p15:guide>
        <p15:guide id="9" pos="3840" userDrawn="1">
          <p15:clr>
            <a:srgbClr val="F26B43"/>
          </p15:clr>
        </p15:guide>
        <p15:guide id="10" orient="horz" pos="3521" userDrawn="1">
          <p15:clr>
            <a:srgbClr val="F26B43"/>
          </p15:clr>
        </p15:guide>
        <p15:guide id="11" orient="horz" pos="10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EF7D6237-4BEC-4A0A-B0C5-7603ACB10300}"/>
              </a:ext>
            </a:extLst>
          </p:cNvPr>
          <p:cNvGraphicFramePr>
            <a:graphicFrameLocks noChangeAspect="1"/>
          </p:cNvGraphicFramePr>
          <p:nvPr userDrawn="1">
            <p:custDataLst>
              <p:tags r:id="rId43"/>
            </p:custDataLst>
            <p:extLst>
              <p:ext uri="{D42A27DB-BD31-4B8C-83A1-F6EECF244321}">
                <p14:modId xmlns:p14="http://schemas.microsoft.com/office/powerpoint/2010/main" val="2402159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425" imgH="424" progId="TCLayout.ActiveDocument.1">
                  <p:embed/>
                </p:oleObj>
              </mc:Choice>
              <mc:Fallback>
                <p:oleObj name="think-cell Slide" r:id="rId44" imgW="425" imgH="424" progId="TCLayout.ActiveDocument.1">
                  <p:embed/>
                  <p:pic>
                    <p:nvPicPr>
                      <p:cNvPr id="7" name="Objekt 6" hidden="1">
                        <a:extLst>
                          <a:ext uri="{FF2B5EF4-FFF2-40B4-BE49-F238E27FC236}">
                            <a16:creationId xmlns:a16="http://schemas.microsoft.com/office/drawing/2014/main" id="{EF7D6237-4BEC-4A0A-B0C5-7603ACB10300}"/>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A87F66D4-56CF-E65D-EF54-A107BB0EE40A}"/>
              </a:ext>
            </a:extLst>
          </p:cNvPr>
          <p:cNvSpPr>
            <a:spLocks noGrp="1"/>
          </p:cNvSpPr>
          <p:nvPr>
            <p:ph type="dt" sz="half" idx="2"/>
          </p:nvPr>
        </p:nvSpPr>
        <p:spPr>
          <a:xfrm>
            <a:off x="6096000" y="6604247"/>
            <a:ext cx="4246564" cy="130479"/>
          </a:xfrm>
          <a:prstGeom prst="rect">
            <a:avLst/>
          </a:prstGeom>
        </p:spPr>
        <p:txBody>
          <a:bodyPr vert="horz" wrap="none" lIns="0" tIns="0" rIns="0" bIns="0" rtlCol="0" anchor="t" anchorCtr="0">
            <a:noAutofit/>
          </a:bodyPr>
          <a:lstStyle>
            <a:lvl1pPr algn="r">
              <a:defRPr sz="700">
                <a:solidFill>
                  <a:schemeClr val="tx1"/>
                </a:solidFill>
                <a:latin typeface="Inter Medium" panose="02000503000000020004" pitchFamily="2" charset="0"/>
                <a:ea typeface="Inter Medium" panose="02000503000000020004" pitchFamily="2" charset="0"/>
              </a:defRPr>
            </a:lvl1pPr>
          </a:lstStyle>
          <a:p>
            <a:r>
              <a:rPr lang="en-AT"/>
              <a:t>Wien, Mai 2024</a:t>
            </a:r>
            <a:endParaRPr lang="en-GB"/>
          </a:p>
        </p:txBody>
      </p:sp>
      <p:sp>
        <p:nvSpPr>
          <p:cNvPr id="5" name="Fußzeilenplatzhalter 4">
            <a:extLst>
              <a:ext uri="{FF2B5EF4-FFF2-40B4-BE49-F238E27FC236}">
                <a16:creationId xmlns:a16="http://schemas.microsoft.com/office/drawing/2014/main" id="{317A9DC3-B5BE-6DA6-08A7-96CC6F56BBE9}"/>
              </a:ext>
            </a:extLst>
          </p:cNvPr>
          <p:cNvSpPr>
            <a:spLocks noGrp="1"/>
          </p:cNvSpPr>
          <p:nvPr>
            <p:ph type="ftr" sz="quarter" idx="3"/>
          </p:nvPr>
        </p:nvSpPr>
        <p:spPr>
          <a:xfrm>
            <a:off x="6096000" y="6459481"/>
            <a:ext cx="4246565" cy="130479"/>
          </a:xfrm>
          <a:prstGeom prst="rect">
            <a:avLst/>
          </a:prstGeom>
        </p:spPr>
        <p:txBody>
          <a:bodyPr vert="horz" wrap="none" lIns="0" tIns="0" rIns="0" bIns="0" rtlCol="0" anchor="t" anchorCtr="0">
            <a:noAutofit/>
          </a:bodyPr>
          <a:lstStyle>
            <a:lvl1pPr algn="r">
              <a:defRPr sz="700">
                <a:solidFill>
                  <a:schemeClr val="tx1"/>
                </a:solidFill>
                <a:latin typeface="Inter Medium" panose="02000503000000020004" pitchFamily="2" charset="0"/>
                <a:ea typeface="Inter Medium" panose="02000503000000020004" pitchFamily="2" charset="0"/>
              </a:defRPr>
            </a:lvl1pPr>
          </a:lstStyle>
          <a:p>
            <a:r>
              <a:rPr lang="de-DE"/>
              <a:t>BASIS: KMUs in Österreich mit 2-50 Mio. EUR Umsatz | ANGABEN IN PROZENT</a:t>
            </a:r>
            <a:endParaRPr lang="en-GB"/>
          </a:p>
        </p:txBody>
      </p:sp>
      <p:sp>
        <p:nvSpPr>
          <p:cNvPr id="2" name="Titelplatzhalter 1">
            <a:extLst>
              <a:ext uri="{FF2B5EF4-FFF2-40B4-BE49-F238E27FC236}">
                <a16:creationId xmlns:a16="http://schemas.microsoft.com/office/drawing/2014/main" id="{2D9237A6-A30E-BAF9-E634-5A3457BD2B3A}"/>
              </a:ext>
            </a:extLst>
          </p:cNvPr>
          <p:cNvSpPr>
            <a:spLocks noGrp="1"/>
          </p:cNvSpPr>
          <p:nvPr>
            <p:ph type="title"/>
          </p:nvPr>
        </p:nvSpPr>
        <p:spPr>
          <a:xfrm>
            <a:off x="515937" y="620714"/>
            <a:ext cx="11160125" cy="755650"/>
          </a:xfrm>
          <a:prstGeom prst="rect">
            <a:avLst/>
          </a:prstGeom>
        </p:spPr>
        <p:txBody>
          <a:bodyPr vert="horz" lIns="0" tIns="0" rIns="0" bIns="0" rtlCol="0" anchor="t" anchorCtr="0">
            <a:noAutofit/>
          </a:bodyPr>
          <a:lstStyle/>
          <a:p>
            <a:r>
              <a:rPr lang="en-GB"/>
              <a:t>Headline</a:t>
            </a:r>
          </a:p>
        </p:txBody>
      </p:sp>
      <p:sp>
        <p:nvSpPr>
          <p:cNvPr id="3" name="Textplatzhalter 2">
            <a:extLst>
              <a:ext uri="{FF2B5EF4-FFF2-40B4-BE49-F238E27FC236}">
                <a16:creationId xmlns:a16="http://schemas.microsoft.com/office/drawing/2014/main" id="{DBDE46C2-FD1F-6925-3447-1FEED288303B}"/>
              </a:ext>
            </a:extLst>
          </p:cNvPr>
          <p:cNvSpPr>
            <a:spLocks noGrp="1"/>
          </p:cNvSpPr>
          <p:nvPr>
            <p:ph type="body" idx="1"/>
          </p:nvPr>
        </p:nvSpPr>
        <p:spPr>
          <a:xfrm>
            <a:off x="515938" y="2241549"/>
            <a:ext cx="6948488" cy="4103689"/>
          </a:xfrm>
          <a:prstGeom prst="rect">
            <a:avLst/>
          </a:prstGeom>
        </p:spPr>
        <p:txBody>
          <a:bodyPr vert="horz" lIns="0" tIns="0" rIns="0" bIns="0" rtlCol="0" anchor="t" anchorCtr="0">
            <a:noAutofit/>
          </a:bodyPr>
          <a:lstStyle/>
          <a:p>
            <a:pPr lvl="0"/>
            <a:r>
              <a:rPr lang="en-GB"/>
              <a:t>Text</a:t>
            </a:r>
          </a:p>
          <a:p>
            <a:pPr lvl="1"/>
            <a:r>
              <a:rPr lang="en-GB"/>
              <a:t>Text</a:t>
            </a:r>
          </a:p>
          <a:p>
            <a:pPr lvl="2"/>
            <a:r>
              <a:rPr lang="en-GB"/>
              <a:t>Text</a:t>
            </a:r>
          </a:p>
          <a:p>
            <a:pPr lvl="3"/>
            <a:r>
              <a:rPr lang="en-GB"/>
              <a:t>Text</a:t>
            </a:r>
          </a:p>
          <a:p>
            <a:pPr lvl="4"/>
            <a:r>
              <a:rPr lang="en-GB"/>
              <a:t>Text</a:t>
            </a:r>
          </a:p>
        </p:txBody>
      </p:sp>
      <p:sp>
        <p:nvSpPr>
          <p:cNvPr id="6" name="Foliennummernplatzhalter 5">
            <a:extLst>
              <a:ext uri="{FF2B5EF4-FFF2-40B4-BE49-F238E27FC236}">
                <a16:creationId xmlns:a16="http://schemas.microsoft.com/office/drawing/2014/main" id="{EC76DDDF-AAC4-2A06-25C0-0D0CABAFC46C}"/>
              </a:ext>
            </a:extLst>
          </p:cNvPr>
          <p:cNvSpPr>
            <a:spLocks noGrp="1"/>
          </p:cNvSpPr>
          <p:nvPr>
            <p:ph type="sldNum" sz="quarter" idx="4"/>
          </p:nvPr>
        </p:nvSpPr>
        <p:spPr>
          <a:xfrm>
            <a:off x="11304588" y="6452338"/>
            <a:ext cx="371475" cy="130479"/>
          </a:xfrm>
          <a:prstGeom prst="rect">
            <a:avLst/>
          </a:prstGeom>
        </p:spPr>
        <p:txBody>
          <a:bodyPr vert="horz" lIns="0" tIns="0" rIns="0" bIns="0" rtlCol="0" anchor="t" anchorCtr="0">
            <a:noAutofit/>
          </a:bodyPr>
          <a:lstStyle>
            <a:lvl1pPr algn="r">
              <a:defRPr sz="700">
                <a:solidFill>
                  <a:srgbClr val="E4EAF0"/>
                </a:solidFill>
                <a:latin typeface="+mj-lt"/>
              </a:defRPr>
            </a:lvl1pPr>
          </a:lstStyle>
          <a:p>
            <a:fld id="{BBE0597C-028E-473F-BF50-BBB8B8A24EC3}" type="slidenum">
              <a:rPr lang="en-GB" smtClean="0"/>
              <a:pPr/>
              <a:t>‹Nr.›</a:t>
            </a:fld>
            <a:endParaRPr lang="en-GB"/>
          </a:p>
        </p:txBody>
      </p:sp>
      <p:pic>
        <p:nvPicPr>
          <p:cNvPr id="9" name="Grafik 1">
            <a:extLst>
              <a:ext uri="{FF2B5EF4-FFF2-40B4-BE49-F238E27FC236}">
                <a16:creationId xmlns:a16="http://schemas.microsoft.com/office/drawing/2014/main" id="{4530AFAB-E7D7-4C3A-AD77-B6DBBB09FB1B}"/>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p:blipFill>
        <p:spPr>
          <a:xfrm>
            <a:off x="515939" y="6416646"/>
            <a:ext cx="2174097" cy="227197"/>
          </a:xfrm>
          <a:prstGeom prst="rect">
            <a:avLst/>
          </a:prstGeom>
        </p:spPr>
      </p:pic>
    </p:spTree>
    <p:extLst>
      <p:ext uri="{BB962C8B-B14F-4D97-AF65-F5344CB8AC3E}">
        <p14:creationId xmlns:p14="http://schemas.microsoft.com/office/powerpoint/2010/main" val="290875737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736"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 id="2147483734" r:id="rId40"/>
    <p:sldLayoutId id="2147483735" r:id="rId41"/>
  </p:sldLayoutIdLst>
  <p:hf hdr="0" dt="0"/>
  <p:txStyles>
    <p:titleStyle>
      <a:lvl1pPr algn="l" defTabSz="914400" rtl="0" eaLnBrk="1" latinLnBrk="0" hangingPunct="1">
        <a:lnSpc>
          <a:spcPct val="92000"/>
        </a:lnSpc>
        <a:spcBef>
          <a:spcPct val="0"/>
        </a:spcBef>
        <a:buNone/>
        <a:defRPr sz="3000" b="1" kern="1200">
          <a:solidFill>
            <a:schemeClr val="bg1"/>
          </a:solidFill>
          <a:latin typeface="+mn-lt"/>
          <a:ea typeface="+mj-ea"/>
          <a:cs typeface="+mj-cs"/>
        </a:defRPr>
      </a:lvl1pPr>
    </p:titleStyle>
    <p:bodyStyle>
      <a:lvl1pPr marL="0" indent="0" algn="l" defTabSz="914400" rtl="0" eaLnBrk="1" latinLnBrk="0" hangingPunct="1">
        <a:lnSpc>
          <a:spcPct val="107000"/>
        </a:lnSpc>
        <a:spcBef>
          <a:spcPts val="0"/>
        </a:spcBef>
        <a:spcAft>
          <a:spcPts val="1200"/>
        </a:spcAft>
        <a:buFont typeface="Symbol" panose="05050102010706020507" pitchFamily="18" charset="2"/>
        <a:buNone/>
        <a:defRPr sz="1600" kern="1200">
          <a:solidFill>
            <a:schemeClr val="tx1"/>
          </a:solidFill>
          <a:latin typeface="+mn-lt"/>
          <a:ea typeface="+mn-ea"/>
          <a:cs typeface="+mn-cs"/>
        </a:defRPr>
      </a:lvl1pPr>
      <a:lvl2pPr marL="176213" indent="-176213"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2pPr>
      <a:lvl3pPr marL="361950" indent="-187325"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3pPr>
      <a:lvl4pPr marL="538163" indent="-177800"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4pPr>
      <a:lvl5pPr marL="715963" indent="-176213"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1412" userDrawn="1">
          <p15:clr>
            <a:srgbClr val="F26B43"/>
          </p15:clr>
        </p15:guide>
        <p15:guide id="4" orient="horz" pos="3997" userDrawn="1">
          <p15:clr>
            <a:srgbClr val="F26B43"/>
          </p15:clr>
        </p15:guide>
        <p15:guide id="5" orient="horz" pos="867" userDrawn="1">
          <p15:clr>
            <a:srgbClr val="F26B43"/>
          </p15:clr>
        </p15:guide>
        <p15:guide id="6" orient="horz" pos="391" userDrawn="1">
          <p15:clr>
            <a:srgbClr val="F26B43"/>
          </p15:clr>
        </p15:guide>
        <p15:guide id="7" pos="4838" userDrawn="1">
          <p15:clr>
            <a:srgbClr val="F26B43"/>
          </p15:clr>
        </p15:guide>
        <p15:guide id="8" pos="4702" userDrawn="1">
          <p15:clr>
            <a:srgbClr val="F26B43"/>
          </p15:clr>
        </p15:guide>
        <p15:guide id="9" pos="3840" userDrawn="1">
          <p15:clr>
            <a:srgbClr val="F26B43"/>
          </p15:clr>
        </p15:guide>
        <p15:guide id="10" orient="horz" pos="3521" userDrawn="1">
          <p15:clr>
            <a:srgbClr val="F26B43"/>
          </p15:clr>
        </p15:guide>
        <p15:guide id="11"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oleObject" Target="../embeddings/oleObject3.bin"/><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hemeOverride" Target="../theme/themeOverride1.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hemeOverride" Target="../theme/themeOverride2.xml"/><Relationship Id="rId5" Type="http://schemas.openxmlformats.org/officeDocument/2006/relationships/image" Target="../media/image27.png"/><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4.xml"/><Relationship Id="rId7" Type="http://schemas.openxmlformats.org/officeDocument/2006/relationships/image" Target="../media/image9.png"/><Relationship Id="rId2" Type="http://schemas.openxmlformats.org/officeDocument/2006/relationships/slideLayout" Target="../slideLayouts/slideLayout29.xml"/><Relationship Id="rId1" Type="http://schemas.openxmlformats.org/officeDocument/2006/relationships/tags" Target="../tags/tag5.xml"/><Relationship Id="rId6" Type="http://schemas.openxmlformats.org/officeDocument/2006/relationships/image" Target="../media/image29.emf"/><Relationship Id="rId5" Type="http://schemas.openxmlformats.org/officeDocument/2006/relationships/oleObject" Target="../embeddings/oleObject4.bin"/><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F18E9E-A48C-7B1C-77EF-F611B0FE2EA7}"/>
              </a:ext>
            </a:extLst>
          </p:cNvPr>
          <p:cNvPicPr>
            <a:picLocks noChangeAspect="1"/>
          </p:cNvPicPr>
          <p:nvPr/>
        </p:nvPicPr>
        <p:blipFill>
          <a:blip r:embed="rId3">
            <a:extLst>
              <a:ext uri="{28A0092B-C50C-407E-A947-70E740481C1C}">
                <a14:useLocalDpi xmlns:a14="http://schemas.microsoft.com/office/drawing/2010/main" val="0"/>
              </a:ext>
            </a:extLst>
          </a:blip>
          <a:srcRect t="7869" b="7869"/>
          <a:stretch/>
        </p:blipFill>
        <p:spPr>
          <a:xfrm>
            <a:off x="0" y="-1"/>
            <a:ext cx="12192000" cy="6858001"/>
          </a:xfrm>
          <a:prstGeom prst="rect">
            <a:avLst/>
          </a:prstGeom>
        </p:spPr>
      </p:pic>
      <p:sp>
        <p:nvSpPr>
          <p:cNvPr id="2" name="Google Shape;172;p5">
            <a:extLst>
              <a:ext uri="{FF2B5EF4-FFF2-40B4-BE49-F238E27FC236}">
                <a16:creationId xmlns:a16="http://schemas.microsoft.com/office/drawing/2014/main" id="{78166D99-D28F-B380-CBD8-83FFF0FFEC39}"/>
              </a:ext>
            </a:extLst>
          </p:cNvPr>
          <p:cNvSpPr/>
          <p:nvPr/>
        </p:nvSpPr>
        <p:spPr>
          <a:xfrm>
            <a:off x="-85248" y="-80877"/>
            <a:ext cx="12813209" cy="7019751"/>
          </a:xfrm>
          <a:prstGeom prst="rect">
            <a:avLst/>
          </a:prstGeom>
          <a:solidFill>
            <a:schemeClr val="dk1">
              <a:alpha val="31372"/>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6" name="Title 5">
            <a:extLst>
              <a:ext uri="{FF2B5EF4-FFF2-40B4-BE49-F238E27FC236}">
                <a16:creationId xmlns:a16="http://schemas.microsoft.com/office/drawing/2014/main" id="{AC8B69F3-6408-DE3E-754C-D35F0A63F8DB}"/>
              </a:ext>
            </a:extLst>
          </p:cNvPr>
          <p:cNvSpPr>
            <a:spLocks noGrp="1"/>
          </p:cNvSpPr>
          <p:nvPr>
            <p:ph type="ctrTitle"/>
          </p:nvPr>
        </p:nvSpPr>
        <p:spPr>
          <a:xfrm>
            <a:off x="515937" y="3167740"/>
            <a:ext cx="9117920" cy="1812470"/>
          </a:xfrm>
        </p:spPr>
        <p:txBody>
          <a:bodyPr/>
          <a:lstStyle/>
          <a:p>
            <a:pPr>
              <a:lnSpc>
                <a:spcPct val="100000"/>
              </a:lnSpc>
              <a:spcAft>
                <a:spcPts val="1200"/>
              </a:spcAft>
            </a:pPr>
            <a:r>
              <a:rPr lang="de-AT" sz="3600"/>
              <a:t>KMU-Studie 2024:</a:t>
            </a:r>
            <a:br>
              <a:rPr lang="de-AT" sz="3600"/>
            </a:br>
            <a:r>
              <a:rPr lang="de-AT" sz="3600"/>
              <a:t>Heimischer Mittelstand trotzt herausforderndem Umfeld</a:t>
            </a:r>
          </a:p>
        </p:txBody>
      </p:sp>
      <p:sp>
        <p:nvSpPr>
          <p:cNvPr id="8" name="Text Placeholder 7">
            <a:extLst>
              <a:ext uri="{FF2B5EF4-FFF2-40B4-BE49-F238E27FC236}">
                <a16:creationId xmlns:a16="http://schemas.microsoft.com/office/drawing/2014/main" id="{11C5CC91-74BC-1BC0-389E-3A0D43934B04}"/>
              </a:ext>
            </a:extLst>
          </p:cNvPr>
          <p:cNvSpPr>
            <a:spLocks noGrp="1"/>
          </p:cNvSpPr>
          <p:nvPr>
            <p:ph type="body" sz="quarter" idx="11"/>
          </p:nvPr>
        </p:nvSpPr>
        <p:spPr/>
        <p:txBody>
          <a:bodyPr/>
          <a:lstStyle/>
          <a:p>
            <a:r>
              <a:rPr kumimoji="0" lang="de-DE" sz="1200" b="1" i="0" u="none" strike="noStrike" kern="0" cap="none" spc="0" normalizeH="0" noProof="0" dirty="0">
                <a:ln>
                  <a:noFill/>
                </a:ln>
                <a:solidFill>
                  <a:srgbClr val="FFFFFF"/>
                </a:solidFill>
                <a:effectLst/>
                <a:uLnTx/>
                <a:uFillTx/>
                <a:latin typeface="Inter"/>
                <a:ea typeface="+mn-ea"/>
                <a:cs typeface="Inter"/>
              </a:rPr>
              <a:t>Hans Unterdorfer</a:t>
            </a:r>
            <a:r>
              <a:rPr kumimoji="0" lang="de-DE" sz="1200" b="0" i="0" u="none" strike="noStrike" kern="0" cap="none" spc="0" normalizeH="0" noProof="0" dirty="0">
                <a:ln>
                  <a:noFill/>
                </a:ln>
                <a:solidFill>
                  <a:srgbClr val="FFFFFF"/>
                </a:solidFill>
                <a:effectLst/>
                <a:uLnTx/>
                <a:uFillTx/>
                <a:latin typeface="Inter"/>
                <a:ea typeface="+mn-ea"/>
                <a:cs typeface="Inter"/>
              </a:rPr>
              <a:t>, Firmenkundenvorstand Erste Bank Oesterreich</a:t>
            </a:r>
            <a:endParaRPr kumimoji="0" lang="de-AT" sz="1200" b="0" i="0" u="none" strike="noStrike" kern="0" cap="none" spc="0" normalizeH="0" noProof="0" dirty="0">
              <a:ln>
                <a:noFill/>
              </a:ln>
              <a:solidFill>
                <a:srgbClr val="FFFFFF"/>
              </a:solidFill>
              <a:effectLst/>
              <a:uLnTx/>
              <a:uFillTx/>
              <a:latin typeface="Inter"/>
              <a:ea typeface="+mn-ea"/>
              <a:cs typeface="Inter"/>
            </a:endParaRPr>
          </a:p>
        </p:txBody>
      </p:sp>
      <p:pic>
        <p:nvPicPr>
          <p:cNvPr id="11" name="Grafik 1">
            <a:extLst>
              <a:ext uri="{FF2B5EF4-FFF2-40B4-BE49-F238E27FC236}">
                <a16:creationId xmlns:a16="http://schemas.microsoft.com/office/drawing/2014/main" id="{804DD12E-3489-BB2E-B18E-E2740207B8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936" y="1216840"/>
            <a:ext cx="4759075" cy="497660"/>
          </a:xfrm>
          <a:prstGeom prst="rect">
            <a:avLst/>
          </a:prstGeom>
        </p:spPr>
      </p:pic>
    </p:spTree>
    <p:extLst>
      <p:ext uri="{BB962C8B-B14F-4D97-AF65-F5344CB8AC3E}">
        <p14:creationId xmlns:p14="http://schemas.microsoft.com/office/powerpoint/2010/main" val="8161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866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91856-3897-3F37-54F2-C0B1CE70D855}"/>
              </a:ext>
            </a:extLst>
          </p:cNvPr>
          <p:cNvSpPr txBox="1"/>
          <p:nvPr/>
        </p:nvSpPr>
        <p:spPr>
          <a:xfrm>
            <a:off x="610310" y="2079739"/>
            <a:ext cx="8656222"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7</a:t>
            </a:r>
            <a:r>
              <a:rPr kumimoji="0" lang="en-GB" sz="115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 </a:t>
            </a:r>
            <a:r>
              <a:rPr kumimoji="0" lang="en-GB" sz="6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von</a:t>
            </a:r>
            <a:r>
              <a:rPr kumimoji="0" lang="en-GB" sz="4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 </a:t>
            </a:r>
            <a:r>
              <a:rPr kumimoji="0" lang="en-GB" sz="23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10</a:t>
            </a:r>
            <a:endParaRPr kumimoji="0" lang="en-AT" sz="23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2" name="Title 1">
            <a:extLst>
              <a:ext uri="{FF2B5EF4-FFF2-40B4-BE49-F238E27FC236}">
                <a16:creationId xmlns:a16="http://schemas.microsoft.com/office/drawing/2014/main" id="{B2DCE107-C9D1-67AE-1D9E-F9068F30AC41}"/>
              </a:ext>
            </a:extLst>
          </p:cNvPr>
          <p:cNvSpPr>
            <a:spLocks noGrp="1"/>
          </p:cNvSpPr>
          <p:nvPr>
            <p:ph type="title"/>
          </p:nvPr>
        </p:nvSpPr>
        <p:spPr/>
        <p:txBody>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de-DE" dirty="0"/>
              <a:t>Nachhaltigkeit</a:t>
            </a:r>
            <a:r>
              <a:rPr lang="de-DE" b="0" dirty="0"/>
              <a:t> mit </a:t>
            </a:r>
            <a:r>
              <a:rPr lang="de-DE" dirty="0"/>
              <a:t>hohem</a:t>
            </a:r>
            <a:r>
              <a:rPr lang="de-DE" b="0" dirty="0"/>
              <a:t> Stellenwert</a:t>
            </a:r>
            <a:endParaRPr kumimoji="0" lang="de-AT" b="0" i="0" u="none" strike="noStrike" kern="1200" cap="none" spc="-10" normalizeH="0" baseline="0" noProof="0" dirty="0">
              <a:ln>
                <a:noFill/>
              </a:ln>
              <a:effectLst/>
              <a:uLnTx/>
              <a:uFillTx/>
              <a:latin typeface="Inter"/>
              <a:ea typeface="+mj-ea"/>
              <a:cs typeface="+mj-cs"/>
            </a:endParaRPr>
          </a:p>
        </p:txBody>
      </p:sp>
      <p:sp>
        <p:nvSpPr>
          <p:cNvPr id="5" name="Footer Placeholder 4">
            <a:extLst>
              <a:ext uri="{FF2B5EF4-FFF2-40B4-BE49-F238E27FC236}">
                <a16:creationId xmlns:a16="http://schemas.microsoft.com/office/drawing/2014/main" id="{439ACE5C-DED7-BD1D-F498-4DAD57C61EEB}"/>
              </a:ext>
            </a:extLst>
          </p:cNvPr>
          <p:cNvSpPr>
            <a:spLocks noGrp="1"/>
          </p:cNvSpPr>
          <p:nvPr>
            <p:ph type="ftr" sz="quarter" idx="11"/>
          </p:nvPr>
        </p:nvSpPr>
        <p:spPr>
          <a:xfrm>
            <a:off x="5465136" y="6459481"/>
            <a:ext cx="4877430" cy="155412"/>
          </a:xfrm>
        </p:spPr>
        <p:txBody>
          <a:bodyPr/>
          <a:lstStyle/>
          <a:p>
            <a:r>
              <a:rPr lang="de-DE" b="1" dirty="0"/>
              <a:t>Frage:</a:t>
            </a:r>
            <a:r>
              <a:rPr lang="de-DE" dirty="0"/>
              <a:t> „Wenn Sie jetzt ganz allgemein an die Weiterentwicklung Ihrer Produkte oder Dienstleistungen denken: Wie hoch ist der Stellenwert von </a:t>
            </a:r>
            <a:br>
              <a:rPr lang="de-DE" dirty="0"/>
            </a:br>
            <a:r>
              <a:rPr lang="de-DE" dirty="0"/>
              <a:t>Nachhaltigkeit und Ökologisierung –  also grünen Themen – für die Zukunft Ihres Unternehmens? Würden Sie sagen, es ist für Sie - "</a:t>
            </a:r>
          </a:p>
          <a:p>
            <a:pPr algn="l"/>
            <a:endParaRPr lang="de-DE" b="1" dirty="0"/>
          </a:p>
        </p:txBody>
      </p:sp>
      <p:sp>
        <p:nvSpPr>
          <p:cNvPr id="3" name="Slide Number Placeholder 2">
            <a:extLst>
              <a:ext uri="{FF2B5EF4-FFF2-40B4-BE49-F238E27FC236}">
                <a16:creationId xmlns:a16="http://schemas.microsoft.com/office/drawing/2014/main" id="{EDC88E9F-DBD6-0A16-2EE1-247578FA46C4}"/>
              </a:ext>
            </a:extLst>
          </p:cNvPr>
          <p:cNvSpPr>
            <a:spLocks noGrp="1"/>
          </p:cNvSpPr>
          <p:nvPr>
            <p:ph type="sldNum" sz="quarter" idx="12"/>
          </p:nvPr>
        </p:nvSpPr>
        <p:spPr/>
        <p:txBody>
          <a:bodyPr/>
          <a:lstStyle/>
          <a:p>
            <a:fld id="{BBE0597C-028E-473F-BF50-BBB8B8A24EC3}" type="slidenum">
              <a:rPr lang="en-GB" smtClean="0"/>
              <a:t>10</a:t>
            </a:fld>
            <a:endParaRPr lang="en-GB"/>
          </a:p>
        </p:txBody>
      </p:sp>
      <p:pic>
        <p:nvPicPr>
          <p:cNvPr id="20" name="Picture 19">
            <a:extLst>
              <a:ext uri="{FF2B5EF4-FFF2-40B4-BE49-F238E27FC236}">
                <a16:creationId xmlns:a16="http://schemas.microsoft.com/office/drawing/2014/main" id="{72C83DD8-FE5C-ED76-B8D9-DA04A131FE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29677" y="2592358"/>
            <a:ext cx="1634496" cy="1634496"/>
          </a:xfrm>
          <a:prstGeom prst="rect">
            <a:avLst/>
          </a:prstGeom>
        </p:spPr>
      </p:pic>
      <p:sp>
        <p:nvSpPr>
          <p:cNvPr id="26" name="TextBox 25">
            <a:extLst>
              <a:ext uri="{FF2B5EF4-FFF2-40B4-BE49-F238E27FC236}">
                <a16:creationId xmlns:a16="http://schemas.microsoft.com/office/drawing/2014/main" id="{E5ACF625-BEAB-39BB-EA6A-C6C81012E671}"/>
              </a:ext>
            </a:extLst>
          </p:cNvPr>
          <p:cNvSpPr txBox="1"/>
          <p:nvPr/>
        </p:nvSpPr>
        <p:spPr>
          <a:xfrm>
            <a:off x="8465326" y="4228077"/>
            <a:ext cx="3446210" cy="830997"/>
          </a:xfrm>
          <a:prstGeom prst="rect">
            <a:avLst/>
          </a:prstGeom>
          <a:noFill/>
        </p:spPr>
        <p:txBody>
          <a:bodyPr wrap="square" lIns="91440" tIns="45720" rIns="91440" bIns="45720" anchor="t">
            <a:spAutoFit/>
          </a:bodyPr>
          <a:lstStyle/>
          <a:p>
            <a:pPr>
              <a:defRPr/>
            </a:pPr>
            <a:r>
              <a:rPr kumimoji="0" lang="de-AT" sz="2400" i="0" u="none" strike="noStrike" kern="1200" cap="none" spc="0" normalizeH="0" baseline="0" noProof="0" dirty="0">
                <a:ln>
                  <a:noFill/>
                </a:ln>
                <a:solidFill>
                  <a:schemeClr val="bg1"/>
                </a:solidFill>
                <a:effectLst/>
                <a:uLnTx/>
                <a:uFillTx/>
                <a:latin typeface="Inter"/>
                <a:ea typeface="Inter"/>
                <a:cs typeface="Inter"/>
              </a:rPr>
              <a:t>ist Nachhaltigkeit </a:t>
            </a:r>
            <a:r>
              <a:rPr kumimoji="0" lang="de-AT" sz="2400" b="1" i="0" u="none" strike="noStrike" kern="1200" cap="none" spc="0" normalizeH="0" baseline="0" noProof="0" dirty="0">
                <a:ln>
                  <a:noFill/>
                </a:ln>
                <a:solidFill>
                  <a:schemeClr val="bg1"/>
                </a:solidFill>
                <a:effectLst/>
                <a:uLnTx/>
                <a:uFillTx/>
                <a:latin typeface="Inter"/>
                <a:ea typeface="Inter"/>
                <a:cs typeface="Inter"/>
              </a:rPr>
              <a:t>sehr oder eher wichtig</a:t>
            </a:r>
            <a:endParaRPr kumimoji="0" lang="en-GB" sz="2400" b="0" i="0" u="none" strike="noStrike" kern="1200" cap="none" spc="0" normalizeH="0" baseline="0" noProof="0" dirty="0">
              <a:ln>
                <a:noFill/>
              </a:ln>
              <a:solidFill>
                <a:schemeClr val="bg1"/>
              </a:solidFill>
              <a:effectLst/>
              <a:uLnTx/>
              <a:uFillTx/>
              <a:latin typeface="Inter"/>
              <a:ea typeface="Inter"/>
              <a:cs typeface="Inter"/>
            </a:endParaRPr>
          </a:p>
        </p:txBody>
      </p:sp>
      <p:sp>
        <p:nvSpPr>
          <p:cNvPr id="39" name="TextBox 38">
            <a:extLst>
              <a:ext uri="{FF2B5EF4-FFF2-40B4-BE49-F238E27FC236}">
                <a16:creationId xmlns:a16="http://schemas.microsoft.com/office/drawing/2014/main" id="{427E6851-7AB5-F9C6-7C17-7510B6EAB434}"/>
              </a:ext>
            </a:extLst>
          </p:cNvPr>
          <p:cNvSpPr txBox="1"/>
          <p:nvPr/>
        </p:nvSpPr>
        <p:spPr>
          <a:xfrm>
            <a:off x="515937" y="1914522"/>
            <a:ext cx="2225021"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i="0" u="none" strike="noStrike" kern="1200" cap="none" spc="0" normalizeH="0" baseline="0" noProof="0" dirty="0">
                <a:ln>
                  <a:noFill/>
                </a:ln>
                <a:solidFill>
                  <a:schemeClr val="bg1"/>
                </a:solidFill>
                <a:effectLst/>
                <a:uLnTx/>
                <a:uFillTx/>
                <a:latin typeface="Inter"/>
                <a:ea typeface="Inter"/>
                <a:cs typeface="Inter"/>
              </a:rPr>
              <a:t>Für</a:t>
            </a:r>
            <a:endParaRPr kumimoji="0" lang="en-GB" sz="2400" i="0" u="none" strike="noStrike" kern="1200" cap="none" spc="0" normalizeH="0" baseline="0" noProof="0" dirty="0">
              <a:ln>
                <a:noFill/>
              </a:ln>
              <a:solidFill>
                <a:schemeClr val="bg1"/>
              </a:solidFill>
              <a:effectLst/>
              <a:uLnTx/>
              <a:uFillTx/>
              <a:latin typeface="Inter"/>
              <a:ea typeface="Inter"/>
              <a:cs typeface="Inter"/>
            </a:endParaRPr>
          </a:p>
        </p:txBody>
      </p:sp>
    </p:spTree>
    <p:extLst>
      <p:ext uri="{BB962C8B-B14F-4D97-AF65-F5344CB8AC3E}">
        <p14:creationId xmlns:p14="http://schemas.microsoft.com/office/powerpoint/2010/main" val="80054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B8B8492-060E-35FE-754F-A39228F773A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4B8B8492-060E-35FE-754F-A39228F773A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Rounded Rectangle 6">
            <a:extLst>
              <a:ext uri="{FF2B5EF4-FFF2-40B4-BE49-F238E27FC236}">
                <a16:creationId xmlns:a16="http://schemas.microsoft.com/office/drawing/2014/main" id="{A72F3B9C-3397-D132-39C0-4AC970D96943}"/>
              </a:ext>
            </a:extLst>
          </p:cNvPr>
          <p:cNvSpPr/>
          <p:nvPr/>
        </p:nvSpPr>
        <p:spPr>
          <a:xfrm>
            <a:off x="9697037" y="2443683"/>
            <a:ext cx="2160000" cy="3145905"/>
          </a:xfrm>
          <a:prstGeom prst="roundRect">
            <a:avLst>
              <a:gd name="adj" fmla="val 6718"/>
            </a:avLst>
          </a:prstGeom>
          <a:solidFill>
            <a:srgbClr val="028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ounded Rectangle 136">
            <a:extLst>
              <a:ext uri="{FF2B5EF4-FFF2-40B4-BE49-F238E27FC236}">
                <a16:creationId xmlns:a16="http://schemas.microsoft.com/office/drawing/2014/main" id="{D46DB758-46E7-597D-49DB-AC89EBE9366C}"/>
              </a:ext>
            </a:extLst>
          </p:cNvPr>
          <p:cNvSpPr/>
          <p:nvPr/>
        </p:nvSpPr>
        <p:spPr>
          <a:xfrm>
            <a:off x="7356520" y="2464349"/>
            <a:ext cx="2160000" cy="3145905"/>
          </a:xfrm>
          <a:prstGeom prst="roundRect">
            <a:avLst>
              <a:gd name="adj" fmla="val 6718"/>
            </a:avLst>
          </a:prstGeom>
          <a:solidFill>
            <a:srgbClr val="028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ounded Rectangle 135">
            <a:extLst>
              <a:ext uri="{FF2B5EF4-FFF2-40B4-BE49-F238E27FC236}">
                <a16:creationId xmlns:a16="http://schemas.microsoft.com/office/drawing/2014/main" id="{06B70869-245F-0E38-1015-BCA823DD667E}"/>
              </a:ext>
            </a:extLst>
          </p:cNvPr>
          <p:cNvSpPr/>
          <p:nvPr/>
        </p:nvSpPr>
        <p:spPr>
          <a:xfrm>
            <a:off x="334963" y="2477141"/>
            <a:ext cx="2160000" cy="3145905"/>
          </a:xfrm>
          <a:prstGeom prst="roundRect">
            <a:avLst>
              <a:gd name="adj" fmla="val 6718"/>
            </a:avLst>
          </a:prstGeom>
          <a:solidFill>
            <a:srgbClr val="028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ounded Rectangle 137">
            <a:extLst>
              <a:ext uri="{FF2B5EF4-FFF2-40B4-BE49-F238E27FC236}">
                <a16:creationId xmlns:a16="http://schemas.microsoft.com/office/drawing/2014/main" id="{5B6D7967-8956-4881-AB36-B5DD0384E880}"/>
              </a:ext>
            </a:extLst>
          </p:cNvPr>
          <p:cNvSpPr/>
          <p:nvPr/>
        </p:nvSpPr>
        <p:spPr>
          <a:xfrm>
            <a:off x="2675482" y="2465566"/>
            <a:ext cx="2160000" cy="3145905"/>
          </a:xfrm>
          <a:prstGeom prst="roundRect">
            <a:avLst>
              <a:gd name="adj" fmla="val 6718"/>
            </a:avLst>
          </a:prstGeom>
          <a:solidFill>
            <a:srgbClr val="028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ounded Rectangle 138">
            <a:extLst>
              <a:ext uri="{FF2B5EF4-FFF2-40B4-BE49-F238E27FC236}">
                <a16:creationId xmlns:a16="http://schemas.microsoft.com/office/drawing/2014/main" id="{D05D4351-D3C7-1139-2FFF-1A73E101338E}"/>
              </a:ext>
            </a:extLst>
          </p:cNvPr>
          <p:cNvSpPr/>
          <p:nvPr/>
        </p:nvSpPr>
        <p:spPr>
          <a:xfrm>
            <a:off x="5016001" y="2477141"/>
            <a:ext cx="2160000" cy="3145905"/>
          </a:xfrm>
          <a:prstGeom prst="roundRect">
            <a:avLst>
              <a:gd name="adj" fmla="val 6718"/>
            </a:avLst>
          </a:prstGeom>
          <a:solidFill>
            <a:srgbClr val="028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536490-1870-9CC8-DF28-E6AE79D9594A}"/>
              </a:ext>
            </a:extLst>
          </p:cNvPr>
          <p:cNvSpPr>
            <a:spLocks noGrp="1"/>
          </p:cNvSpPr>
          <p:nvPr>
            <p:ph type="title"/>
          </p:nvPr>
        </p:nvSpPr>
        <p:spPr>
          <a:xfrm>
            <a:off x="515937" y="620714"/>
            <a:ext cx="11160125" cy="849463"/>
          </a:xfrm>
        </p:spPr>
        <p:txBody>
          <a:bodyPr vert="horz" wrap="square" lIns="0" tIns="0" rIns="0" bIns="0">
            <a:spAutoFit/>
          </a:bodyPr>
          <a:lstStyle/>
          <a:p>
            <a:r>
              <a:rPr lang="de-AT" dirty="0">
                <a:solidFill>
                  <a:srgbClr val="303030"/>
                </a:solidFill>
                <a:latin typeface="Inter" panose="020B0502030000000004" pitchFamily="34" charset="0"/>
                <a:ea typeface="Inter" panose="020B0502030000000004" pitchFamily="34" charset="0"/>
                <a:cs typeface="Inter" panose="020B0502030000000004" pitchFamily="34" charset="0"/>
              </a:rPr>
              <a:t>Grüner Wandel: </a:t>
            </a:r>
            <a:r>
              <a:rPr lang="de-AT" b="0" dirty="0">
                <a:solidFill>
                  <a:srgbClr val="303030"/>
                </a:solidFill>
                <a:latin typeface="Inter" panose="020B0502030000000004" pitchFamily="34" charset="0"/>
                <a:ea typeface="Inter" panose="020B0502030000000004" pitchFamily="34" charset="0"/>
                <a:cs typeface="Inter" panose="020B0502030000000004" pitchFamily="34" charset="0"/>
              </a:rPr>
              <a:t>KMU investieren in Energie und Wertschöpfungskette</a:t>
            </a:r>
            <a:endParaRPr lang="en-GB" b="0" dirty="0">
              <a:solidFill>
                <a:srgbClr val="303030"/>
              </a:solidFill>
              <a:latin typeface="Inter" panose="020B0502030000000004" pitchFamily="34" charset="0"/>
              <a:ea typeface="Inter" panose="020B0502030000000004" pitchFamily="34" charset="0"/>
              <a:cs typeface="Inter" panose="020B0502030000000004" pitchFamily="34" charset="0"/>
            </a:endParaRPr>
          </a:p>
        </p:txBody>
      </p:sp>
      <p:sp>
        <p:nvSpPr>
          <p:cNvPr id="23" name="Text Placeholder 22">
            <a:extLst>
              <a:ext uri="{FF2B5EF4-FFF2-40B4-BE49-F238E27FC236}">
                <a16:creationId xmlns:a16="http://schemas.microsoft.com/office/drawing/2014/main" id="{365FBC95-F838-8DAA-BD53-164ACBEB1A7D}"/>
              </a:ext>
            </a:extLst>
          </p:cNvPr>
          <p:cNvSpPr>
            <a:spLocks noGrp="1"/>
          </p:cNvSpPr>
          <p:nvPr>
            <p:ph type="body" sz="quarter" idx="15"/>
          </p:nvPr>
        </p:nvSpPr>
        <p:spPr/>
        <p:txBody>
          <a:bodyPr/>
          <a:lstStyle/>
          <a:p>
            <a:endParaRPr lang="en-AT"/>
          </a:p>
        </p:txBody>
      </p:sp>
      <p:sp>
        <p:nvSpPr>
          <p:cNvPr id="148" name="TextBox 147">
            <a:extLst>
              <a:ext uri="{FF2B5EF4-FFF2-40B4-BE49-F238E27FC236}">
                <a16:creationId xmlns:a16="http://schemas.microsoft.com/office/drawing/2014/main" id="{A7A0555D-0AE5-AA31-93A3-2F5BF8BAA976}"/>
              </a:ext>
            </a:extLst>
          </p:cNvPr>
          <p:cNvSpPr txBox="1"/>
          <p:nvPr/>
        </p:nvSpPr>
        <p:spPr>
          <a:xfrm>
            <a:off x="334963" y="4596189"/>
            <a:ext cx="21974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T" sz="1200" i="0" u="none" strike="noStrike" kern="1200" cap="none" spc="0" normalizeH="0" baseline="0" noProof="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Umstieg</a:t>
            </a:r>
            <a:r>
              <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 auf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T" sz="1200" b="1"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alternative</a:t>
            </a:r>
            <a:r>
              <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T" sz="1200" b="1" i="0" u="none" strike="noStrike" kern="1200" cap="none" spc="0" normalizeH="0" baseline="0" noProof="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Energieformen</a:t>
            </a:r>
            <a:endParaRPr kumimoji="0" lang="en-AT" sz="1200" b="1"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149" name="TextBox 148">
            <a:extLst>
              <a:ext uri="{FF2B5EF4-FFF2-40B4-BE49-F238E27FC236}">
                <a16:creationId xmlns:a16="http://schemas.microsoft.com/office/drawing/2014/main" id="{66331E54-D33D-8077-784B-851A13FA5DBF}"/>
              </a:ext>
            </a:extLst>
          </p:cNvPr>
          <p:cNvSpPr txBox="1"/>
          <p:nvPr/>
        </p:nvSpPr>
        <p:spPr>
          <a:xfrm>
            <a:off x="2675480" y="4614918"/>
            <a:ext cx="216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T" sz="1200" b="1" i="0" u="none" strike="noStrike" kern="1200" cap="none" spc="0" normalizeH="0" baseline="0" noProof="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Beschaffung</a:t>
            </a:r>
            <a:r>
              <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und </a:t>
            </a:r>
            <a:r>
              <a:rPr kumimoji="0" lang="en-AT" sz="1200" b="1" i="0" u="none" strike="noStrike" kern="1200" cap="none" spc="0" normalizeH="0" baseline="0" noProof="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Einkauf</a:t>
            </a:r>
            <a:endParaRPr kumimoji="0" lang="en-AT" sz="1200" b="1"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150" name="TextBox 149">
            <a:extLst>
              <a:ext uri="{FF2B5EF4-FFF2-40B4-BE49-F238E27FC236}">
                <a16:creationId xmlns:a16="http://schemas.microsoft.com/office/drawing/2014/main" id="{83102E14-D6F4-07E8-B59D-4459125EAD23}"/>
              </a:ext>
            </a:extLst>
          </p:cNvPr>
          <p:cNvSpPr txBox="1"/>
          <p:nvPr/>
        </p:nvSpPr>
        <p:spPr>
          <a:xfrm>
            <a:off x="5015997" y="4614918"/>
            <a:ext cx="2160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T" sz="1200" b="1"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Produktion</a:t>
            </a:r>
            <a:r>
              <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 </a:t>
            </a:r>
            <a:r>
              <a:rPr kumimoji="0" lang="en-AT" sz="1200" i="0" u="none" strike="noStrike" kern="1200" cap="none" spc="0" normalizeH="0" baseline="0" noProof="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bzw</a:t>
            </a:r>
            <a:r>
              <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 </a:t>
            </a:r>
            <a:r>
              <a:rPr kumimoji="0" lang="en-AT" sz="1200" b="1" i="0" u="none" strike="noStrike" kern="1200" cap="none" spc="0" normalizeH="0" baseline="0" noProof="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Durchführung</a:t>
            </a:r>
            <a:r>
              <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 </a:t>
            </a:r>
            <a:br>
              <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br>
            <a:r>
              <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der </a:t>
            </a:r>
            <a:r>
              <a:rPr kumimoji="0" lang="en-AT" sz="1200" i="0" u="none" strike="noStrike" kern="1200" cap="none" spc="0" normalizeH="0" baseline="0" noProof="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Dienstleistung</a:t>
            </a:r>
            <a:endPar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151" name="TextBox 150">
            <a:extLst>
              <a:ext uri="{FF2B5EF4-FFF2-40B4-BE49-F238E27FC236}">
                <a16:creationId xmlns:a16="http://schemas.microsoft.com/office/drawing/2014/main" id="{C7AFB726-1B14-C705-9AB8-96FE085222CC}"/>
              </a:ext>
            </a:extLst>
          </p:cNvPr>
          <p:cNvSpPr txBox="1"/>
          <p:nvPr/>
        </p:nvSpPr>
        <p:spPr>
          <a:xfrm>
            <a:off x="7356512" y="4614918"/>
            <a:ext cx="2160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T" sz="1200"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Fuhrpark </a:t>
            </a:r>
            <a:r>
              <a:rPr kumimoji="0" lang="de-DE" sz="1200"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 </a:t>
            </a:r>
            <a:r>
              <a:rPr kumimoji="0" lang="en-AT" sz="1200" i="0" u="none" strike="noStrike" kern="1200" cap="none" spc="0" normalizeH="0" baseline="0" noProof="0" dirty="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Umstellung</a:t>
            </a:r>
            <a:r>
              <a:rPr kumimoji="0" lang="en-AT" sz="1200"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 auf </a:t>
            </a:r>
            <a:br>
              <a:rPr kumimoji="0" lang="de-DE" sz="1200"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br>
            <a:r>
              <a:rPr kumimoji="0" lang="en-AT" sz="1200" b="1"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e-Autos</a:t>
            </a:r>
            <a:r>
              <a:rPr kumimoji="0" lang="en-AT" sz="1200"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 und </a:t>
            </a:r>
            <a:r>
              <a:rPr kumimoji="0" lang="en-AT" sz="1200" b="1"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alternative </a:t>
            </a:r>
            <a:r>
              <a:rPr kumimoji="0" lang="en-AT" sz="1200" b="1" i="0" u="none" strike="noStrike" kern="1200" cap="none" spc="0" normalizeH="0" baseline="0" noProof="0" dirty="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Antriebssysteme</a:t>
            </a:r>
            <a:endParaRPr kumimoji="0" lang="en-AT" sz="1200" b="1"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8" name="TextBox 7">
            <a:extLst>
              <a:ext uri="{FF2B5EF4-FFF2-40B4-BE49-F238E27FC236}">
                <a16:creationId xmlns:a16="http://schemas.microsoft.com/office/drawing/2014/main" id="{0293B289-476F-67D7-C746-EB49EE982F97}"/>
              </a:ext>
            </a:extLst>
          </p:cNvPr>
          <p:cNvSpPr txBox="1"/>
          <p:nvPr/>
        </p:nvSpPr>
        <p:spPr>
          <a:xfrm>
            <a:off x="9697023" y="4614918"/>
            <a:ext cx="216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T" sz="1200" b="1" i="0" u="none" strike="noStrike" kern="1200" cap="none" spc="0" normalizeH="0" baseline="0" noProof="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Vertrieb</a:t>
            </a:r>
            <a:r>
              <a:rPr kumimoji="0" lang="en-AT" sz="1200"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 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T" sz="1200" b="1" i="0" u="none" strike="noStrike" kern="1200" cap="none" spc="0" normalizeH="0" baseline="0" noProof="0" err="1">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Logistik</a:t>
            </a:r>
            <a:endParaRPr kumimoji="0" lang="en-AT" sz="1200" b="1" i="0" u="none" strike="noStrike" kern="1200" cap="none" spc="0" normalizeH="0" baseline="0" noProof="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29" name="Slide Number Placeholder 2">
            <a:extLst>
              <a:ext uri="{FF2B5EF4-FFF2-40B4-BE49-F238E27FC236}">
                <a16:creationId xmlns:a16="http://schemas.microsoft.com/office/drawing/2014/main" id="{B274A64D-23B8-03A3-3ACA-7CC3918BDEB6}"/>
              </a:ext>
            </a:extLst>
          </p:cNvPr>
          <p:cNvSpPr>
            <a:spLocks noGrp="1"/>
          </p:cNvSpPr>
          <p:nvPr>
            <p:ph type="sldNum" sz="quarter" idx="12"/>
          </p:nvPr>
        </p:nvSpPr>
        <p:spPr>
          <a:xfrm>
            <a:off x="11304588" y="6452338"/>
            <a:ext cx="371475" cy="130479"/>
          </a:xfrm>
        </p:spPr>
        <p:txBody>
          <a:bodyPr/>
          <a:lstStyle/>
          <a:p>
            <a:fld id="{BBE0597C-028E-473F-BF50-BBB8B8A24EC3}" type="slidenum">
              <a:rPr lang="en-GB" smtClean="0"/>
              <a:t>11</a:t>
            </a:fld>
            <a:endParaRPr lang="en-GB"/>
          </a:p>
        </p:txBody>
      </p:sp>
      <p:pic>
        <p:nvPicPr>
          <p:cNvPr id="31" name="Picture 30">
            <a:extLst>
              <a:ext uri="{FF2B5EF4-FFF2-40B4-BE49-F238E27FC236}">
                <a16:creationId xmlns:a16="http://schemas.microsoft.com/office/drawing/2014/main" id="{F264813C-77C1-0D92-5A7A-96C15F1179A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4963" y="2863824"/>
            <a:ext cx="1440000" cy="1440000"/>
          </a:xfrm>
          <a:prstGeom prst="rect">
            <a:avLst/>
          </a:prstGeom>
        </p:spPr>
      </p:pic>
      <p:pic>
        <p:nvPicPr>
          <p:cNvPr id="32" name="Picture 31">
            <a:extLst>
              <a:ext uri="{FF2B5EF4-FFF2-40B4-BE49-F238E27FC236}">
                <a16:creationId xmlns:a16="http://schemas.microsoft.com/office/drawing/2014/main" id="{7B03BC60-1AC7-6B2F-0F85-FBCE93AB1B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035482" y="2863824"/>
            <a:ext cx="1440000" cy="1440000"/>
          </a:xfrm>
          <a:prstGeom prst="rect">
            <a:avLst/>
          </a:prstGeom>
        </p:spPr>
      </p:pic>
      <p:pic>
        <p:nvPicPr>
          <p:cNvPr id="33" name="Picture 32">
            <a:extLst>
              <a:ext uri="{FF2B5EF4-FFF2-40B4-BE49-F238E27FC236}">
                <a16:creationId xmlns:a16="http://schemas.microsoft.com/office/drawing/2014/main" id="{C28B0218-017E-F3F4-9746-757D6862D5D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376001" y="2863824"/>
            <a:ext cx="1440000" cy="1440000"/>
          </a:xfrm>
          <a:prstGeom prst="rect">
            <a:avLst/>
          </a:prstGeom>
        </p:spPr>
      </p:pic>
      <p:pic>
        <p:nvPicPr>
          <p:cNvPr id="34" name="Picture 33">
            <a:extLst>
              <a:ext uri="{FF2B5EF4-FFF2-40B4-BE49-F238E27FC236}">
                <a16:creationId xmlns:a16="http://schemas.microsoft.com/office/drawing/2014/main" id="{D9ADB0AF-1C90-F61E-EEC1-8CED4AF4C13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716520" y="2863824"/>
            <a:ext cx="1440000" cy="1440000"/>
          </a:xfrm>
          <a:prstGeom prst="rect">
            <a:avLst/>
          </a:prstGeom>
        </p:spPr>
      </p:pic>
      <p:pic>
        <p:nvPicPr>
          <p:cNvPr id="35" name="Picture 34">
            <a:extLst>
              <a:ext uri="{FF2B5EF4-FFF2-40B4-BE49-F238E27FC236}">
                <a16:creationId xmlns:a16="http://schemas.microsoft.com/office/drawing/2014/main" id="{D2BDA35C-E942-403E-961A-E4EFE080DFA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57037" y="2863824"/>
            <a:ext cx="1440000" cy="1440000"/>
          </a:xfrm>
          <a:prstGeom prst="rect">
            <a:avLst/>
          </a:prstGeom>
        </p:spPr>
      </p:pic>
    </p:spTree>
    <p:extLst>
      <p:ext uri="{BB962C8B-B14F-4D97-AF65-F5344CB8AC3E}">
        <p14:creationId xmlns:p14="http://schemas.microsoft.com/office/powerpoint/2010/main" val="4014997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A631B-0D7A-1576-0FF9-02CE9CC9B681}"/>
              </a:ext>
            </a:extLst>
          </p:cNvPr>
          <p:cNvSpPr>
            <a:spLocks noGrp="1"/>
          </p:cNvSpPr>
          <p:nvPr>
            <p:ph type="title"/>
          </p:nvPr>
        </p:nvSpPr>
        <p:spPr/>
        <p:txBody>
          <a:bodyPr/>
          <a:lstStyle/>
          <a:p>
            <a:r>
              <a:rPr lang="de-DE" dirty="0">
                <a:solidFill>
                  <a:srgbClr val="303030"/>
                </a:solidFill>
              </a:rPr>
              <a:t>Grüne Transformation </a:t>
            </a:r>
            <a:r>
              <a:rPr lang="de-DE" b="0" dirty="0">
                <a:solidFill>
                  <a:srgbClr val="303030"/>
                </a:solidFill>
              </a:rPr>
              <a:t>schreitet voran</a:t>
            </a:r>
            <a:endParaRPr lang="en-AT" b="0" dirty="0">
              <a:solidFill>
                <a:srgbClr val="303030"/>
              </a:solidFill>
            </a:endParaRPr>
          </a:p>
        </p:txBody>
      </p:sp>
      <p:sp>
        <p:nvSpPr>
          <p:cNvPr id="3" name="Slide Number Placeholder 2">
            <a:extLst>
              <a:ext uri="{FF2B5EF4-FFF2-40B4-BE49-F238E27FC236}">
                <a16:creationId xmlns:a16="http://schemas.microsoft.com/office/drawing/2014/main" id="{BEBA4B33-E8D9-4462-382B-BB6CE450AC4E}"/>
              </a:ext>
            </a:extLst>
          </p:cNvPr>
          <p:cNvSpPr>
            <a:spLocks noGrp="1"/>
          </p:cNvSpPr>
          <p:nvPr>
            <p:ph type="sldNum" sz="quarter" idx="12"/>
          </p:nvPr>
        </p:nvSpPr>
        <p:spPr/>
        <p:txBody>
          <a:bodyPr/>
          <a:lstStyle/>
          <a:p>
            <a:fld id="{BBE0597C-028E-473F-BF50-BBB8B8A24EC3}" type="slidenum">
              <a:rPr lang="en-GB" smtClean="0"/>
              <a:t>12</a:t>
            </a:fld>
            <a:endParaRPr lang="en-GB"/>
          </a:p>
        </p:txBody>
      </p:sp>
      <p:sp>
        <p:nvSpPr>
          <p:cNvPr id="4" name="Text Placeholder 3">
            <a:extLst>
              <a:ext uri="{FF2B5EF4-FFF2-40B4-BE49-F238E27FC236}">
                <a16:creationId xmlns:a16="http://schemas.microsoft.com/office/drawing/2014/main" id="{6C122B2E-532A-9CAB-1E89-53A6908EDE58}"/>
              </a:ext>
            </a:extLst>
          </p:cNvPr>
          <p:cNvSpPr>
            <a:spLocks noGrp="1"/>
          </p:cNvSpPr>
          <p:nvPr>
            <p:ph type="body" sz="quarter" idx="15"/>
          </p:nvPr>
        </p:nvSpPr>
        <p:spPr/>
        <p:txBody>
          <a:bodyPr/>
          <a:lstStyle/>
          <a:p>
            <a:endParaRPr lang="en-AT" dirty="0"/>
          </a:p>
        </p:txBody>
      </p:sp>
      <p:graphicFrame>
        <p:nvGraphicFramePr>
          <p:cNvPr id="10" name="Chart Placeholder 9">
            <a:extLst>
              <a:ext uri="{FF2B5EF4-FFF2-40B4-BE49-F238E27FC236}">
                <a16:creationId xmlns:a16="http://schemas.microsoft.com/office/drawing/2014/main" id="{3F3473D5-C817-5E45-905C-D2DF789C150B}"/>
              </a:ext>
            </a:extLst>
          </p:cNvPr>
          <p:cNvGraphicFramePr>
            <a:graphicFrameLocks noGrp="1"/>
          </p:cNvGraphicFramePr>
          <p:nvPr>
            <p:ph type="chart" sz="quarter" idx="16"/>
            <p:extLst>
              <p:ext uri="{D42A27DB-BD31-4B8C-83A1-F6EECF244321}">
                <p14:modId xmlns:p14="http://schemas.microsoft.com/office/powerpoint/2010/main" val="4234495306"/>
              </p:ext>
            </p:extLst>
          </p:nvPr>
        </p:nvGraphicFramePr>
        <p:xfrm>
          <a:off x="515938" y="1058238"/>
          <a:ext cx="11160125" cy="5070125"/>
        </p:xfrm>
        <a:graphic>
          <a:graphicData uri="http://schemas.openxmlformats.org/drawingml/2006/chart">
            <c:chart xmlns:c="http://schemas.openxmlformats.org/drawingml/2006/chart" xmlns:r="http://schemas.openxmlformats.org/officeDocument/2006/relationships" r:id="rId4"/>
          </a:graphicData>
        </a:graphic>
      </p:graphicFrame>
      <p:sp>
        <p:nvSpPr>
          <p:cNvPr id="11" name="Footer Placeholder 10">
            <a:extLst>
              <a:ext uri="{FF2B5EF4-FFF2-40B4-BE49-F238E27FC236}">
                <a16:creationId xmlns:a16="http://schemas.microsoft.com/office/drawing/2014/main" id="{72560876-66D5-3B6D-3DA2-463465F5DC84}"/>
              </a:ext>
            </a:extLst>
          </p:cNvPr>
          <p:cNvSpPr>
            <a:spLocks noGrp="1"/>
          </p:cNvSpPr>
          <p:nvPr>
            <p:ph type="ftr" sz="quarter" idx="11"/>
          </p:nvPr>
        </p:nvSpPr>
        <p:spPr>
          <a:xfrm>
            <a:off x="3310760" y="6459482"/>
            <a:ext cx="7031806" cy="123336"/>
          </a:xfrm>
        </p:spPr>
        <p:txBody>
          <a:bodyPr/>
          <a:lstStyle/>
          <a:p>
            <a:pPr>
              <a:lnSpc>
                <a:spcPct val="107000"/>
              </a:lnSpc>
              <a:spcAft>
                <a:spcPts val="1200"/>
              </a:spcAft>
              <a:buFont typeface="Symbol" panose="05050102010706020507" pitchFamily="18" charset="2"/>
              <a:buNone/>
              <a:defRPr/>
            </a:pPr>
            <a:r>
              <a:rPr lang="de-AT" b="1" dirty="0">
                <a:latin typeface="Inter"/>
              </a:rPr>
              <a:t>Frage: „</a:t>
            </a:r>
            <a:r>
              <a:rPr lang="de-AT" dirty="0">
                <a:latin typeface="Inter"/>
              </a:rPr>
              <a:t>Wie weit ist die Implementierung von ökologischen und nachhaltigen Aspekten in Ihrem Unternehmen fortgeschritten? </a:t>
            </a:r>
            <a:endParaRPr lang="de-AT" dirty="0"/>
          </a:p>
        </p:txBody>
      </p:sp>
    </p:spTree>
    <p:extLst>
      <p:ext uri="{BB962C8B-B14F-4D97-AF65-F5344CB8AC3E}">
        <p14:creationId xmlns:p14="http://schemas.microsoft.com/office/powerpoint/2010/main" val="46638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E107-C9D1-67AE-1D9E-F9068F30AC41}"/>
              </a:ext>
            </a:extLst>
          </p:cNvPr>
          <p:cNvSpPr>
            <a:spLocks noGrp="1"/>
          </p:cNvSpPr>
          <p:nvPr>
            <p:ph type="title"/>
          </p:nvPr>
        </p:nvSpPr>
        <p:spPr/>
        <p:txBody>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de-DE" spc="-10" dirty="0">
                <a:solidFill>
                  <a:srgbClr val="303030"/>
                </a:solidFill>
                <a:latin typeface="Inter"/>
              </a:rPr>
              <a:t>Energiekrise </a:t>
            </a:r>
            <a:r>
              <a:rPr lang="de-DE" b="0" spc="-10" dirty="0">
                <a:solidFill>
                  <a:srgbClr val="303030"/>
                </a:solidFill>
                <a:latin typeface="Inter"/>
              </a:rPr>
              <a:t>nur einer von mehreren Gründen</a:t>
            </a:r>
          </a:p>
        </p:txBody>
      </p:sp>
      <p:sp>
        <p:nvSpPr>
          <p:cNvPr id="3" name="Slide Number Placeholder 2">
            <a:extLst>
              <a:ext uri="{FF2B5EF4-FFF2-40B4-BE49-F238E27FC236}">
                <a16:creationId xmlns:a16="http://schemas.microsoft.com/office/drawing/2014/main" id="{EDC88E9F-DBD6-0A16-2EE1-247578FA46C4}"/>
              </a:ext>
            </a:extLst>
          </p:cNvPr>
          <p:cNvSpPr>
            <a:spLocks noGrp="1"/>
          </p:cNvSpPr>
          <p:nvPr>
            <p:ph type="sldNum" sz="quarter" idx="12"/>
          </p:nvPr>
        </p:nvSpPr>
        <p:spPr/>
        <p:txBody>
          <a:bodyPr/>
          <a:lstStyle/>
          <a:p>
            <a:fld id="{BBE0597C-028E-473F-BF50-BBB8B8A24EC3}" type="slidenum">
              <a:rPr lang="en-GB" smtClean="0"/>
              <a:t>13</a:t>
            </a:fld>
            <a:endParaRPr lang="en-GB"/>
          </a:p>
        </p:txBody>
      </p:sp>
      <p:sp>
        <p:nvSpPr>
          <p:cNvPr id="4" name="Text Placeholder 3">
            <a:extLst>
              <a:ext uri="{FF2B5EF4-FFF2-40B4-BE49-F238E27FC236}">
                <a16:creationId xmlns:a16="http://schemas.microsoft.com/office/drawing/2014/main" id="{677CFBA9-AD4F-2EC3-BDAF-7C14FB2E1809}"/>
              </a:ext>
            </a:extLst>
          </p:cNvPr>
          <p:cNvSpPr>
            <a:spLocks noGrp="1"/>
          </p:cNvSpPr>
          <p:nvPr>
            <p:ph type="body" sz="quarter" idx="15"/>
          </p:nvPr>
        </p:nvSpPr>
        <p:spPr/>
        <p:txBody>
          <a:bodyPr/>
          <a:lstStyle/>
          <a:p>
            <a:endParaRPr lang="en-AT"/>
          </a:p>
        </p:txBody>
      </p:sp>
      <p:graphicFrame>
        <p:nvGraphicFramePr>
          <p:cNvPr id="11" name="Chart Placeholder 10">
            <a:extLst>
              <a:ext uri="{FF2B5EF4-FFF2-40B4-BE49-F238E27FC236}">
                <a16:creationId xmlns:a16="http://schemas.microsoft.com/office/drawing/2014/main" id="{E542F663-CB04-3B25-7999-EC9EFBA05FB8}"/>
              </a:ext>
            </a:extLst>
          </p:cNvPr>
          <p:cNvGraphicFramePr>
            <a:graphicFrameLocks noGrp="1"/>
          </p:cNvGraphicFramePr>
          <p:nvPr>
            <p:ph type="chart" sz="quarter" idx="18"/>
            <p:extLst>
              <p:ext uri="{D42A27DB-BD31-4B8C-83A1-F6EECF244321}">
                <p14:modId xmlns:p14="http://schemas.microsoft.com/office/powerpoint/2010/main" val="3276501860"/>
              </p:ext>
            </p:extLst>
          </p:nvPr>
        </p:nvGraphicFramePr>
        <p:xfrm>
          <a:off x="515938" y="1376364"/>
          <a:ext cx="7675562" cy="4773611"/>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Connector 14">
            <a:extLst>
              <a:ext uri="{FF2B5EF4-FFF2-40B4-BE49-F238E27FC236}">
                <a16:creationId xmlns:a16="http://schemas.microsoft.com/office/drawing/2014/main" id="{B7431B1E-B2F0-CF42-012C-3769A7973167}"/>
              </a:ext>
            </a:extLst>
          </p:cNvPr>
          <p:cNvCxnSpPr>
            <a:cxnSpLocks/>
          </p:cNvCxnSpPr>
          <p:nvPr/>
        </p:nvCxnSpPr>
        <p:spPr>
          <a:xfrm flipH="1">
            <a:off x="7774772" y="1841284"/>
            <a:ext cx="180000" cy="0"/>
          </a:xfrm>
          <a:prstGeom prst="line">
            <a:avLst/>
          </a:prstGeom>
          <a:ln w="9525">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64DEFD-4BD3-8F64-66C5-56833B8A3C34}"/>
              </a:ext>
            </a:extLst>
          </p:cNvPr>
          <p:cNvCxnSpPr>
            <a:cxnSpLocks/>
          </p:cNvCxnSpPr>
          <p:nvPr/>
        </p:nvCxnSpPr>
        <p:spPr>
          <a:xfrm flipH="1">
            <a:off x="7774772" y="2251684"/>
            <a:ext cx="180000" cy="0"/>
          </a:xfrm>
          <a:prstGeom prst="line">
            <a:avLst/>
          </a:prstGeom>
          <a:ln w="9525">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 name="Rounded Rectangle 13">
            <a:extLst>
              <a:ext uri="{FF2B5EF4-FFF2-40B4-BE49-F238E27FC236}">
                <a16:creationId xmlns:a16="http://schemas.microsoft.com/office/drawing/2014/main" id="{7B3D635A-BD59-795C-D11B-43C109620D14}"/>
              </a:ext>
            </a:extLst>
          </p:cNvPr>
          <p:cNvSpPr/>
          <p:nvPr/>
        </p:nvSpPr>
        <p:spPr>
          <a:xfrm>
            <a:off x="8333936" y="1488424"/>
            <a:ext cx="3342125" cy="4661551"/>
          </a:xfrm>
          <a:prstGeom prst="roundRect">
            <a:avLst>
              <a:gd name="adj" fmla="val 2829"/>
            </a:avLst>
          </a:prstGeom>
          <a:solidFill>
            <a:srgbClr val="018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endParaRPr lang="en-AT" sz="1600" err="1">
              <a:solidFill>
                <a:schemeClr val="tx1"/>
              </a:solidFill>
            </a:endParaRPr>
          </a:p>
        </p:txBody>
      </p:sp>
      <p:sp>
        <p:nvSpPr>
          <p:cNvPr id="7" name="Rounded Rectangle 49">
            <a:extLst>
              <a:ext uri="{FF2B5EF4-FFF2-40B4-BE49-F238E27FC236}">
                <a16:creationId xmlns:a16="http://schemas.microsoft.com/office/drawing/2014/main" id="{ED166446-5D7F-02EA-85FC-35F0AD80B03F}"/>
              </a:ext>
            </a:extLst>
          </p:cNvPr>
          <p:cNvSpPr/>
          <p:nvPr/>
        </p:nvSpPr>
        <p:spPr>
          <a:xfrm>
            <a:off x="8479637" y="1841284"/>
            <a:ext cx="3050724" cy="2057719"/>
          </a:xfrm>
          <a:prstGeom prst="roundRect">
            <a:avLst>
              <a:gd name="adj" fmla="val 8183"/>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150000"/>
              </a:lnSpc>
              <a:defRPr sz="1862" b="0" i="0" u="none" strike="noStrike" kern="1200" spc="0" baseline="0">
                <a:solidFill>
                  <a:prstClr val="black">
                    <a:lumMod val="65000"/>
                    <a:lumOff val="35000"/>
                  </a:prstClr>
                </a:solidFill>
                <a:latin typeface="+mn-lt"/>
                <a:ea typeface="+mn-ea"/>
                <a:cs typeface="+mn-cs"/>
              </a:defRPr>
            </a:pPr>
            <a:r>
              <a:rPr lang="de-DE" dirty="0">
                <a:solidFill>
                  <a:schemeClr val="bg1"/>
                </a:solidFill>
              </a:rPr>
              <a:t>Die Energiekrise hat </a:t>
            </a:r>
            <a:r>
              <a:rPr lang="de-DE" b="1" dirty="0">
                <a:solidFill>
                  <a:schemeClr val="bg1"/>
                </a:solidFill>
              </a:rPr>
              <a:t>mehr als die Hälfte aller KMU</a:t>
            </a:r>
            <a:r>
              <a:rPr lang="de-DE" dirty="0">
                <a:solidFill>
                  <a:schemeClr val="bg1"/>
                </a:solidFill>
              </a:rPr>
              <a:t> zu einem Umdenken hinsichtlich der Energieversorgung bewegt.</a:t>
            </a:r>
          </a:p>
        </p:txBody>
      </p:sp>
      <p:pic>
        <p:nvPicPr>
          <p:cNvPr id="8" name="Picture 7">
            <a:extLst>
              <a:ext uri="{FF2B5EF4-FFF2-40B4-BE49-F238E27FC236}">
                <a16:creationId xmlns:a16="http://schemas.microsoft.com/office/drawing/2014/main" id="{DA7C3D87-BE40-A2CC-677A-F2890A657F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82745" y="4259317"/>
            <a:ext cx="1634496" cy="1634496"/>
          </a:xfrm>
          <a:prstGeom prst="rect">
            <a:avLst/>
          </a:prstGeom>
        </p:spPr>
      </p:pic>
      <p:sp>
        <p:nvSpPr>
          <p:cNvPr id="9" name="Footer Placeholder 8">
            <a:extLst>
              <a:ext uri="{FF2B5EF4-FFF2-40B4-BE49-F238E27FC236}">
                <a16:creationId xmlns:a16="http://schemas.microsoft.com/office/drawing/2014/main" id="{95945D34-A623-42C9-161A-1386A20A7244}"/>
              </a:ext>
            </a:extLst>
          </p:cNvPr>
          <p:cNvSpPr>
            <a:spLocks noGrp="1"/>
          </p:cNvSpPr>
          <p:nvPr>
            <p:ph type="ftr" sz="quarter" idx="11"/>
          </p:nvPr>
        </p:nvSpPr>
        <p:spPr>
          <a:xfrm>
            <a:off x="4140486" y="6459481"/>
            <a:ext cx="6202080" cy="155414"/>
          </a:xfrm>
        </p:spPr>
        <p:txBody>
          <a:bodyPr/>
          <a:lstStyle/>
          <a:p>
            <a:pPr marL="0" marR="0" lvl="0" indent="0"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kumimoji="0" lang="de-AT" b="1" i="0" u="none" strike="noStrike" kern="1200" cap="none" spc="0" normalizeH="0" baseline="0" noProof="0" dirty="0">
                <a:ln>
                  <a:noFill/>
                </a:ln>
                <a:effectLst/>
                <a:uLnTx/>
                <a:uFillTx/>
                <a:latin typeface="Inter"/>
                <a:ea typeface="+mn-ea"/>
                <a:cs typeface="+mn-cs"/>
              </a:rPr>
              <a:t>Frage</a:t>
            </a:r>
            <a:r>
              <a:rPr lang="de-AT" b="1" dirty="0">
                <a:latin typeface="Inter"/>
              </a:rPr>
              <a:t>:</a:t>
            </a:r>
            <a:r>
              <a:rPr lang="de-AT" dirty="0">
                <a:latin typeface="Inter"/>
              </a:rPr>
              <a:t> „</a:t>
            </a:r>
            <a:r>
              <a:rPr lang="de-AT" b="0" dirty="0">
                <a:latin typeface="Inter"/>
              </a:rPr>
              <a:t>Hat die Energiekrise der letzten 2 Jahre zu einem Umdenken hinsichtlich der Energieversorgung in Ihrem Unternehmen geführt? Würden Sie sagen –“</a:t>
            </a:r>
            <a:endParaRPr lang="de-AT" b="0" dirty="0"/>
          </a:p>
        </p:txBody>
      </p:sp>
    </p:spTree>
    <p:extLst>
      <p:ext uri="{BB962C8B-B14F-4D97-AF65-F5344CB8AC3E}">
        <p14:creationId xmlns:p14="http://schemas.microsoft.com/office/powerpoint/2010/main" val="157563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3F1D67-549D-134B-AAF3-D81D2578CA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409" y="-564139"/>
            <a:ext cx="6335389" cy="8814455"/>
          </a:xfrm>
          <a:prstGeom prst="rect">
            <a:avLst/>
          </a:prstGeom>
        </p:spPr>
      </p:pic>
      <p:graphicFrame>
        <p:nvGraphicFramePr>
          <p:cNvPr id="10" name="think-cell data - do not delete" hidden="1">
            <a:extLst>
              <a:ext uri="{FF2B5EF4-FFF2-40B4-BE49-F238E27FC236}">
                <a16:creationId xmlns:a16="http://schemas.microsoft.com/office/drawing/2014/main" id="{FA69258C-E339-AC2B-74CD-B5DA52B73E23}"/>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0" name="think-cell data - do not delete" hidden="1">
                        <a:extLst>
                          <a:ext uri="{FF2B5EF4-FFF2-40B4-BE49-F238E27FC236}">
                            <a16:creationId xmlns:a16="http://schemas.microsoft.com/office/drawing/2014/main" id="{FA69258C-E339-AC2B-74CD-B5DA52B73E23}"/>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2" name="Rectangle 21">
            <a:extLst>
              <a:ext uri="{FF2B5EF4-FFF2-40B4-BE49-F238E27FC236}">
                <a16:creationId xmlns:a16="http://schemas.microsoft.com/office/drawing/2014/main" id="{FFF7798E-EDB4-2F8D-F67D-4015E06EBDC1}"/>
              </a:ext>
            </a:extLst>
          </p:cNvPr>
          <p:cNvSpPr>
            <a:spLocks noGrp="1" noRot="1" noMove="1" noResize="1" noEditPoints="1" noAdjustHandles="1" noChangeArrowheads="1" noChangeShapeType="1"/>
          </p:cNvSpPr>
          <p:nvPr/>
        </p:nvSpPr>
        <p:spPr>
          <a:xfrm>
            <a:off x="6095999" y="-171595"/>
            <a:ext cx="6096001" cy="7202599"/>
          </a:xfrm>
          <a:prstGeom prst="rect">
            <a:avLst/>
          </a:prstGeom>
          <a:solidFill>
            <a:srgbClr val="287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de-AT" sz="1600" b="0" i="0" u="none" strike="noStrike" kern="1200" cap="none" spc="0" normalizeH="0" baseline="0" noProof="0">
              <a:ln>
                <a:noFill/>
              </a:ln>
              <a:solidFill>
                <a:srgbClr val="FFFFFF"/>
              </a:solidFill>
              <a:effectLst/>
              <a:uLnTx/>
              <a:uFillTx/>
              <a:latin typeface="Inter"/>
              <a:ea typeface="+mn-ea"/>
              <a:cs typeface="+mn-cs"/>
            </a:endParaRPr>
          </a:p>
        </p:txBody>
      </p:sp>
      <p:sp>
        <p:nvSpPr>
          <p:cNvPr id="32" name="Rounded Rectangle 31">
            <a:extLst>
              <a:ext uri="{FF2B5EF4-FFF2-40B4-BE49-F238E27FC236}">
                <a16:creationId xmlns:a16="http://schemas.microsoft.com/office/drawing/2014/main" id="{AA64BF7B-35C9-D4CD-F9C6-2743C08C695D}"/>
              </a:ext>
            </a:extLst>
          </p:cNvPr>
          <p:cNvSpPr/>
          <p:nvPr/>
        </p:nvSpPr>
        <p:spPr>
          <a:xfrm>
            <a:off x="7352595" y="2271277"/>
            <a:ext cx="3805235" cy="504000"/>
          </a:xfrm>
          <a:prstGeom prst="roundRect">
            <a:avLst>
              <a:gd name="adj" fmla="val 738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400" b="0" i="0" u="none" strike="noStrike" kern="1200" cap="none" spc="0" normalizeH="0" baseline="0" noProof="0">
              <a:ln>
                <a:noFill/>
              </a:ln>
              <a:solidFill>
                <a:srgbClr val="FFFFFF"/>
              </a:solidFill>
              <a:effectLst/>
              <a:uLnTx/>
              <a:uFillTx/>
              <a:latin typeface="Inter"/>
              <a:ea typeface="Inter Semi Bold" panose="020B0502030000000004" pitchFamily="34" charset="0"/>
              <a:cs typeface="Inter Semi Bold" panose="020B0502030000000004" pitchFamily="34" charset="0"/>
            </a:endParaRPr>
          </a:p>
        </p:txBody>
      </p:sp>
      <p:sp>
        <p:nvSpPr>
          <p:cNvPr id="5" name="Slide Number Placeholder 4">
            <a:extLst>
              <a:ext uri="{FF2B5EF4-FFF2-40B4-BE49-F238E27FC236}">
                <a16:creationId xmlns:a16="http://schemas.microsoft.com/office/drawing/2014/main" id="{CC7DC93A-5302-2CDA-F0A3-8D02F52293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0597C-028E-473F-BF50-BBB8B8A24EC3}" type="slidenum">
              <a:rPr kumimoji="0" lang="de-AT" sz="700" b="0" i="0" u="none" strike="noStrike" kern="1200" cap="none" spc="0" normalizeH="0" baseline="0" noProof="0" smtClean="0">
                <a:ln>
                  <a:noFill/>
                </a:ln>
                <a:solidFill>
                  <a:srgbClr val="FFFFFF"/>
                </a:solidFill>
                <a:effectLst/>
                <a:uLnTx/>
                <a:uFillTx/>
                <a:latin typeface="Inter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AT" sz="700" b="0" i="0" u="none" strike="noStrike" kern="1200" cap="none" spc="0" normalizeH="0" baseline="0" noProof="0">
              <a:ln>
                <a:noFill/>
              </a:ln>
              <a:solidFill>
                <a:srgbClr val="FFFFFF"/>
              </a:solidFill>
              <a:effectLst/>
              <a:uLnTx/>
              <a:uFillTx/>
              <a:latin typeface="Inter SemiBold"/>
              <a:ea typeface="+mn-ea"/>
              <a:cs typeface="+mn-cs"/>
            </a:endParaRPr>
          </a:p>
        </p:txBody>
      </p:sp>
      <p:sp>
        <p:nvSpPr>
          <p:cNvPr id="33" name="Rounded Rectangle 32">
            <a:extLst>
              <a:ext uri="{FF2B5EF4-FFF2-40B4-BE49-F238E27FC236}">
                <a16:creationId xmlns:a16="http://schemas.microsoft.com/office/drawing/2014/main" id="{B7D96B30-0145-A666-F5D4-D3351BBE8CDC}"/>
              </a:ext>
            </a:extLst>
          </p:cNvPr>
          <p:cNvSpPr/>
          <p:nvPr/>
        </p:nvSpPr>
        <p:spPr>
          <a:xfrm>
            <a:off x="7352595" y="3159117"/>
            <a:ext cx="3805235" cy="504000"/>
          </a:xfrm>
          <a:prstGeom prst="roundRect">
            <a:avLst>
              <a:gd name="adj" fmla="val 738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400" b="1" i="0" u="none" strike="noStrike" kern="1200" cap="none" spc="0" normalizeH="0" baseline="0" noProof="0">
              <a:ln>
                <a:noFill/>
              </a:ln>
              <a:solidFill>
                <a:srgbClr val="FFFFFF"/>
              </a:solidFill>
              <a:effectLst/>
              <a:uLnTx/>
              <a:uFillTx/>
              <a:latin typeface="Inter"/>
              <a:ea typeface="Inter Semi Bold" panose="020B0502030000000004" pitchFamily="34" charset="0"/>
              <a:cs typeface="Inter Semi Bold" panose="020B0502030000000004" pitchFamily="34" charset="0"/>
            </a:endParaRPr>
          </a:p>
        </p:txBody>
      </p:sp>
      <p:sp>
        <p:nvSpPr>
          <p:cNvPr id="37" name="Rounded Rectangle 36">
            <a:extLst>
              <a:ext uri="{FF2B5EF4-FFF2-40B4-BE49-F238E27FC236}">
                <a16:creationId xmlns:a16="http://schemas.microsoft.com/office/drawing/2014/main" id="{936CB140-A05E-F73B-93C3-3FE741A44EC6}"/>
              </a:ext>
            </a:extLst>
          </p:cNvPr>
          <p:cNvSpPr/>
          <p:nvPr/>
        </p:nvSpPr>
        <p:spPr>
          <a:xfrm>
            <a:off x="7352595" y="4046957"/>
            <a:ext cx="3311527" cy="504000"/>
          </a:xfrm>
          <a:prstGeom prst="roundRect">
            <a:avLst>
              <a:gd name="adj" fmla="val 738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400" b="0" i="0" u="none" strike="noStrike" kern="1200" cap="none" spc="0" normalizeH="0" baseline="0" noProof="0">
              <a:ln>
                <a:noFill/>
              </a:ln>
              <a:solidFill>
                <a:srgbClr val="FFFFFF"/>
              </a:solidFill>
              <a:effectLst/>
              <a:uLnTx/>
              <a:uFillTx/>
              <a:latin typeface="Inter"/>
              <a:ea typeface="Inter Semi Bold" panose="020B0502030000000004" pitchFamily="34" charset="0"/>
              <a:cs typeface="Inter Semi Bold" panose="020B0502030000000004" pitchFamily="34" charset="0"/>
            </a:endParaRPr>
          </a:p>
        </p:txBody>
      </p:sp>
      <p:sp>
        <p:nvSpPr>
          <p:cNvPr id="35" name="Rounded Rectangle 34">
            <a:extLst>
              <a:ext uri="{FF2B5EF4-FFF2-40B4-BE49-F238E27FC236}">
                <a16:creationId xmlns:a16="http://schemas.microsoft.com/office/drawing/2014/main" id="{F7D4974F-165E-528F-C354-74BD23AB8DB6}"/>
              </a:ext>
            </a:extLst>
          </p:cNvPr>
          <p:cNvSpPr/>
          <p:nvPr/>
        </p:nvSpPr>
        <p:spPr>
          <a:xfrm>
            <a:off x="7414455" y="4824936"/>
            <a:ext cx="4236415" cy="458182"/>
          </a:xfrm>
          <a:prstGeom prst="roundRect">
            <a:avLst>
              <a:gd name="adj" fmla="val 738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p>
            <a:pPr>
              <a:defRPr/>
            </a:pPr>
            <a:r>
              <a:rPr kumimoji="0" lang="de-DE" sz="1600" b="1" i="0" u="none" strike="noStrike" kern="1200" cap="none" spc="0" normalizeH="0" baseline="0" noProof="0" dirty="0">
                <a:ln>
                  <a:noFill/>
                </a:ln>
                <a:solidFill>
                  <a:srgbClr val="FFFFFF"/>
                </a:solidFill>
                <a:effectLst/>
                <a:uLnTx/>
                <a:uFillTx/>
                <a:latin typeface="Inter"/>
                <a:ea typeface="Inter Semi Bold" panose="020B0502030000000004" pitchFamily="34" charset="0"/>
                <a:cs typeface="Inter Semi Bold" panose="020B0502030000000004" pitchFamily="34" charset="0"/>
              </a:rPr>
              <a:t>Partnerschaft auf Augenhöhe</a:t>
            </a:r>
            <a:r>
              <a:rPr lang="de-DE" sz="1600" b="1" dirty="0">
                <a:solidFill>
                  <a:srgbClr val="FFFFFF"/>
                </a:solidFill>
                <a:latin typeface="Inter"/>
                <a:ea typeface="Inter Semi Bold" panose="020B0502030000000004" pitchFamily="34" charset="0"/>
                <a:cs typeface="Inter Semi Bold" panose="020B0502030000000004" pitchFamily="34" charset="0"/>
              </a:rPr>
              <a:t>:</a:t>
            </a:r>
            <a:endParaRPr lang="de-AT" sz="1600" dirty="0">
              <a:solidFill>
                <a:srgbClr val="FFFFFF"/>
              </a:solidFill>
              <a:latin typeface="Inter"/>
              <a:ea typeface="Inter Semi Bold" panose="020B0502030000000004" pitchFamily="34" charset="0"/>
              <a:cs typeface="Inter Semi Bold" panose="020B0502030000000004" pitchFamily="34" charset="0"/>
            </a:endParaRPr>
          </a:p>
          <a:p>
            <a:pPr marL="285750" indent="-285750">
              <a:spcBef>
                <a:spcPts val="400"/>
              </a:spcBef>
              <a:buFont typeface="Arial"/>
              <a:buChar char="•"/>
              <a:defRPr/>
            </a:pPr>
            <a:r>
              <a:rPr lang="de-DE" sz="1600" dirty="0">
                <a:solidFill>
                  <a:srgbClr val="FFFFFF"/>
                </a:solidFill>
                <a:latin typeface="Inter"/>
                <a:ea typeface="Inter Semi Bold" panose="020B0502030000000004" pitchFamily="34" charset="0"/>
                <a:cs typeface="Inter Semi Bold" panose="020B0502030000000004" pitchFamily="34" charset="0"/>
              </a:rPr>
              <a:t>Finanzielle Gesundheit stärken</a:t>
            </a:r>
            <a:endParaRPr lang="de-AT" sz="1600" dirty="0">
              <a:solidFill>
                <a:srgbClr val="FFFFFF"/>
              </a:solidFill>
              <a:latin typeface="Inter"/>
              <a:ea typeface="Inter Semi Bold" panose="020B0502030000000004" pitchFamily="34" charset="0"/>
              <a:cs typeface="Inter Semi Bold" panose="020B0502030000000004" pitchFamily="34" charset="0"/>
            </a:endParaRPr>
          </a:p>
          <a:p>
            <a:pPr marL="285750" indent="-285750">
              <a:spcBef>
                <a:spcPts val="400"/>
              </a:spcBef>
              <a:buFont typeface="Arial"/>
              <a:buChar char="•"/>
              <a:defRPr/>
            </a:pPr>
            <a:r>
              <a:rPr lang="de-DE" sz="1600" dirty="0">
                <a:solidFill>
                  <a:srgbClr val="FFFFFF"/>
                </a:solidFill>
                <a:latin typeface="Inter"/>
                <a:ea typeface="Inter Semi Bold" panose="020B0502030000000004" pitchFamily="34" charset="0"/>
                <a:cs typeface="Inter Semi Bold" panose="020B0502030000000004" pitchFamily="34" charset="0"/>
              </a:rPr>
              <a:t>Transparenz fördern</a:t>
            </a:r>
            <a:endParaRPr lang="de-AT" sz="1600" i="0" u="none" strike="noStrike" kern="1200" cap="none" spc="0" normalizeH="0" baseline="0" noProof="0" dirty="0">
              <a:ln>
                <a:noFill/>
              </a:ln>
              <a:solidFill>
                <a:srgbClr val="FFFFFF"/>
              </a:solidFill>
              <a:effectLst/>
              <a:uLnTx/>
              <a:uFillTx/>
              <a:latin typeface="Inter"/>
              <a:ea typeface="Inter Semi Bold" panose="020B0502030000000004" pitchFamily="34" charset="0"/>
              <a:cs typeface="Inter Semi Bold" panose="020B0502030000000004" pitchFamily="34" charset="0"/>
            </a:endParaRPr>
          </a:p>
        </p:txBody>
      </p:sp>
      <p:sp>
        <p:nvSpPr>
          <p:cNvPr id="18" name="Title 17">
            <a:extLst>
              <a:ext uri="{FF2B5EF4-FFF2-40B4-BE49-F238E27FC236}">
                <a16:creationId xmlns:a16="http://schemas.microsoft.com/office/drawing/2014/main" id="{6E9D94BE-7FA1-FEA9-D773-4BE49B49CB93}"/>
              </a:ext>
            </a:extLst>
          </p:cNvPr>
          <p:cNvSpPr>
            <a:spLocks noGrp="1"/>
          </p:cNvSpPr>
          <p:nvPr>
            <p:ph type="title"/>
          </p:nvPr>
        </p:nvSpPr>
        <p:spPr>
          <a:xfrm>
            <a:off x="6587648" y="625920"/>
            <a:ext cx="4741642" cy="755650"/>
          </a:xfrm>
          <a:effectLst/>
        </p:spPr>
        <p:txBody>
          <a:bodyPr vert="horz"/>
          <a:lstStyle/>
          <a:p>
            <a:r>
              <a:rPr lang="de-AT" dirty="0">
                <a:solidFill>
                  <a:schemeClr val="bg1"/>
                </a:solidFill>
                <a:ea typeface="Inter"/>
                <a:cs typeface="Inter"/>
              </a:rPr>
              <a:t>Was KMU wichtig ist</a:t>
            </a:r>
          </a:p>
        </p:txBody>
      </p:sp>
      <p:sp>
        <p:nvSpPr>
          <p:cNvPr id="2" name="Rounded Rectangle 1">
            <a:extLst>
              <a:ext uri="{FF2B5EF4-FFF2-40B4-BE49-F238E27FC236}">
                <a16:creationId xmlns:a16="http://schemas.microsoft.com/office/drawing/2014/main" id="{BF3FBB86-0FD0-4B05-66D9-57560D863701}"/>
              </a:ext>
            </a:extLst>
          </p:cNvPr>
          <p:cNvSpPr/>
          <p:nvPr/>
        </p:nvSpPr>
        <p:spPr>
          <a:xfrm>
            <a:off x="7451930" y="2088757"/>
            <a:ext cx="4198940" cy="458182"/>
          </a:xfrm>
          <a:prstGeom prst="roundRect">
            <a:avLst>
              <a:gd name="adj" fmla="val 738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p>
            <a:pPr>
              <a:defRPr/>
            </a:pPr>
            <a:r>
              <a:rPr lang="de-AT" sz="1600" b="1" dirty="0">
                <a:solidFill>
                  <a:srgbClr val="FFFFFF"/>
                </a:solidFill>
                <a:latin typeface="Inter"/>
                <a:ea typeface="Inter"/>
                <a:cs typeface="Inter"/>
              </a:rPr>
              <a:t>Finanzierungskosten und Liquidität: </a:t>
            </a:r>
            <a:endParaRPr lang="de-DE" dirty="0">
              <a:solidFill>
                <a:srgbClr val="FFFFFF"/>
              </a:solidFill>
              <a:latin typeface="Inter"/>
              <a:ea typeface="Inter"/>
              <a:cs typeface="Inter"/>
            </a:endParaRPr>
          </a:p>
          <a:p>
            <a:pPr marL="285750" indent="-285750">
              <a:spcBef>
                <a:spcPts val="400"/>
              </a:spcBef>
              <a:buFont typeface="Arial"/>
              <a:buChar char="•"/>
              <a:defRPr/>
            </a:pPr>
            <a:r>
              <a:rPr lang="de-AT" sz="1600" dirty="0">
                <a:solidFill>
                  <a:srgbClr val="FFFFFF"/>
                </a:solidFill>
                <a:latin typeface="Inter"/>
                <a:ea typeface="Inter"/>
                <a:cs typeface="Inter"/>
              </a:rPr>
              <a:t>Leichte Erholung erwartet</a:t>
            </a:r>
            <a:endParaRPr lang="de-DE" dirty="0">
              <a:ea typeface="Inter"/>
              <a:cs typeface="Inter"/>
            </a:endParaRPr>
          </a:p>
          <a:p>
            <a:pPr marL="285750" indent="-285750">
              <a:spcBef>
                <a:spcPts val="400"/>
              </a:spcBef>
              <a:buFont typeface="Arial"/>
              <a:buChar char="•"/>
              <a:defRPr/>
            </a:pPr>
            <a:r>
              <a:rPr lang="de-AT" sz="1600" dirty="0">
                <a:solidFill>
                  <a:srgbClr val="FFFFFF"/>
                </a:solidFill>
                <a:latin typeface="Inter"/>
                <a:ea typeface="Inter"/>
                <a:cs typeface="Inter"/>
              </a:rPr>
              <a:t>Breiter Mix an Instrumenten wichtig</a:t>
            </a:r>
            <a:endParaRPr lang="de-AT" sz="1600" dirty="0" err="1">
              <a:solidFill>
                <a:srgbClr val="FFFFFF"/>
              </a:solidFill>
              <a:latin typeface="Inter" panose="020B0502030000000004" pitchFamily="34" charset="0"/>
              <a:ea typeface="Inter" panose="020B0502030000000004" pitchFamily="34" charset="0"/>
              <a:cs typeface="Inter" panose="020B0502030000000004" pitchFamily="34" charset="0"/>
            </a:endParaRPr>
          </a:p>
        </p:txBody>
      </p:sp>
      <p:sp>
        <p:nvSpPr>
          <p:cNvPr id="4" name="Rounded Rectangle 3">
            <a:extLst>
              <a:ext uri="{FF2B5EF4-FFF2-40B4-BE49-F238E27FC236}">
                <a16:creationId xmlns:a16="http://schemas.microsoft.com/office/drawing/2014/main" id="{59DE4815-AB89-82E5-7E0D-183B66CF6C79}"/>
              </a:ext>
            </a:extLst>
          </p:cNvPr>
          <p:cNvSpPr/>
          <p:nvPr/>
        </p:nvSpPr>
        <p:spPr>
          <a:xfrm>
            <a:off x="7451930" y="3441607"/>
            <a:ext cx="4198940" cy="458182"/>
          </a:xfrm>
          <a:prstGeom prst="roundRect">
            <a:avLst>
              <a:gd name="adj" fmla="val 738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p>
            <a:pPr>
              <a:defRPr/>
            </a:pPr>
            <a:r>
              <a:rPr lang="de-DE" sz="1600" b="1" dirty="0">
                <a:solidFill>
                  <a:srgbClr val="FFFFFF"/>
                </a:solidFill>
                <a:latin typeface="Inter"/>
                <a:ea typeface="Inter"/>
                <a:cs typeface="Inter"/>
              </a:rPr>
              <a:t>Chance Megatrends:</a:t>
            </a:r>
            <a:endParaRPr lang="de-DE" sz="1600" dirty="0">
              <a:latin typeface="Inter"/>
              <a:ea typeface="Inter"/>
              <a:cs typeface="Inter"/>
            </a:endParaRPr>
          </a:p>
          <a:p>
            <a:pPr marL="285750" indent="-285750">
              <a:spcBef>
                <a:spcPts val="400"/>
              </a:spcBef>
              <a:buFont typeface="Arial"/>
              <a:buChar char="•"/>
              <a:defRPr/>
            </a:pPr>
            <a:r>
              <a:rPr lang="de-DE" sz="1600" dirty="0">
                <a:solidFill>
                  <a:srgbClr val="FFFFFF"/>
                </a:solidFill>
                <a:latin typeface="Inter"/>
                <a:ea typeface="Inter"/>
                <a:cs typeface="Inter"/>
              </a:rPr>
              <a:t>Digitalisierung</a:t>
            </a:r>
            <a:r>
              <a:rPr kumimoji="0" lang="de-DE" sz="1600" b="0" i="0" u="none" strike="noStrike" kern="1200" cap="none" spc="0" normalizeH="0" baseline="0" noProof="0" dirty="0">
                <a:ln>
                  <a:noFill/>
                </a:ln>
                <a:solidFill>
                  <a:srgbClr val="FFFFFF"/>
                </a:solidFill>
                <a:effectLst/>
                <a:uLnTx/>
                <a:uFillTx/>
                <a:latin typeface="Inter"/>
                <a:ea typeface="Inter"/>
                <a:cs typeface="Inter"/>
              </a:rPr>
              <a:t> und ESG</a:t>
            </a:r>
            <a:endParaRPr lang="de-DE" dirty="0">
              <a:ea typeface="Inter"/>
              <a:cs typeface="Inter"/>
            </a:endParaRPr>
          </a:p>
          <a:p>
            <a:pPr marL="285750" indent="-285750">
              <a:spcBef>
                <a:spcPts val="400"/>
              </a:spcBef>
              <a:buFont typeface="Arial"/>
              <a:buChar char="•"/>
              <a:defRPr/>
            </a:pPr>
            <a:r>
              <a:rPr lang="de-DE" sz="1600" dirty="0">
                <a:solidFill>
                  <a:srgbClr val="FFFFFF"/>
                </a:solidFill>
                <a:latin typeface="Inter"/>
                <a:ea typeface="Inter"/>
                <a:cs typeface="Inter"/>
              </a:rPr>
              <a:t>Marktpotenziale nutzen und nachhaltig aufstellen</a:t>
            </a:r>
          </a:p>
        </p:txBody>
      </p:sp>
      <p:pic>
        <p:nvPicPr>
          <p:cNvPr id="9" name="Grafik 1">
            <a:extLst>
              <a:ext uri="{FF2B5EF4-FFF2-40B4-BE49-F238E27FC236}">
                <a16:creationId xmlns:a16="http://schemas.microsoft.com/office/drawing/2014/main" id="{7E1568DA-FA13-FFCE-541F-D853C81B741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5939" y="6416646"/>
            <a:ext cx="2174097" cy="227197"/>
          </a:xfrm>
          <a:prstGeom prst="rect">
            <a:avLst/>
          </a:prstGeom>
          <a:effectLst>
            <a:outerShdw blurRad="431800" dist="38100" dir="2700000" algn="tl" rotWithShape="0">
              <a:prstClr val="black">
                <a:alpha val="40000"/>
              </a:prstClr>
            </a:outerShdw>
          </a:effectLst>
        </p:spPr>
      </p:pic>
      <p:pic>
        <p:nvPicPr>
          <p:cNvPr id="3" name="Picture 2">
            <a:extLst>
              <a:ext uri="{FF2B5EF4-FFF2-40B4-BE49-F238E27FC236}">
                <a16:creationId xmlns:a16="http://schemas.microsoft.com/office/drawing/2014/main" id="{41C5CD5D-CE5D-3996-65CA-F27CC7F478A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89090" y="1960049"/>
            <a:ext cx="666000" cy="666000"/>
          </a:xfrm>
          <a:prstGeom prst="rect">
            <a:avLst/>
          </a:prstGeom>
        </p:spPr>
      </p:pic>
      <p:pic>
        <p:nvPicPr>
          <p:cNvPr id="7" name="Picture 6">
            <a:extLst>
              <a:ext uri="{FF2B5EF4-FFF2-40B4-BE49-F238E27FC236}">
                <a16:creationId xmlns:a16="http://schemas.microsoft.com/office/drawing/2014/main" id="{1AA86821-C14A-3551-9A60-2FA5AF7CA57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88801" y="3342198"/>
            <a:ext cx="666578" cy="666578"/>
          </a:xfrm>
          <a:prstGeom prst="rect">
            <a:avLst/>
          </a:prstGeom>
        </p:spPr>
      </p:pic>
      <p:pic>
        <p:nvPicPr>
          <p:cNvPr id="8" name="Picture 7">
            <a:extLst>
              <a:ext uri="{FF2B5EF4-FFF2-40B4-BE49-F238E27FC236}">
                <a16:creationId xmlns:a16="http://schemas.microsoft.com/office/drawing/2014/main" id="{9112EC4B-C2B0-EE63-565A-0B21012FAAF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88801" y="4755896"/>
            <a:ext cx="666578" cy="666578"/>
          </a:xfrm>
          <a:prstGeom prst="rect">
            <a:avLst/>
          </a:prstGeom>
        </p:spPr>
      </p:pic>
    </p:spTree>
    <p:extLst>
      <p:ext uri="{BB962C8B-B14F-4D97-AF65-F5344CB8AC3E}">
        <p14:creationId xmlns:p14="http://schemas.microsoft.com/office/powerpoint/2010/main" val="1902314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F18E9E-A48C-7B1C-77EF-F611B0FE2EA7}"/>
              </a:ext>
            </a:extLst>
          </p:cNvPr>
          <p:cNvPicPr>
            <a:picLocks noChangeAspect="1"/>
          </p:cNvPicPr>
          <p:nvPr/>
        </p:nvPicPr>
        <p:blipFill>
          <a:blip r:embed="rId3">
            <a:extLst>
              <a:ext uri="{28A0092B-C50C-407E-A947-70E740481C1C}">
                <a14:useLocalDpi xmlns:a14="http://schemas.microsoft.com/office/drawing/2010/main" val="0"/>
              </a:ext>
            </a:extLst>
          </a:blip>
          <a:srcRect t="7869" b="7869"/>
          <a:stretch/>
        </p:blipFill>
        <p:spPr>
          <a:xfrm>
            <a:off x="0" y="-1"/>
            <a:ext cx="12192000" cy="6858001"/>
          </a:xfrm>
          <a:prstGeom prst="rect">
            <a:avLst/>
          </a:prstGeom>
        </p:spPr>
      </p:pic>
      <p:sp>
        <p:nvSpPr>
          <p:cNvPr id="2" name="Google Shape;172;p5">
            <a:extLst>
              <a:ext uri="{FF2B5EF4-FFF2-40B4-BE49-F238E27FC236}">
                <a16:creationId xmlns:a16="http://schemas.microsoft.com/office/drawing/2014/main" id="{78166D99-D28F-B380-CBD8-83FFF0FFEC39}"/>
              </a:ext>
            </a:extLst>
          </p:cNvPr>
          <p:cNvSpPr/>
          <p:nvPr/>
        </p:nvSpPr>
        <p:spPr>
          <a:xfrm>
            <a:off x="-85248" y="-80877"/>
            <a:ext cx="12813209" cy="7019751"/>
          </a:xfrm>
          <a:prstGeom prst="rect">
            <a:avLst/>
          </a:prstGeom>
          <a:solidFill>
            <a:schemeClr val="dk1">
              <a:alpha val="31372"/>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6" name="Title 5">
            <a:extLst>
              <a:ext uri="{FF2B5EF4-FFF2-40B4-BE49-F238E27FC236}">
                <a16:creationId xmlns:a16="http://schemas.microsoft.com/office/drawing/2014/main" id="{AC8B69F3-6408-DE3E-754C-D35F0A63F8DB}"/>
              </a:ext>
            </a:extLst>
          </p:cNvPr>
          <p:cNvSpPr>
            <a:spLocks noGrp="1"/>
          </p:cNvSpPr>
          <p:nvPr>
            <p:ph type="ctrTitle"/>
          </p:nvPr>
        </p:nvSpPr>
        <p:spPr>
          <a:xfrm>
            <a:off x="515937" y="3167740"/>
            <a:ext cx="9117920" cy="1812470"/>
          </a:xfrm>
        </p:spPr>
        <p:txBody>
          <a:bodyPr/>
          <a:lstStyle/>
          <a:p>
            <a:pPr>
              <a:lnSpc>
                <a:spcPct val="100000"/>
              </a:lnSpc>
              <a:spcAft>
                <a:spcPts val="1200"/>
              </a:spcAft>
            </a:pPr>
            <a:r>
              <a:rPr lang="de-AT" sz="3600"/>
              <a:t>KMU-Studie 2024:</a:t>
            </a:r>
            <a:br>
              <a:rPr lang="de-AT" sz="3600"/>
            </a:br>
            <a:r>
              <a:rPr lang="de-AT" sz="3600"/>
              <a:t>Heimischer Mittelstand trotzt herausforderndem Umfeld</a:t>
            </a:r>
          </a:p>
        </p:txBody>
      </p:sp>
      <p:sp>
        <p:nvSpPr>
          <p:cNvPr id="8" name="Text Placeholder 7">
            <a:extLst>
              <a:ext uri="{FF2B5EF4-FFF2-40B4-BE49-F238E27FC236}">
                <a16:creationId xmlns:a16="http://schemas.microsoft.com/office/drawing/2014/main" id="{11C5CC91-74BC-1BC0-389E-3A0D43934B04}"/>
              </a:ext>
            </a:extLst>
          </p:cNvPr>
          <p:cNvSpPr>
            <a:spLocks noGrp="1"/>
          </p:cNvSpPr>
          <p:nvPr>
            <p:ph type="body" sz="quarter" idx="11"/>
          </p:nvPr>
        </p:nvSpPr>
        <p:spPr/>
        <p:txBody>
          <a:bodyPr/>
          <a:lstStyle/>
          <a:p>
            <a:r>
              <a:rPr kumimoji="0" lang="de-DE" sz="1200" b="1" i="0" u="none" strike="noStrike" kern="0" cap="none" spc="0" normalizeH="0" baseline="0" noProof="0">
                <a:ln>
                  <a:noFill/>
                </a:ln>
                <a:solidFill>
                  <a:srgbClr val="FFFFFF"/>
                </a:solidFill>
                <a:effectLst/>
                <a:uLnTx/>
                <a:uFillTx/>
                <a:latin typeface="Inter"/>
                <a:ea typeface="+mn-ea"/>
                <a:cs typeface="Inter"/>
              </a:rPr>
              <a:t>Hans Unterdorfer</a:t>
            </a:r>
            <a:r>
              <a:rPr kumimoji="0" lang="de-DE" sz="1200" b="0" i="0" u="none" strike="noStrike" kern="0" cap="none" spc="0" normalizeH="0" baseline="0" noProof="0">
                <a:ln>
                  <a:noFill/>
                </a:ln>
                <a:solidFill>
                  <a:srgbClr val="FFFFFF"/>
                </a:solidFill>
                <a:effectLst/>
                <a:uLnTx/>
                <a:uFillTx/>
                <a:latin typeface="Inter"/>
                <a:ea typeface="+mn-ea"/>
                <a:cs typeface="Inter"/>
              </a:rPr>
              <a:t>, Firmenkundenvorstand Erste Bank Oesterreich</a:t>
            </a:r>
            <a:endParaRPr kumimoji="0" lang="de-AT" sz="1200" b="0" i="0" u="none" strike="noStrike" kern="0" cap="none" spc="0" normalizeH="0" baseline="0" noProof="0">
              <a:ln>
                <a:noFill/>
              </a:ln>
              <a:solidFill>
                <a:srgbClr val="FFFFFF"/>
              </a:solidFill>
              <a:effectLst/>
              <a:uLnTx/>
              <a:uFillTx/>
              <a:latin typeface="Inter"/>
              <a:ea typeface="+mn-ea"/>
              <a:cs typeface="Inter"/>
            </a:endParaRPr>
          </a:p>
        </p:txBody>
      </p:sp>
      <p:pic>
        <p:nvPicPr>
          <p:cNvPr id="11" name="Grafik 1">
            <a:extLst>
              <a:ext uri="{FF2B5EF4-FFF2-40B4-BE49-F238E27FC236}">
                <a16:creationId xmlns:a16="http://schemas.microsoft.com/office/drawing/2014/main" id="{804DD12E-3489-BB2E-B18E-E2740207B8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936" y="1216840"/>
            <a:ext cx="4759075" cy="497660"/>
          </a:xfrm>
          <a:prstGeom prst="rect">
            <a:avLst/>
          </a:prstGeom>
        </p:spPr>
      </p:pic>
    </p:spTree>
    <p:extLst>
      <p:ext uri="{BB962C8B-B14F-4D97-AF65-F5344CB8AC3E}">
        <p14:creationId xmlns:p14="http://schemas.microsoft.com/office/powerpoint/2010/main" val="1590351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9F9502-97AA-A709-C00A-6394E101A9C4}"/>
              </a:ext>
            </a:extLst>
          </p:cNvPr>
          <p:cNvSpPr>
            <a:spLocks noGrp="1"/>
          </p:cNvSpPr>
          <p:nvPr>
            <p:ph type="title"/>
          </p:nvPr>
        </p:nvSpPr>
        <p:spPr/>
        <p:txBody>
          <a:bodyPr/>
          <a:lstStyle/>
          <a:p>
            <a:r>
              <a:rPr lang="de-DE">
                <a:solidFill>
                  <a:srgbClr val="303030"/>
                </a:solidFill>
              </a:rPr>
              <a:t>Studiendesign</a:t>
            </a:r>
            <a:endParaRPr lang="en-AT">
              <a:solidFill>
                <a:srgbClr val="303030"/>
              </a:solidFill>
            </a:endParaRPr>
          </a:p>
        </p:txBody>
      </p:sp>
      <p:sp>
        <p:nvSpPr>
          <p:cNvPr id="5" name="Slide Number Placeholder 4">
            <a:extLst>
              <a:ext uri="{FF2B5EF4-FFF2-40B4-BE49-F238E27FC236}">
                <a16:creationId xmlns:a16="http://schemas.microsoft.com/office/drawing/2014/main" id="{1DE46FC7-14FE-BEEF-4BD9-CA2E5054E71D}"/>
              </a:ext>
            </a:extLst>
          </p:cNvPr>
          <p:cNvSpPr>
            <a:spLocks noGrp="1"/>
          </p:cNvSpPr>
          <p:nvPr>
            <p:ph type="sldNum" sz="quarter" idx="12"/>
          </p:nvPr>
        </p:nvSpPr>
        <p:spPr/>
        <p:txBody>
          <a:bodyPr/>
          <a:lstStyle/>
          <a:p>
            <a:fld id="{BBE0597C-028E-473F-BF50-BBB8B8A24EC3}" type="slidenum">
              <a:rPr lang="en-GB" smtClean="0"/>
              <a:pPr/>
              <a:t>2</a:t>
            </a:fld>
            <a:endParaRPr lang="en-GB"/>
          </a:p>
        </p:txBody>
      </p:sp>
      <p:sp>
        <p:nvSpPr>
          <p:cNvPr id="8" name="Text Placeholder 7">
            <a:extLst>
              <a:ext uri="{FF2B5EF4-FFF2-40B4-BE49-F238E27FC236}">
                <a16:creationId xmlns:a16="http://schemas.microsoft.com/office/drawing/2014/main" id="{79260176-AD0B-7C38-49C6-DCCB8EACC4C3}"/>
              </a:ext>
            </a:extLst>
          </p:cNvPr>
          <p:cNvSpPr>
            <a:spLocks noGrp="1"/>
          </p:cNvSpPr>
          <p:nvPr>
            <p:ph type="body" sz="quarter" idx="15"/>
          </p:nvPr>
        </p:nvSpPr>
        <p:spPr/>
        <p:txBody>
          <a:bodyPr/>
          <a:lstStyle/>
          <a:p>
            <a:endParaRPr lang="en-AT"/>
          </a:p>
        </p:txBody>
      </p:sp>
      <p:pic>
        <p:nvPicPr>
          <p:cNvPr id="10" name="Picture 9">
            <a:extLst>
              <a:ext uri="{FF2B5EF4-FFF2-40B4-BE49-F238E27FC236}">
                <a16:creationId xmlns:a16="http://schemas.microsoft.com/office/drawing/2014/main" id="{232106FD-54BD-7E00-A951-93D36A455D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1495" y="1535757"/>
            <a:ext cx="393283" cy="393283"/>
          </a:xfrm>
          <a:prstGeom prst="rect">
            <a:avLst/>
          </a:prstGeom>
        </p:spPr>
      </p:pic>
      <p:pic>
        <p:nvPicPr>
          <p:cNvPr id="18" name="Picture 17" descr="A blue and black calendar&#10;&#10;Description automatically generated">
            <a:extLst>
              <a:ext uri="{FF2B5EF4-FFF2-40B4-BE49-F238E27FC236}">
                <a16:creationId xmlns:a16="http://schemas.microsoft.com/office/drawing/2014/main" id="{1DFF5C6E-5A47-4C7A-E23F-F1ECB3BCE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6" y="2154583"/>
            <a:ext cx="393283" cy="393283"/>
          </a:xfrm>
          <a:prstGeom prst="rect">
            <a:avLst/>
          </a:prstGeom>
        </p:spPr>
      </p:pic>
      <p:pic>
        <p:nvPicPr>
          <p:cNvPr id="20" name="Picture 19">
            <a:extLst>
              <a:ext uri="{FF2B5EF4-FFF2-40B4-BE49-F238E27FC236}">
                <a16:creationId xmlns:a16="http://schemas.microsoft.com/office/drawing/2014/main" id="{0AC021A6-E585-3B30-22C3-CB8BBA33C6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5935" y="2759465"/>
            <a:ext cx="393283" cy="393283"/>
          </a:xfrm>
          <a:prstGeom prst="rect">
            <a:avLst/>
          </a:prstGeom>
        </p:spPr>
      </p:pic>
      <p:pic>
        <p:nvPicPr>
          <p:cNvPr id="22" name="Picture 21">
            <a:extLst>
              <a:ext uri="{FF2B5EF4-FFF2-40B4-BE49-F238E27FC236}">
                <a16:creationId xmlns:a16="http://schemas.microsoft.com/office/drawing/2014/main" id="{50CAAF1A-80AD-5016-B735-7FD2F64E767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5935" y="3379099"/>
            <a:ext cx="393283" cy="393283"/>
          </a:xfrm>
          <a:prstGeom prst="rect">
            <a:avLst/>
          </a:prstGeom>
        </p:spPr>
      </p:pic>
      <p:pic>
        <p:nvPicPr>
          <p:cNvPr id="24" name="Picture 23">
            <a:extLst>
              <a:ext uri="{FF2B5EF4-FFF2-40B4-BE49-F238E27FC236}">
                <a16:creationId xmlns:a16="http://schemas.microsoft.com/office/drawing/2014/main" id="{3D628662-50B7-D55E-CE56-0D1C362B937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5935" y="4571601"/>
            <a:ext cx="412753" cy="412753"/>
          </a:xfrm>
          <a:prstGeom prst="rect">
            <a:avLst/>
          </a:prstGeom>
        </p:spPr>
      </p:pic>
      <p:pic>
        <p:nvPicPr>
          <p:cNvPr id="26" name="Picture 25">
            <a:extLst>
              <a:ext uri="{FF2B5EF4-FFF2-40B4-BE49-F238E27FC236}">
                <a16:creationId xmlns:a16="http://schemas.microsoft.com/office/drawing/2014/main" id="{121F48E4-66BB-AE43-D0D6-52EC34A4F76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5935" y="5420554"/>
            <a:ext cx="412753" cy="412753"/>
          </a:xfrm>
          <a:prstGeom prst="rect">
            <a:avLst/>
          </a:prstGeom>
        </p:spPr>
      </p:pic>
      <p:sp>
        <p:nvSpPr>
          <p:cNvPr id="7" name="Text Placeholder 6">
            <a:extLst>
              <a:ext uri="{FF2B5EF4-FFF2-40B4-BE49-F238E27FC236}">
                <a16:creationId xmlns:a16="http://schemas.microsoft.com/office/drawing/2014/main" id="{4EFC95C1-E6E4-D50D-C5C7-0ADA546FA2C4}"/>
              </a:ext>
            </a:extLst>
          </p:cNvPr>
          <p:cNvSpPr>
            <a:spLocks noGrp="1"/>
          </p:cNvSpPr>
          <p:nvPr>
            <p:ph type="body" sz="quarter" idx="13"/>
          </p:nvPr>
        </p:nvSpPr>
        <p:spPr>
          <a:xfrm>
            <a:off x="1309327" y="1507657"/>
            <a:ext cx="10122895" cy="5116939"/>
          </a:xfrm>
        </p:spPr>
        <p:txBody>
          <a:bodyPr/>
          <a:lstStyle/>
          <a:p>
            <a:pPr marL="0" marR="0" lvl="0" indent="-266700" algn="l"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kumimoji="0" lang="de-DE" sz="1400" b="1" i="0" u="none" strike="noStrike" kern="1200" cap="none" spc="0" normalizeH="0" baseline="0" noProof="0">
                <a:ln>
                  <a:noFill/>
                </a:ln>
                <a:solidFill>
                  <a:srgbClr val="303030"/>
                </a:solidFill>
                <a:effectLst/>
                <a:uLnTx/>
                <a:uFillTx/>
                <a:latin typeface="Inter"/>
                <a:ea typeface="+mn-ea"/>
                <a:cs typeface="+mn-cs"/>
              </a:rPr>
              <a:t>Auftraggeber</a:t>
            </a:r>
            <a:br>
              <a:rPr lang="de-DE" sz="1400" b="0" i="0" u="none" strike="noStrike" kern="1200" cap="none" spc="0" normalizeH="0" baseline="0" noProof="0">
                <a:ln>
                  <a:noFill/>
                </a:ln>
                <a:effectLst/>
                <a:uLnTx/>
                <a:uFillTx/>
                <a:latin typeface="Inter"/>
              </a:rPr>
            </a:br>
            <a:r>
              <a:rPr kumimoji="0" lang="de-DE" sz="1400" b="0" i="0" u="none" strike="noStrike" kern="1200" cap="none" spc="0" normalizeH="0" baseline="0" noProof="0">
                <a:ln>
                  <a:noFill/>
                </a:ln>
                <a:solidFill>
                  <a:srgbClr val="303030"/>
                </a:solidFill>
                <a:effectLst/>
                <a:uLnTx/>
                <a:uFillTx/>
                <a:latin typeface="Inter"/>
                <a:ea typeface="+mn-ea"/>
                <a:cs typeface="+mn-cs"/>
              </a:rPr>
              <a:t>Erste Bank und Sparkassen</a:t>
            </a:r>
          </a:p>
          <a:p>
            <a:pPr marL="0" marR="0" lvl="0" indent="-266700" algn="l"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kumimoji="0" lang="de-DE" sz="1400" b="1" i="0" u="none" strike="noStrike" kern="1200" cap="none" spc="0" normalizeH="0" baseline="0" noProof="0">
                <a:ln>
                  <a:noFill/>
                </a:ln>
                <a:solidFill>
                  <a:srgbClr val="303030"/>
                </a:solidFill>
                <a:effectLst/>
                <a:uLnTx/>
                <a:uFillTx/>
                <a:latin typeface="Inter"/>
                <a:ea typeface="+mn-ea"/>
                <a:cs typeface="+mn-cs"/>
              </a:rPr>
              <a:t>Durchführungszeitraum</a:t>
            </a:r>
            <a:br>
              <a:rPr lang="de-DE" sz="1400" b="0" i="0" u="none" strike="noStrike" kern="1200" cap="none" spc="0" normalizeH="0" baseline="0" noProof="0">
                <a:ln>
                  <a:noFill/>
                </a:ln>
                <a:effectLst/>
                <a:uLnTx/>
                <a:uFillTx/>
                <a:latin typeface="Inter"/>
              </a:rPr>
            </a:br>
            <a:r>
              <a:rPr kumimoji="0" lang="de-DE" sz="1400" b="0" i="0" u="none" strike="noStrike" kern="1200" cap="none" spc="0" normalizeH="0" baseline="0" noProof="0">
                <a:ln>
                  <a:noFill/>
                </a:ln>
                <a:solidFill>
                  <a:srgbClr val="303030"/>
                </a:solidFill>
                <a:effectLst/>
                <a:uLnTx/>
                <a:uFillTx/>
                <a:latin typeface="Inter"/>
                <a:ea typeface="+mn-ea"/>
                <a:cs typeface="+mn-cs"/>
              </a:rPr>
              <a:t>9. Jänner – 16. Februar</a:t>
            </a:r>
            <a:endParaRPr lang="de-DE" sz="1400" b="0" i="0" u="none" strike="noStrike" kern="1200" cap="none" spc="0" normalizeH="0" baseline="0" noProof="0">
              <a:ln>
                <a:noFill/>
              </a:ln>
              <a:solidFill>
                <a:srgbClr val="303030"/>
              </a:solidFill>
              <a:effectLst/>
              <a:uLnTx/>
              <a:uFillTx/>
              <a:latin typeface="Inter"/>
              <a:ea typeface="Inter"/>
              <a:cs typeface="Inter"/>
            </a:endParaRPr>
          </a:p>
          <a:p>
            <a:pPr marL="0" marR="0" lvl="0" indent="-266700" algn="l"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kumimoji="0" lang="de-DE" sz="1400" b="1" i="0" u="none" strike="noStrike" kern="1200" cap="none" spc="0" normalizeH="0" baseline="0" noProof="0">
                <a:ln>
                  <a:noFill/>
                </a:ln>
                <a:solidFill>
                  <a:srgbClr val="303030"/>
                </a:solidFill>
                <a:effectLst/>
                <a:uLnTx/>
                <a:uFillTx/>
                <a:latin typeface="Inter"/>
                <a:ea typeface="+mn-ea"/>
                <a:cs typeface="+mn-cs"/>
              </a:rPr>
              <a:t>Methode</a:t>
            </a:r>
            <a:br>
              <a:rPr lang="de-DE" sz="1400" b="0" i="0" u="none" strike="noStrike" kern="1200" cap="none" spc="0" normalizeH="0" baseline="0" noProof="0">
                <a:ln>
                  <a:noFill/>
                </a:ln>
                <a:effectLst/>
                <a:uLnTx/>
                <a:uFillTx/>
                <a:latin typeface="Inter"/>
              </a:rPr>
            </a:br>
            <a:r>
              <a:rPr kumimoji="0" lang="de-DE" sz="1400" b="0" i="0" u="none" strike="noStrike" kern="1200" cap="none" spc="0" normalizeH="0" baseline="0" noProof="0">
                <a:ln>
                  <a:noFill/>
                </a:ln>
                <a:solidFill>
                  <a:srgbClr val="303030"/>
                </a:solidFill>
                <a:effectLst/>
                <a:uLnTx/>
                <a:uFillTx/>
                <a:latin typeface="Inter"/>
                <a:ea typeface="+mn-ea"/>
                <a:cs typeface="+mn-cs"/>
              </a:rPr>
              <a:t>Telefonisch mithilfe des CATI-Systems (Computer </a:t>
            </a:r>
            <a:r>
              <a:rPr kumimoji="0" lang="de-DE" sz="1400" b="0" i="0" u="none" strike="noStrike" kern="1200" cap="none" spc="0" normalizeH="0" baseline="0" noProof="0" err="1">
                <a:ln>
                  <a:noFill/>
                </a:ln>
                <a:solidFill>
                  <a:srgbClr val="303030"/>
                </a:solidFill>
                <a:effectLst/>
                <a:uLnTx/>
                <a:uFillTx/>
                <a:latin typeface="Inter"/>
                <a:ea typeface="+mn-ea"/>
                <a:cs typeface="+mn-cs"/>
              </a:rPr>
              <a:t>Assisted</a:t>
            </a:r>
            <a:r>
              <a:rPr kumimoji="0" lang="de-DE" sz="1400" b="0" i="0" u="none" strike="noStrike" kern="1200" cap="none" spc="0" normalizeH="0" baseline="0" noProof="0">
                <a:ln>
                  <a:noFill/>
                </a:ln>
                <a:solidFill>
                  <a:srgbClr val="303030"/>
                </a:solidFill>
                <a:effectLst/>
                <a:uLnTx/>
                <a:uFillTx/>
                <a:latin typeface="Inter"/>
                <a:ea typeface="+mn-ea"/>
                <a:cs typeface="+mn-cs"/>
              </a:rPr>
              <a:t> </a:t>
            </a:r>
            <a:r>
              <a:rPr kumimoji="0" lang="de-DE" sz="1400" b="0" i="0" u="none" strike="noStrike" kern="1200" cap="none" spc="0" normalizeH="0" baseline="0" noProof="0" err="1">
                <a:ln>
                  <a:noFill/>
                </a:ln>
                <a:solidFill>
                  <a:srgbClr val="303030"/>
                </a:solidFill>
                <a:effectLst/>
                <a:uLnTx/>
                <a:uFillTx/>
                <a:latin typeface="Inter"/>
                <a:ea typeface="+mn-ea"/>
                <a:cs typeface="+mn-cs"/>
              </a:rPr>
              <a:t>Telephone</a:t>
            </a:r>
            <a:r>
              <a:rPr kumimoji="0" lang="de-DE" sz="1400" b="0" i="0" u="none" strike="noStrike" kern="1200" cap="none" spc="0" normalizeH="0" baseline="0" noProof="0">
                <a:ln>
                  <a:noFill/>
                </a:ln>
                <a:solidFill>
                  <a:srgbClr val="303030"/>
                </a:solidFill>
                <a:effectLst/>
                <a:uLnTx/>
                <a:uFillTx/>
                <a:latin typeface="Inter"/>
                <a:ea typeface="+mn-ea"/>
                <a:cs typeface="+mn-cs"/>
              </a:rPr>
              <a:t> </a:t>
            </a:r>
            <a:r>
              <a:rPr kumimoji="0" lang="de-DE" sz="1400" b="0" i="0" u="none" strike="noStrike" kern="1200" cap="none" spc="0" normalizeH="0" baseline="0" noProof="0" err="1">
                <a:ln>
                  <a:noFill/>
                </a:ln>
                <a:solidFill>
                  <a:srgbClr val="303030"/>
                </a:solidFill>
                <a:effectLst/>
                <a:uLnTx/>
                <a:uFillTx/>
                <a:latin typeface="Inter"/>
                <a:ea typeface="+mn-ea"/>
                <a:cs typeface="+mn-cs"/>
              </a:rPr>
              <a:t>Interviewing</a:t>
            </a:r>
            <a:r>
              <a:rPr kumimoji="0" lang="de-DE" sz="1400" b="0" i="0" u="none" strike="noStrike" kern="1200" cap="none" spc="0" normalizeH="0" baseline="0" noProof="0">
                <a:ln>
                  <a:noFill/>
                </a:ln>
                <a:solidFill>
                  <a:srgbClr val="303030"/>
                </a:solidFill>
                <a:effectLst/>
                <a:uLnTx/>
                <a:uFillTx/>
                <a:latin typeface="Inter"/>
                <a:ea typeface="+mn-ea"/>
                <a:cs typeface="+mn-cs"/>
              </a:rPr>
              <a:t>)</a:t>
            </a:r>
            <a:endParaRPr lang="de-DE" sz="1400" b="0" i="0" u="none" strike="noStrike" kern="1200" cap="none" spc="0" normalizeH="0" baseline="0" noProof="0">
              <a:ln>
                <a:noFill/>
              </a:ln>
              <a:solidFill>
                <a:srgbClr val="303030"/>
              </a:solidFill>
              <a:effectLst/>
              <a:uLnTx/>
              <a:uFillTx/>
              <a:latin typeface="Inter"/>
              <a:ea typeface="Inter"/>
              <a:cs typeface="Inter"/>
            </a:endParaRPr>
          </a:p>
          <a:p>
            <a:pPr marL="0" marR="0" lvl="0" indent="-266700" algn="l"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kumimoji="0" lang="de-DE" sz="1400" b="1" i="0" u="none" strike="noStrike" kern="1200" cap="none" spc="0" normalizeH="0" baseline="0" noProof="0">
                <a:ln>
                  <a:noFill/>
                </a:ln>
                <a:solidFill>
                  <a:srgbClr val="303030"/>
                </a:solidFill>
                <a:effectLst/>
                <a:uLnTx/>
                <a:uFillTx/>
                <a:latin typeface="Inter"/>
                <a:ea typeface="+mn-ea"/>
                <a:cs typeface="+mn-cs"/>
              </a:rPr>
              <a:t>Sample</a:t>
            </a:r>
            <a:br>
              <a:rPr lang="de-DE" sz="1400" b="0" i="0" u="none" strike="noStrike" kern="1200" cap="none" spc="0" normalizeH="0" baseline="0" noProof="0">
                <a:ln>
                  <a:noFill/>
                </a:ln>
                <a:effectLst/>
                <a:uLnTx/>
                <a:uFillTx/>
                <a:latin typeface="Inter"/>
              </a:rPr>
            </a:br>
            <a:r>
              <a:rPr kumimoji="0" lang="de-DE" sz="1400" b="0" i="0" u="none" strike="noStrike" kern="1200" cap="none" spc="0" normalizeH="0" baseline="0" noProof="0">
                <a:ln>
                  <a:noFill/>
                </a:ln>
                <a:solidFill>
                  <a:srgbClr val="303030"/>
                </a:solidFill>
                <a:effectLst/>
                <a:uLnTx/>
                <a:uFillTx/>
                <a:latin typeface="Inter"/>
                <a:ea typeface="+mn-ea"/>
                <a:cs typeface="+mn-cs"/>
              </a:rPr>
              <a:t>Insgesamt n=900 Interviews mit KMU in ganz Österreich (2 - 50 Mio. EUR Jahresumsatz); </a:t>
            </a:r>
            <a:r>
              <a:rPr lang="de-DE" sz="1400">
                <a:solidFill>
                  <a:srgbClr val="303030"/>
                </a:solidFill>
                <a:latin typeface="Inter"/>
              </a:rPr>
              <a:t>pro</a:t>
            </a:r>
            <a:r>
              <a:rPr kumimoji="0" lang="de-DE" sz="1400" b="0" i="0" u="none" strike="noStrike" kern="1200" cap="none" spc="0" normalizeH="0" baseline="0" noProof="0">
                <a:ln>
                  <a:noFill/>
                </a:ln>
                <a:solidFill>
                  <a:srgbClr val="303030"/>
                </a:solidFill>
                <a:effectLst/>
                <a:uLnTx/>
                <a:uFillTx/>
                <a:latin typeface="Inter"/>
                <a:ea typeface="+mn-ea"/>
                <a:cs typeface="+mn-cs"/>
              </a:rPr>
              <a:t> Bundesland n=100</a:t>
            </a:r>
            <a:endParaRPr lang="de-DE" sz="1400" b="0" i="0" u="none" strike="noStrike" kern="1200" cap="none" spc="0" normalizeH="0" baseline="0" noProof="0">
              <a:ln>
                <a:noFill/>
              </a:ln>
              <a:solidFill>
                <a:srgbClr val="303030"/>
              </a:solidFill>
              <a:effectLst/>
              <a:uLnTx/>
              <a:uFillTx/>
              <a:latin typeface="Inter"/>
              <a:ea typeface="Inter"/>
              <a:cs typeface="Inter"/>
            </a:endParaRPr>
          </a:p>
          <a:p>
            <a:pPr marL="0" marR="0" lvl="0" indent="-266700" algn="l"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kumimoji="0" lang="de-DE" sz="1400" b="0" i="0" u="none" strike="noStrike" kern="1200" cap="none" spc="0" normalizeH="0" baseline="0" noProof="0">
                <a:ln>
                  <a:noFill/>
                </a:ln>
                <a:solidFill>
                  <a:srgbClr val="303030"/>
                </a:solidFill>
                <a:effectLst/>
                <a:uLnTx/>
                <a:uFillTx/>
                <a:latin typeface="Inter"/>
                <a:ea typeface="+mn-ea"/>
                <a:cs typeface="+mn-cs"/>
              </a:rPr>
              <a:t>Für die Insgesamt-Betrachtung erfolgte eine Gewichtung der Bundesländer auf ihr repräsentatives Niveau. Befragt wurden in erster Linie </a:t>
            </a:r>
            <a:r>
              <a:rPr kumimoji="0" lang="de-DE" sz="1400" b="0" i="0" u="none" strike="noStrike" kern="1200" cap="none" spc="0" normalizeH="0" baseline="0" noProof="0" err="1">
                <a:ln>
                  <a:noFill/>
                </a:ln>
                <a:solidFill>
                  <a:srgbClr val="303030"/>
                </a:solidFill>
                <a:effectLst/>
                <a:uLnTx/>
                <a:uFillTx/>
                <a:latin typeface="Inter"/>
                <a:ea typeface="+mn-ea"/>
                <a:cs typeface="+mn-cs"/>
              </a:rPr>
              <a:t>Geschäftsführer:innen</a:t>
            </a:r>
            <a:r>
              <a:rPr kumimoji="0" lang="de-DE" sz="1400" b="0" i="0" u="none" strike="noStrike" kern="1200" cap="none" spc="0" normalizeH="0" baseline="0" noProof="0">
                <a:ln>
                  <a:noFill/>
                </a:ln>
                <a:solidFill>
                  <a:srgbClr val="303030"/>
                </a:solidFill>
                <a:effectLst/>
                <a:uLnTx/>
                <a:uFillTx/>
                <a:latin typeface="Inter"/>
                <a:ea typeface="+mn-ea"/>
                <a:cs typeface="+mn-cs"/>
              </a:rPr>
              <a:t> (ansonsten kaufmännische </a:t>
            </a:r>
            <a:r>
              <a:rPr kumimoji="0" lang="de-DE" sz="1400" b="0" i="0" u="none" strike="noStrike" kern="1200" cap="none" spc="0" normalizeH="0" baseline="0" noProof="0" err="1">
                <a:ln>
                  <a:noFill/>
                </a:ln>
                <a:solidFill>
                  <a:srgbClr val="303030"/>
                </a:solidFill>
                <a:effectLst/>
                <a:uLnTx/>
                <a:uFillTx/>
                <a:latin typeface="Inter"/>
                <a:ea typeface="+mn-ea"/>
                <a:cs typeface="+mn-cs"/>
              </a:rPr>
              <a:t>Direktor:innen</a:t>
            </a:r>
            <a:r>
              <a:rPr kumimoji="0" lang="de-DE" sz="1400" b="0" i="0" u="none" strike="noStrike" kern="1200" cap="none" spc="0" normalizeH="0" baseline="0" noProof="0">
                <a:ln>
                  <a:noFill/>
                </a:ln>
                <a:solidFill>
                  <a:srgbClr val="303030"/>
                </a:solidFill>
                <a:effectLst/>
                <a:uLnTx/>
                <a:uFillTx/>
                <a:latin typeface="Inter"/>
                <a:ea typeface="+mn-ea"/>
                <a:cs typeface="+mn-cs"/>
              </a:rPr>
              <a:t> oder </a:t>
            </a:r>
            <a:r>
              <a:rPr kumimoji="0" lang="de-DE" sz="1400" b="0" i="0" u="none" strike="noStrike" kern="1200" cap="none" spc="0" normalizeH="0" baseline="0" noProof="0" err="1">
                <a:ln>
                  <a:noFill/>
                </a:ln>
                <a:solidFill>
                  <a:srgbClr val="303030"/>
                </a:solidFill>
                <a:effectLst/>
                <a:uLnTx/>
                <a:uFillTx/>
                <a:latin typeface="Inter"/>
                <a:ea typeface="+mn-ea"/>
                <a:cs typeface="+mn-cs"/>
              </a:rPr>
              <a:t>Finanzchef:innen</a:t>
            </a:r>
            <a:r>
              <a:rPr kumimoji="0" lang="de-DE" sz="1400" b="0" i="0" u="none" strike="noStrike" kern="1200" cap="none" spc="0" normalizeH="0" baseline="0" noProof="0">
                <a:ln>
                  <a:noFill/>
                </a:ln>
                <a:solidFill>
                  <a:srgbClr val="303030"/>
                </a:solidFill>
                <a:effectLst/>
                <a:uLnTx/>
                <a:uFillTx/>
                <a:latin typeface="Inter"/>
                <a:ea typeface="+mn-ea"/>
                <a:cs typeface="+mn-cs"/>
              </a:rPr>
              <a:t>).</a:t>
            </a:r>
            <a:endParaRPr lang="de-DE" sz="1400" b="0" i="0" u="none" strike="noStrike" kern="1200" cap="none" spc="0" normalizeH="0" baseline="0" noProof="0">
              <a:ln>
                <a:noFill/>
              </a:ln>
              <a:solidFill>
                <a:srgbClr val="303030"/>
              </a:solidFill>
              <a:effectLst/>
              <a:uLnTx/>
              <a:uFillTx/>
              <a:latin typeface="Inter"/>
              <a:ea typeface="Inter"/>
              <a:cs typeface="Inter"/>
            </a:endParaRPr>
          </a:p>
          <a:p>
            <a:pPr marL="0" marR="0" lvl="0" indent="-266700" algn="l"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kumimoji="0" lang="de-DE" sz="1400" b="1" i="0" u="none" strike="noStrike" kern="1200" cap="none" spc="0" normalizeH="0" baseline="0" noProof="0">
                <a:ln>
                  <a:noFill/>
                </a:ln>
                <a:solidFill>
                  <a:srgbClr val="303030"/>
                </a:solidFill>
                <a:effectLst/>
                <a:uLnTx/>
                <a:uFillTx/>
                <a:latin typeface="Inter"/>
                <a:ea typeface="+mn-ea"/>
                <a:cs typeface="+mn-cs"/>
              </a:rPr>
              <a:t>Trendzahlen</a:t>
            </a:r>
            <a:br>
              <a:rPr lang="de-DE" sz="1400" b="0" i="0" u="none" strike="noStrike" kern="1200" cap="none" spc="0" normalizeH="0" baseline="0" noProof="0">
                <a:ln>
                  <a:noFill/>
                </a:ln>
                <a:effectLst/>
                <a:uLnTx/>
                <a:uFillTx/>
                <a:latin typeface="Inter"/>
              </a:rPr>
            </a:br>
            <a:r>
              <a:rPr kumimoji="0" lang="de-DE" sz="1400" b="0" i="0" u="none" strike="noStrike" kern="1200" cap="none" spc="0" normalizeH="0" baseline="0" noProof="0">
                <a:ln>
                  <a:noFill/>
                </a:ln>
                <a:solidFill>
                  <a:srgbClr val="303030"/>
                </a:solidFill>
                <a:effectLst/>
                <a:uLnTx/>
                <a:uFillTx/>
                <a:latin typeface="Inter"/>
                <a:ea typeface="+mn-ea"/>
                <a:cs typeface="+mn-cs"/>
              </a:rPr>
              <a:t>Bei Fragen, die in der Vergangenheit vergleichbar gestellt wurden, sind auf den Charts Trends dargestellt zu den Studien vom April/ Juni 2022, März 2020 bzw. April 2017.</a:t>
            </a:r>
            <a:endParaRPr lang="de-DE" sz="1400" b="0" i="0" u="none" strike="noStrike" kern="1200" cap="none" spc="0" normalizeH="0" baseline="0" noProof="0">
              <a:ln>
                <a:noFill/>
              </a:ln>
              <a:solidFill>
                <a:srgbClr val="303030"/>
              </a:solidFill>
              <a:effectLst/>
              <a:uLnTx/>
              <a:uFillTx/>
              <a:latin typeface="Inter"/>
              <a:ea typeface="Inter"/>
              <a:cs typeface="Inter"/>
            </a:endParaRPr>
          </a:p>
          <a:p>
            <a:pPr marL="0" marR="0" lvl="0" indent="-266700" algn="l"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kumimoji="0" lang="de-DE" sz="1400" b="1" i="0" u="none" strike="noStrike" kern="1200" cap="none" spc="0" normalizeH="0" baseline="0" noProof="0">
                <a:ln>
                  <a:noFill/>
                </a:ln>
                <a:solidFill>
                  <a:srgbClr val="303030"/>
                </a:solidFill>
                <a:effectLst/>
                <a:uLnTx/>
                <a:uFillTx/>
                <a:latin typeface="Inter"/>
                <a:ea typeface="+mn-ea"/>
                <a:cs typeface="+mn-cs"/>
              </a:rPr>
              <a:t>Marktforschungsinstitut</a:t>
            </a:r>
            <a:br>
              <a:rPr lang="en-GB" sz="1400" b="0" i="0" u="none" strike="noStrike" kern="1200" cap="none" spc="0" normalizeH="0" baseline="0" noProof="0">
                <a:ln>
                  <a:noFill/>
                </a:ln>
                <a:effectLst/>
                <a:uLnTx/>
                <a:uFillTx/>
                <a:latin typeface="Inter"/>
              </a:rPr>
            </a:br>
            <a:r>
              <a:rPr kumimoji="0" lang="en-GB" sz="1400" b="0" i="0" u="none" strike="noStrike" kern="1200" cap="none" spc="0" normalizeH="0" baseline="0" noProof="0">
                <a:ln>
                  <a:noFill/>
                </a:ln>
                <a:solidFill>
                  <a:srgbClr val="303030"/>
                </a:solidFill>
                <a:effectLst/>
                <a:uLnTx/>
                <a:uFillTx/>
                <a:latin typeface="Inter"/>
                <a:ea typeface="+mn-ea"/>
                <a:cs typeface="+mn-cs"/>
              </a:rPr>
              <a:t>IMAS INTERNATIONAL</a:t>
            </a:r>
            <a:endParaRPr lang="en-GB" sz="1400" b="0" i="0" u="none" strike="noStrike" kern="1200" cap="none" spc="0" normalizeH="0" baseline="0" noProof="0">
              <a:ln>
                <a:noFill/>
              </a:ln>
              <a:solidFill>
                <a:srgbClr val="303030"/>
              </a:solidFill>
              <a:effectLst/>
              <a:uLnTx/>
              <a:uFillTx/>
              <a:latin typeface="Inter"/>
              <a:ea typeface="Inter"/>
              <a:cs typeface="Inter"/>
            </a:endParaRPr>
          </a:p>
          <a:p>
            <a:pPr marL="0"/>
            <a:endParaRPr lang="de-DE" sz="1400">
              <a:solidFill>
                <a:srgbClr val="303030"/>
              </a:solidFill>
            </a:endParaRPr>
          </a:p>
        </p:txBody>
      </p:sp>
    </p:spTree>
    <p:extLst>
      <p:ext uri="{BB962C8B-B14F-4D97-AF65-F5344CB8AC3E}">
        <p14:creationId xmlns:p14="http://schemas.microsoft.com/office/powerpoint/2010/main" val="1053308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604044-737F-E11B-F09B-1B6F31A06230}"/>
              </a:ext>
            </a:extLst>
          </p:cNvPr>
          <p:cNvSpPr>
            <a:spLocks noGrp="1"/>
          </p:cNvSpPr>
          <p:nvPr>
            <p:ph type="title"/>
          </p:nvPr>
        </p:nvSpPr>
        <p:spPr>
          <a:xfrm>
            <a:off x="515937" y="620714"/>
            <a:ext cx="11160125" cy="546907"/>
          </a:xfrm>
        </p:spPr>
        <p:txBody>
          <a:bodyPr/>
          <a:lstStyle/>
          <a:p>
            <a:r>
              <a:rPr lang="de-DE" dirty="0">
                <a:solidFill>
                  <a:srgbClr val="303030"/>
                </a:solidFill>
              </a:rPr>
              <a:t>KMU: </a:t>
            </a:r>
            <a:r>
              <a:rPr lang="de-DE" b="0" dirty="0">
                <a:solidFill>
                  <a:srgbClr val="303030"/>
                </a:solidFill>
              </a:rPr>
              <a:t>das </a:t>
            </a:r>
            <a:r>
              <a:rPr lang="de-DE" dirty="0">
                <a:solidFill>
                  <a:srgbClr val="303030"/>
                </a:solidFill>
              </a:rPr>
              <a:t>Rückgrat</a:t>
            </a:r>
            <a:r>
              <a:rPr lang="de-DE" b="0" dirty="0">
                <a:solidFill>
                  <a:srgbClr val="303030"/>
                </a:solidFill>
              </a:rPr>
              <a:t> der heimischen Wirtschaft</a:t>
            </a:r>
            <a:endParaRPr lang="en-AT" b="0" dirty="0">
              <a:solidFill>
                <a:srgbClr val="303030"/>
              </a:solidFill>
            </a:endParaRPr>
          </a:p>
        </p:txBody>
      </p:sp>
      <p:sp>
        <p:nvSpPr>
          <p:cNvPr id="3" name="Slide Number Placeholder 2">
            <a:extLst>
              <a:ext uri="{FF2B5EF4-FFF2-40B4-BE49-F238E27FC236}">
                <a16:creationId xmlns:a16="http://schemas.microsoft.com/office/drawing/2014/main" id="{ED63BA29-B2AE-B593-2C97-0D94E1669B58}"/>
              </a:ext>
            </a:extLst>
          </p:cNvPr>
          <p:cNvSpPr>
            <a:spLocks noGrp="1"/>
          </p:cNvSpPr>
          <p:nvPr>
            <p:ph type="sldNum" sz="quarter" idx="12"/>
          </p:nvPr>
        </p:nvSpPr>
        <p:spPr/>
        <p:txBody>
          <a:bodyPr/>
          <a:lstStyle/>
          <a:p>
            <a:fld id="{BBE0597C-028E-473F-BF50-BBB8B8A24EC3}" type="slidenum">
              <a:rPr lang="en-GB" smtClean="0"/>
              <a:t>3</a:t>
            </a:fld>
            <a:endParaRPr lang="en-GB"/>
          </a:p>
        </p:txBody>
      </p:sp>
      <p:graphicFrame>
        <p:nvGraphicFramePr>
          <p:cNvPr id="14" name="Chart Placeholder 13">
            <a:extLst>
              <a:ext uri="{FF2B5EF4-FFF2-40B4-BE49-F238E27FC236}">
                <a16:creationId xmlns:a16="http://schemas.microsoft.com/office/drawing/2014/main" id="{A13A259A-5729-1007-C694-1F592E7AA591}"/>
              </a:ext>
            </a:extLst>
          </p:cNvPr>
          <p:cNvGraphicFramePr>
            <a:graphicFrameLocks noGrp="1"/>
          </p:cNvGraphicFramePr>
          <p:nvPr>
            <p:ph type="chart" sz="quarter" idx="18"/>
            <p:extLst>
              <p:ext uri="{D42A27DB-BD31-4B8C-83A1-F6EECF244321}">
                <p14:modId xmlns:p14="http://schemas.microsoft.com/office/powerpoint/2010/main" val="332104098"/>
              </p:ext>
            </p:extLst>
          </p:nvPr>
        </p:nvGraphicFramePr>
        <p:xfrm>
          <a:off x="1023000" y="1990044"/>
          <a:ext cx="270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Placeholder 10">
            <a:extLst>
              <a:ext uri="{FF2B5EF4-FFF2-40B4-BE49-F238E27FC236}">
                <a16:creationId xmlns:a16="http://schemas.microsoft.com/office/drawing/2014/main" id="{E6BC0B51-E575-368A-03B3-A69BA45F3222}"/>
              </a:ext>
            </a:extLst>
          </p:cNvPr>
          <p:cNvSpPr txBox="1">
            <a:spLocks/>
          </p:cNvSpPr>
          <p:nvPr/>
        </p:nvSpPr>
        <p:spPr>
          <a:xfrm>
            <a:off x="5231219" y="6148705"/>
            <a:ext cx="4715281" cy="210186"/>
          </a:xfrm>
          <a:prstGeom prst="rect">
            <a:avLst/>
          </a:prstGeom>
        </p:spPr>
        <p:txBody>
          <a:bodyPr vert="horz" lIns="0" tIns="0" rIns="0" bIns="0" rtlCol="0" anchor="b" anchorCtr="0">
            <a:noAutofit/>
          </a:bodyPr>
          <a:lstStyle>
            <a:lvl1pPr marL="0" indent="0" algn="ctr" defTabSz="914400" rtl="0" eaLnBrk="1" latinLnBrk="0" hangingPunct="1">
              <a:lnSpc>
                <a:spcPct val="107000"/>
              </a:lnSpc>
              <a:spcBef>
                <a:spcPts val="0"/>
              </a:spcBef>
              <a:spcAft>
                <a:spcPts val="0"/>
              </a:spcAft>
              <a:buFont typeface="Symbol" panose="05050102010706020507" pitchFamily="18" charset="2"/>
              <a:buNone/>
              <a:defRPr sz="700" kern="1200">
                <a:solidFill>
                  <a:schemeClr val="tx1"/>
                </a:solidFill>
                <a:latin typeface="+mn-lt"/>
                <a:ea typeface="+mn-ea"/>
                <a:cs typeface="+mn-cs"/>
              </a:defRPr>
            </a:lvl1pPr>
            <a:lvl2pPr marL="176213" indent="-176213" algn="l" defTabSz="914400" rtl="0" eaLnBrk="1" latinLnBrk="0" hangingPunct="1">
              <a:lnSpc>
                <a:spcPct val="107000"/>
              </a:lnSpc>
              <a:spcBef>
                <a:spcPts val="0"/>
              </a:spcBef>
              <a:spcAft>
                <a:spcPts val="0"/>
              </a:spcAft>
              <a:buFont typeface="Symbol" panose="05050102010706020507" pitchFamily="18" charset="2"/>
              <a:buChar char="-"/>
              <a:defRPr sz="1200" kern="1200">
                <a:solidFill>
                  <a:schemeClr val="tx1"/>
                </a:solidFill>
                <a:latin typeface="+mn-lt"/>
                <a:ea typeface="+mn-ea"/>
                <a:cs typeface="+mn-cs"/>
              </a:defRPr>
            </a:lvl2pPr>
            <a:lvl3pPr marL="361950" indent="-187325" algn="l" defTabSz="914400" rtl="0" eaLnBrk="1" latinLnBrk="0" hangingPunct="1">
              <a:lnSpc>
                <a:spcPct val="107000"/>
              </a:lnSpc>
              <a:spcBef>
                <a:spcPts val="0"/>
              </a:spcBef>
              <a:spcAft>
                <a:spcPts val="0"/>
              </a:spcAft>
              <a:buFont typeface="Symbol" panose="05050102010706020507" pitchFamily="18" charset="2"/>
              <a:buChar char="-"/>
              <a:defRPr sz="1200" kern="1200">
                <a:solidFill>
                  <a:schemeClr val="tx1"/>
                </a:solidFill>
                <a:latin typeface="+mn-lt"/>
                <a:ea typeface="+mn-ea"/>
                <a:cs typeface="+mn-cs"/>
              </a:defRPr>
            </a:lvl3pPr>
            <a:lvl4pPr marL="538163" indent="-177800" algn="l" defTabSz="914400" rtl="0" eaLnBrk="1" latinLnBrk="0" hangingPunct="1">
              <a:lnSpc>
                <a:spcPct val="107000"/>
              </a:lnSpc>
              <a:spcBef>
                <a:spcPts val="0"/>
              </a:spcBef>
              <a:spcAft>
                <a:spcPts val="0"/>
              </a:spcAft>
              <a:buFont typeface="Symbol" panose="05050102010706020507" pitchFamily="18" charset="2"/>
              <a:buChar char="-"/>
              <a:defRPr sz="1200" kern="1200">
                <a:solidFill>
                  <a:schemeClr val="tx1"/>
                </a:solidFill>
                <a:latin typeface="+mn-lt"/>
                <a:ea typeface="+mn-ea"/>
                <a:cs typeface="+mn-cs"/>
              </a:defRPr>
            </a:lvl4pPr>
            <a:lvl5pPr marL="715963" indent="-176213" algn="l" defTabSz="914400" rtl="0" eaLnBrk="1" latinLnBrk="0" hangingPunct="1">
              <a:lnSpc>
                <a:spcPct val="107000"/>
              </a:lnSpc>
              <a:spcBef>
                <a:spcPts val="0"/>
              </a:spcBef>
              <a:spcAft>
                <a:spcPts val="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T"/>
          </a:p>
        </p:txBody>
      </p:sp>
      <p:graphicFrame>
        <p:nvGraphicFramePr>
          <p:cNvPr id="23" name="Chart Placeholder 13">
            <a:extLst>
              <a:ext uri="{FF2B5EF4-FFF2-40B4-BE49-F238E27FC236}">
                <a16:creationId xmlns:a16="http://schemas.microsoft.com/office/drawing/2014/main" id="{7E7A1A0F-D8FB-221A-CAF7-AFE6CA61D395}"/>
              </a:ext>
            </a:extLst>
          </p:cNvPr>
          <p:cNvGraphicFramePr>
            <a:graphicFrameLocks/>
          </p:cNvGraphicFramePr>
          <p:nvPr>
            <p:extLst>
              <p:ext uri="{D42A27DB-BD31-4B8C-83A1-F6EECF244321}">
                <p14:modId xmlns:p14="http://schemas.microsoft.com/office/powerpoint/2010/main" val="2066258128"/>
              </p:ext>
            </p:extLst>
          </p:nvPr>
        </p:nvGraphicFramePr>
        <p:xfrm>
          <a:off x="4746000" y="1990044"/>
          <a:ext cx="2700000" cy="36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Placeholder 13">
            <a:extLst>
              <a:ext uri="{FF2B5EF4-FFF2-40B4-BE49-F238E27FC236}">
                <a16:creationId xmlns:a16="http://schemas.microsoft.com/office/drawing/2014/main" id="{FB6D841D-06F6-78D4-F54F-B8935509E280}"/>
              </a:ext>
            </a:extLst>
          </p:cNvPr>
          <p:cNvGraphicFramePr>
            <a:graphicFrameLocks/>
          </p:cNvGraphicFramePr>
          <p:nvPr>
            <p:extLst>
              <p:ext uri="{D42A27DB-BD31-4B8C-83A1-F6EECF244321}">
                <p14:modId xmlns:p14="http://schemas.microsoft.com/office/powerpoint/2010/main" val="286526223"/>
              </p:ext>
            </p:extLst>
          </p:nvPr>
        </p:nvGraphicFramePr>
        <p:xfrm>
          <a:off x="8469000" y="1990044"/>
          <a:ext cx="2700000" cy="3600000"/>
        </p:xfrm>
        <a:graphic>
          <a:graphicData uri="http://schemas.openxmlformats.org/drawingml/2006/chart">
            <c:chart xmlns:c="http://schemas.openxmlformats.org/drawingml/2006/chart" xmlns:r="http://schemas.openxmlformats.org/officeDocument/2006/relationships" r:id="rId5"/>
          </a:graphicData>
        </a:graphic>
      </p:graphicFrame>
      <p:sp>
        <p:nvSpPr>
          <p:cNvPr id="27" name="Title 5">
            <a:extLst>
              <a:ext uri="{FF2B5EF4-FFF2-40B4-BE49-F238E27FC236}">
                <a16:creationId xmlns:a16="http://schemas.microsoft.com/office/drawing/2014/main" id="{53DBF479-46C7-5FC0-0AF4-49E09E422175}"/>
              </a:ext>
            </a:extLst>
          </p:cNvPr>
          <p:cNvSpPr txBox="1">
            <a:spLocks/>
          </p:cNvSpPr>
          <p:nvPr/>
        </p:nvSpPr>
        <p:spPr>
          <a:xfrm>
            <a:off x="1734511" y="3811202"/>
            <a:ext cx="1276978" cy="604154"/>
          </a:xfrm>
          <a:prstGeom prst="rect">
            <a:avLst/>
          </a:prstGeom>
        </p:spPr>
        <p:txBody>
          <a:bodyPr vert="horz" lIns="0" tIns="0" rIns="0" bIns="0" rtlCol="0" anchor="ctr" anchorCtr="0">
            <a:noAutofit/>
          </a:bodyPr>
          <a:lstStyle>
            <a:lvl1pPr algn="l" defTabSz="914400" rtl="0" eaLnBrk="1" latinLnBrk="0" hangingPunct="1">
              <a:lnSpc>
                <a:spcPct val="92000"/>
              </a:lnSpc>
              <a:spcBef>
                <a:spcPct val="0"/>
              </a:spcBef>
              <a:buNone/>
              <a:defRPr sz="3000" b="1" kern="1200">
                <a:solidFill>
                  <a:schemeClr val="tx1"/>
                </a:solidFill>
                <a:latin typeface="+mn-lt"/>
                <a:ea typeface="+mj-ea"/>
                <a:cs typeface="+mj-cs"/>
              </a:defRPr>
            </a:lvl1pPr>
          </a:lstStyle>
          <a:p>
            <a:pPr algn="ctr"/>
            <a:r>
              <a:rPr lang="de-DE" sz="2000" dirty="0">
                <a:solidFill>
                  <a:srgbClr val="303030"/>
                </a:solidFill>
              </a:rPr>
              <a:t>99,8%</a:t>
            </a:r>
            <a:endParaRPr lang="en-AT" sz="2000" dirty="0">
              <a:solidFill>
                <a:srgbClr val="303030"/>
              </a:solidFill>
            </a:endParaRPr>
          </a:p>
        </p:txBody>
      </p:sp>
      <p:sp>
        <p:nvSpPr>
          <p:cNvPr id="28" name="Title 5">
            <a:extLst>
              <a:ext uri="{FF2B5EF4-FFF2-40B4-BE49-F238E27FC236}">
                <a16:creationId xmlns:a16="http://schemas.microsoft.com/office/drawing/2014/main" id="{ED156ACC-050A-D2F7-F731-AE1C33AA2724}"/>
              </a:ext>
            </a:extLst>
          </p:cNvPr>
          <p:cNvSpPr txBox="1">
            <a:spLocks/>
          </p:cNvSpPr>
          <p:nvPr/>
        </p:nvSpPr>
        <p:spPr>
          <a:xfrm>
            <a:off x="5457511" y="3811202"/>
            <a:ext cx="1276978" cy="604154"/>
          </a:xfrm>
          <a:prstGeom prst="rect">
            <a:avLst/>
          </a:prstGeom>
        </p:spPr>
        <p:txBody>
          <a:bodyPr vert="horz" lIns="0" tIns="0" rIns="0" bIns="0" rtlCol="0" anchor="ctr" anchorCtr="0">
            <a:noAutofit/>
          </a:bodyPr>
          <a:lstStyle>
            <a:lvl1pPr algn="l" defTabSz="914400" rtl="0" eaLnBrk="1" latinLnBrk="0" hangingPunct="1">
              <a:lnSpc>
                <a:spcPct val="92000"/>
              </a:lnSpc>
              <a:spcBef>
                <a:spcPct val="0"/>
              </a:spcBef>
              <a:buNone/>
              <a:defRPr sz="3000" b="1" kern="1200">
                <a:solidFill>
                  <a:schemeClr val="tx1"/>
                </a:solidFill>
                <a:latin typeface="+mn-lt"/>
                <a:ea typeface="+mj-ea"/>
                <a:cs typeface="+mj-cs"/>
              </a:defRPr>
            </a:lvl1pPr>
          </a:lstStyle>
          <a:p>
            <a:pPr algn="ctr"/>
            <a:r>
              <a:rPr lang="de-DE" sz="2000" dirty="0">
                <a:solidFill>
                  <a:srgbClr val="303030"/>
                </a:solidFill>
              </a:rPr>
              <a:t>66%</a:t>
            </a:r>
            <a:endParaRPr lang="en-AT" sz="2000" dirty="0">
              <a:solidFill>
                <a:srgbClr val="303030"/>
              </a:solidFill>
            </a:endParaRPr>
          </a:p>
        </p:txBody>
      </p:sp>
      <p:sp>
        <p:nvSpPr>
          <p:cNvPr id="29" name="Title 5">
            <a:extLst>
              <a:ext uri="{FF2B5EF4-FFF2-40B4-BE49-F238E27FC236}">
                <a16:creationId xmlns:a16="http://schemas.microsoft.com/office/drawing/2014/main" id="{4A8CA313-0C15-96A7-790D-B1AA6EC6BFE9}"/>
              </a:ext>
            </a:extLst>
          </p:cNvPr>
          <p:cNvSpPr txBox="1">
            <a:spLocks/>
          </p:cNvSpPr>
          <p:nvPr/>
        </p:nvSpPr>
        <p:spPr>
          <a:xfrm>
            <a:off x="9180511" y="3811202"/>
            <a:ext cx="1276978" cy="604154"/>
          </a:xfrm>
          <a:prstGeom prst="rect">
            <a:avLst/>
          </a:prstGeom>
        </p:spPr>
        <p:txBody>
          <a:bodyPr vert="horz" lIns="0" tIns="0" rIns="0" bIns="0" rtlCol="0" anchor="ctr" anchorCtr="0">
            <a:noAutofit/>
          </a:bodyPr>
          <a:lstStyle>
            <a:lvl1pPr algn="l" defTabSz="914400" rtl="0" eaLnBrk="1" latinLnBrk="0" hangingPunct="1">
              <a:lnSpc>
                <a:spcPct val="92000"/>
              </a:lnSpc>
              <a:spcBef>
                <a:spcPct val="0"/>
              </a:spcBef>
              <a:buNone/>
              <a:defRPr sz="3000" b="1" kern="1200">
                <a:solidFill>
                  <a:schemeClr val="tx1"/>
                </a:solidFill>
                <a:latin typeface="+mn-lt"/>
                <a:ea typeface="+mj-ea"/>
                <a:cs typeface="+mj-cs"/>
              </a:defRPr>
            </a:lvl1pPr>
          </a:lstStyle>
          <a:p>
            <a:pPr algn="ctr"/>
            <a:r>
              <a:rPr lang="de-DE" sz="2000" dirty="0">
                <a:solidFill>
                  <a:srgbClr val="303030"/>
                </a:solidFill>
              </a:rPr>
              <a:t>57%</a:t>
            </a:r>
            <a:endParaRPr lang="en-AT" sz="2000" dirty="0">
              <a:solidFill>
                <a:srgbClr val="303030"/>
              </a:solidFill>
            </a:endParaRPr>
          </a:p>
        </p:txBody>
      </p:sp>
      <p:sp>
        <p:nvSpPr>
          <p:cNvPr id="30" name="Footer Placeholder 29">
            <a:extLst>
              <a:ext uri="{FF2B5EF4-FFF2-40B4-BE49-F238E27FC236}">
                <a16:creationId xmlns:a16="http://schemas.microsoft.com/office/drawing/2014/main" id="{2C16D9FE-20CE-4AA1-9D2E-3758875E5C8C}"/>
              </a:ext>
            </a:extLst>
          </p:cNvPr>
          <p:cNvSpPr>
            <a:spLocks noGrp="1"/>
          </p:cNvSpPr>
          <p:nvPr>
            <p:ph type="ftr" sz="quarter" idx="11"/>
          </p:nvPr>
        </p:nvSpPr>
        <p:spPr>
          <a:xfrm>
            <a:off x="4067176" y="6452339"/>
            <a:ext cx="6275390" cy="137622"/>
          </a:xfrm>
        </p:spPr>
        <p:txBody>
          <a:bodyPr/>
          <a:lstStyle/>
          <a:p>
            <a:r>
              <a:rPr lang="de-DE" b="1"/>
              <a:t>Quelle:</a:t>
            </a:r>
            <a:r>
              <a:rPr lang="de-DE"/>
              <a:t> </a:t>
            </a:r>
            <a:r>
              <a:rPr lang="de-AT"/>
              <a:t>KMU im Fokus 2023, Bundesministerium für Arbeit und Wirtschaft (BMAW)</a:t>
            </a:r>
            <a:r>
              <a:rPr lang="de-DE"/>
              <a:t>  </a:t>
            </a:r>
            <a:endParaRPr lang="en-GB"/>
          </a:p>
        </p:txBody>
      </p:sp>
      <p:sp>
        <p:nvSpPr>
          <p:cNvPr id="2" name="Titel 1">
            <a:extLst>
              <a:ext uri="{FF2B5EF4-FFF2-40B4-BE49-F238E27FC236}">
                <a16:creationId xmlns:a16="http://schemas.microsoft.com/office/drawing/2014/main" id="{A59B35C6-FA02-21A8-9DCA-04AED4225805}"/>
              </a:ext>
            </a:extLst>
          </p:cNvPr>
          <p:cNvSpPr txBox="1">
            <a:spLocks/>
          </p:cNvSpPr>
          <p:nvPr/>
        </p:nvSpPr>
        <p:spPr>
          <a:xfrm>
            <a:off x="515935" y="1154352"/>
            <a:ext cx="4715283" cy="277032"/>
          </a:xfrm>
          <a:prstGeom prst="rect">
            <a:avLst/>
          </a:prstGeom>
        </p:spPr>
        <p:txBody>
          <a:bodyPr lIns="36000" tIns="45720" rIns="36000" bIns="45720" anchor="t"/>
          <a:lstStyle>
            <a:lvl1pPr algn="l" defTabSz="914400" rtl="0" eaLnBrk="1" latinLnBrk="0" hangingPunct="1">
              <a:lnSpc>
                <a:spcPct val="92000"/>
              </a:lnSpc>
              <a:spcBef>
                <a:spcPct val="0"/>
              </a:spcBef>
              <a:buNone/>
              <a:defRPr sz="1200" b="0" kern="1200">
                <a:solidFill>
                  <a:schemeClr val="tx1"/>
                </a:solidFill>
                <a:latin typeface="+mn-lt"/>
                <a:ea typeface="+mj-ea"/>
                <a:cs typeface="+mj-cs"/>
              </a:defRPr>
            </a:lvl1pPr>
          </a:lstStyle>
          <a:p>
            <a:pPr algn="l"/>
            <a:r>
              <a:rPr lang="en-GB" sz="1400" dirty="0">
                <a:solidFill>
                  <a:srgbClr val="303030"/>
                </a:solidFill>
              </a:rPr>
              <a:t>KMU-</a:t>
            </a:r>
            <a:r>
              <a:rPr lang="en-GB" sz="1400" dirty="0" err="1">
                <a:solidFill>
                  <a:srgbClr val="303030"/>
                </a:solidFill>
              </a:rPr>
              <a:t>Anteil</a:t>
            </a:r>
            <a:r>
              <a:rPr lang="en-GB" sz="1400" dirty="0">
                <a:solidFill>
                  <a:srgbClr val="303030"/>
                </a:solidFill>
              </a:rPr>
              <a:t> an </a:t>
            </a:r>
            <a:r>
              <a:rPr lang="en-GB" sz="1400" dirty="0" err="1">
                <a:solidFill>
                  <a:srgbClr val="303030"/>
                </a:solidFill>
              </a:rPr>
              <a:t>marktorientierter</a:t>
            </a:r>
            <a:r>
              <a:rPr lang="en-GB" sz="1400" dirty="0">
                <a:solidFill>
                  <a:srgbClr val="303030"/>
                </a:solidFill>
              </a:rPr>
              <a:t> Wirtschaft in </a:t>
            </a:r>
            <a:r>
              <a:rPr lang="en-GB" sz="1400" dirty="0" err="1">
                <a:solidFill>
                  <a:srgbClr val="303030"/>
                </a:solidFill>
              </a:rPr>
              <a:t>Prozent</a:t>
            </a:r>
            <a:endParaRPr lang="en-GB" sz="1400" dirty="0">
              <a:solidFill>
                <a:srgbClr val="303030"/>
              </a:solidFill>
              <a:ea typeface="Inter"/>
              <a:cs typeface="Inter"/>
            </a:endParaRPr>
          </a:p>
        </p:txBody>
      </p:sp>
    </p:spTree>
    <p:extLst>
      <p:ext uri="{BB962C8B-B14F-4D97-AF65-F5344CB8AC3E}">
        <p14:creationId xmlns:p14="http://schemas.microsoft.com/office/powerpoint/2010/main" val="28393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870ED"/>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8C95EC6-7940-797B-76F8-53F9BDEB8439}"/>
              </a:ext>
            </a:extLst>
          </p:cNvPr>
          <p:cNvSpPr txBox="1"/>
          <p:nvPr/>
        </p:nvSpPr>
        <p:spPr>
          <a:xfrm>
            <a:off x="1201641" y="1743357"/>
            <a:ext cx="8656222"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2</a:t>
            </a:r>
            <a:r>
              <a:rPr kumimoji="0" lang="en-GB" sz="12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 </a:t>
            </a:r>
            <a:r>
              <a:rPr kumimoji="0" lang="en-GB" sz="66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von </a:t>
            </a:r>
            <a:r>
              <a:rPr kumimoji="0" lang="en-GB" sz="30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3</a:t>
            </a:r>
            <a:endParaRPr kumimoji="0" lang="en-AT" sz="30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2" name="Title 1">
            <a:extLst>
              <a:ext uri="{FF2B5EF4-FFF2-40B4-BE49-F238E27FC236}">
                <a16:creationId xmlns:a16="http://schemas.microsoft.com/office/drawing/2014/main" id="{B2DCE107-C9D1-67AE-1D9E-F9068F30AC41}"/>
              </a:ext>
            </a:extLst>
          </p:cNvPr>
          <p:cNvSpPr>
            <a:spLocks noGrp="1"/>
          </p:cNvSpPr>
          <p:nvPr>
            <p:ph type="title"/>
          </p:nvPr>
        </p:nvSpPr>
        <p:spPr/>
        <p:txBody>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de-DE" b="0" spc="-10" dirty="0" err="1">
                <a:latin typeface="Inter"/>
              </a:rPr>
              <a:t>Unternehmer:innen</a:t>
            </a:r>
            <a:r>
              <a:rPr lang="de-DE" b="0" spc="-10" dirty="0">
                <a:latin typeface="Inter"/>
              </a:rPr>
              <a:t> bleiben </a:t>
            </a:r>
            <a:r>
              <a:rPr lang="de-DE" spc="-10" dirty="0">
                <a:latin typeface="Inter"/>
              </a:rPr>
              <a:t>zuversichtlich</a:t>
            </a:r>
            <a:endParaRPr kumimoji="0" lang="de-AT" i="0" u="none" strike="noStrike" kern="1200" cap="none" spc="-10" normalizeH="0" baseline="0" noProof="0" dirty="0">
              <a:ln>
                <a:noFill/>
              </a:ln>
              <a:effectLst/>
              <a:uLnTx/>
              <a:uFillTx/>
              <a:latin typeface="Inter"/>
              <a:ea typeface="+mj-ea"/>
              <a:cs typeface="+mj-cs"/>
            </a:endParaRPr>
          </a:p>
        </p:txBody>
      </p:sp>
      <p:sp>
        <p:nvSpPr>
          <p:cNvPr id="9" name="Footer Placeholder 8">
            <a:extLst>
              <a:ext uri="{FF2B5EF4-FFF2-40B4-BE49-F238E27FC236}">
                <a16:creationId xmlns:a16="http://schemas.microsoft.com/office/drawing/2014/main" id="{F3B4D75A-4E44-7339-E9AA-EED21A16771D}"/>
              </a:ext>
            </a:extLst>
          </p:cNvPr>
          <p:cNvSpPr>
            <a:spLocks noGrp="1"/>
          </p:cNvSpPr>
          <p:nvPr>
            <p:ph type="ftr" sz="quarter" idx="11"/>
          </p:nvPr>
        </p:nvSpPr>
        <p:spPr>
          <a:xfrm>
            <a:off x="4550980" y="6459481"/>
            <a:ext cx="5791586" cy="2145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dirty="0">
                <a:ln>
                  <a:noFill/>
                </a:ln>
                <a:solidFill>
                  <a:prstClr val="white"/>
                </a:solidFill>
                <a:effectLst/>
                <a:uLnTx/>
                <a:uFillTx/>
                <a:latin typeface="Inter Medium" panose="02000503000000020004" pitchFamily="2" charset="0"/>
                <a:ea typeface="Inter Medium" panose="02000503000000020004" pitchFamily="2" charset="0"/>
                <a:cs typeface="+mn-cs"/>
              </a:rPr>
              <a:t>Frage:</a:t>
            </a:r>
            <a:r>
              <a:rPr kumimoji="0" lang="de-DE" sz="700" b="0" i="0" u="none" strike="noStrike" kern="1200" cap="none" spc="0" normalizeH="0" baseline="0" noProof="0" dirty="0">
                <a:ln>
                  <a:noFill/>
                </a:ln>
                <a:solidFill>
                  <a:prstClr val="white"/>
                </a:solidFill>
                <a:effectLst/>
                <a:uLnTx/>
                <a:uFillTx/>
                <a:latin typeface="Inter Medium" panose="02000503000000020004" pitchFamily="2" charset="0"/>
                <a:ea typeface="Inter Medium" panose="02000503000000020004" pitchFamily="2" charset="0"/>
                <a:cs typeface="+mn-cs"/>
              </a:rPr>
              <a:t> „</a:t>
            </a:r>
            <a:r>
              <a:rPr kumimoji="0" lang="de-AT" sz="700" b="0" i="0" u="none" strike="noStrike" kern="1200" cap="none" spc="0" normalizeH="0" baseline="0" noProof="0" dirty="0">
                <a:ln>
                  <a:noFill/>
                </a:ln>
                <a:solidFill>
                  <a:prstClr val="white"/>
                </a:solidFill>
                <a:effectLst/>
                <a:uLnTx/>
                <a:uFillTx/>
                <a:latin typeface="Inter Medium" panose="02000503000000020004" pitchFamily="2" charset="0"/>
                <a:ea typeface="Inter Medium" panose="02000503000000020004" pitchFamily="2" charset="0"/>
                <a:cs typeface="+mn-cs"/>
              </a:rPr>
              <a:t>Wie sehen Sie mit Ihrem Unternehmen den nächsten 2 bis 3 Jahren entgegen?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700" b="0" i="0" u="none" strike="noStrike" kern="1200" cap="none" spc="0" normalizeH="0" baseline="0" noProof="0" dirty="0">
                <a:ln>
                  <a:noFill/>
                </a:ln>
                <a:solidFill>
                  <a:prstClr val="white"/>
                </a:solidFill>
                <a:effectLst/>
                <a:uLnTx/>
                <a:uFillTx/>
                <a:latin typeface="Inter Medium" panose="02000503000000020004" pitchFamily="2" charset="0"/>
                <a:ea typeface="Inter Medium" panose="02000503000000020004" pitchFamily="2" charset="0"/>
                <a:cs typeface="+mn-cs"/>
              </a:rPr>
              <a:t>Würden Sie sagen, Sie sind - was Ihre Unternehmensentwicklung betrifft – ?“</a:t>
            </a:r>
          </a:p>
        </p:txBody>
      </p:sp>
      <p:sp>
        <p:nvSpPr>
          <p:cNvPr id="3" name="Slide Number Placeholder 2">
            <a:extLst>
              <a:ext uri="{FF2B5EF4-FFF2-40B4-BE49-F238E27FC236}">
                <a16:creationId xmlns:a16="http://schemas.microsoft.com/office/drawing/2014/main" id="{EDC88E9F-DBD6-0A16-2EE1-247578FA46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0597C-028E-473F-BF50-BBB8B8A24EC3}" type="slidenum">
              <a:rPr kumimoji="0" lang="en-GB" sz="700" b="0" i="0" u="none" strike="noStrike" kern="1200" cap="none" spc="0" normalizeH="0" baseline="0" noProof="0" smtClean="0">
                <a:ln>
                  <a:noFill/>
                </a:ln>
                <a:solidFill>
                  <a:srgbClr val="E4EAF0"/>
                </a:solidFill>
                <a:effectLst/>
                <a:uLnTx/>
                <a:uFillTx/>
                <a:latin typeface="Inter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700" b="0" i="0" u="none" strike="noStrike" kern="1200" cap="none" spc="0" normalizeH="0" baseline="0" noProof="0">
              <a:ln>
                <a:noFill/>
              </a:ln>
              <a:solidFill>
                <a:srgbClr val="E4EAF0"/>
              </a:solidFill>
              <a:effectLst/>
              <a:uLnTx/>
              <a:uFillTx/>
              <a:latin typeface="Inter SemiBold"/>
              <a:ea typeface="+mn-ea"/>
              <a:cs typeface="+mn-cs"/>
            </a:endParaRPr>
          </a:p>
        </p:txBody>
      </p:sp>
      <p:pic>
        <p:nvPicPr>
          <p:cNvPr id="8" name="Picture 7">
            <a:extLst>
              <a:ext uri="{FF2B5EF4-FFF2-40B4-BE49-F238E27FC236}">
                <a16:creationId xmlns:a16="http://schemas.microsoft.com/office/drawing/2014/main" id="{DA7C3D87-BE40-A2CC-677A-F2890A657F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39452" y="2610676"/>
            <a:ext cx="1634496" cy="1634496"/>
          </a:xfrm>
          <a:prstGeom prst="rect">
            <a:avLst/>
          </a:prstGeom>
        </p:spPr>
      </p:pic>
      <p:sp>
        <p:nvSpPr>
          <p:cNvPr id="18" name="TextBox 17">
            <a:extLst>
              <a:ext uri="{FF2B5EF4-FFF2-40B4-BE49-F238E27FC236}">
                <a16:creationId xmlns:a16="http://schemas.microsoft.com/office/drawing/2014/main" id="{EBEB8309-26C7-3653-EED3-CEF849396CF2}"/>
              </a:ext>
            </a:extLst>
          </p:cNvPr>
          <p:cNvSpPr txBox="1"/>
          <p:nvPr/>
        </p:nvSpPr>
        <p:spPr>
          <a:xfrm>
            <a:off x="8739451" y="4352400"/>
            <a:ext cx="3271147"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a:ln>
                  <a:noFill/>
                </a:ln>
                <a:solidFill>
                  <a:prstClr val="white"/>
                </a:solidFill>
                <a:effectLst/>
                <a:uLnTx/>
                <a:uFillTx/>
                <a:latin typeface="Inter"/>
                <a:ea typeface="Inter"/>
                <a:cs typeface="Inter"/>
              </a:rPr>
              <a:t>KMU blicken </a:t>
            </a:r>
            <a:r>
              <a:rPr kumimoji="0" lang="de-AT" sz="2400" b="1" i="0" u="none" strike="noStrike" kern="1200" cap="none" spc="0" normalizeH="0" baseline="0" noProof="0">
                <a:ln>
                  <a:noFill/>
                </a:ln>
                <a:solidFill>
                  <a:prstClr val="white"/>
                </a:solidFill>
                <a:effectLst/>
                <a:uLnTx/>
                <a:uFillTx/>
                <a:latin typeface="Inter"/>
                <a:ea typeface="Inter"/>
                <a:cs typeface="Inter"/>
              </a:rPr>
              <a:t>optimistisch</a:t>
            </a:r>
            <a:br>
              <a:rPr kumimoji="0" lang="de-AT" sz="2400" b="1"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Inter" panose="020B0502030000000004" pitchFamily="34" charset="0"/>
              </a:rPr>
            </a:br>
            <a:r>
              <a:rPr kumimoji="0" lang="de-AT" sz="2400" b="0" i="0" u="none" strike="noStrike" kern="1200" cap="none" spc="0" normalizeH="0" baseline="0" noProof="0">
                <a:ln>
                  <a:noFill/>
                </a:ln>
                <a:solidFill>
                  <a:prstClr val="white"/>
                </a:solidFill>
                <a:effectLst/>
                <a:uLnTx/>
                <a:uFillTx/>
                <a:latin typeface="Inter"/>
                <a:ea typeface="Inter"/>
                <a:cs typeface="Inter"/>
              </a:rPr>
              <a:t>in die </a:t>
            </a:r>
            <a:r>
              <a:rPr kumimoji="0" lang="de-AT" sz="2400" b="1" i="0" u="none" strike="noStrike" kern="1200" cap="none" spc="0" normalizeH="0" baseline="0" noProof="0">
                <a:ln>
                  <a:noFill/>
                </a:ln>
                <a:solidFill>
                  <a:prstClr val="white"/>
                </a:solidFill>
                <a:effectLst/>
                <a:uLnTx/>
                <a:uFillTx/>
                <a:latin typeface="Inter"/>
                <a:ea typeface="Inter"/>
                <a:cs typeface="Inter"/>
              </a:rPr>
              <a:t>Zukunft</a:t>
            </a:r>
            <a:endParaRPr kumimoji="0" lang="en-GB" sz="2400" b="1" i="0" u="none" strike="noStrike" kern="1200" cap="none" spc="0" normalizeH="0" baseline="0" noProof="0">
              <a:ln>
                <a:noFill/>
              </a:ln>
              <a:solidFill>
                <a:prstClr val="white"/>
              </a:solidFill>
              <a:effectLst/>
              <a:uLnTx/>
              <a:uFillTx/>
              <a:latin typeface="Inter"/>
              <a:ea typeface="Inter"/>
              <a:cs typeface="Inter"/>
            </a:endParaRPr>
          </a:p>
        </p:txBody>
      </p:sp>
      <p:sp>
        <p:nvSpPr>
          <p:cNvPr id="4" name="Rounded Rectangle 13">
            <a:extLst>
              <a:ext uri="{FF2B5EF4-FFF2-40B4-BE49-F238E27FC236}">
                <a16:creationId xmlns:a16="http://schemas.microsoft.com/office/drawing/2014/main" id="{D2C903FD-12F3-4D3A-2949-F2CFE08624EB}"/>
              </a:ext>
            </a:extLst>
          </p:cNvPr>
          <p:cNvSpPr/>
          <p:nvPr/>
        </p:nvSpPr>
        <p:spPr>
          <a:xfrm>
            <a:off x="571692" y="1297080"/>
            <a:ext cx="1271771" cy="609656"/>
          </a:xfrm>
          <a:prstGeom prst="roundRect">
            <a:avLst>
              <a:gd name="adj" fmla="val 3186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srgbClr val="303030"/>
                </a:solidFill>
                <a:effectLst/>
                <a:uLnTx/>
                <a:uFillTx/>
                <a:latin typeface="Inter" panose="020B0502030000000004" pitchFamily="34" charset="0"/>
                <a:ea typeface="Inter" panose="020B0502030000000004" pitchFamily="34" charset="0"/>
                <a:cs typeface="Inter" panose="020B0502030000000004" pitchFamily="34" charset="0"/>
                <a:sym typeface="Inter" panose="020B0502030000000004" pitchFamily="34" charset="0"/>
              </a:rPr>
              <a:t>2020: </a:t>
            </a:r>
            <a:r>
              <a:rPr kumimoji="0" lang="en-GB" altLang="en-US" sz="1200" b="0" i="0" u="none" strike="noStrike" kern="1200" cap="none" spc="0" normalizeH="0" baseline="0" noProof="0" dirty="0">
                <a:ln>
                  <a:noFill/>
                </a:ln>
                <a:solidFill>
                  <a:srgbClr val="303030"/>
                </a:solidFill>
                <a:effectLst/>
                <a:uLnTx/>
                <a:uFillTx/>
                <a:latin typeface="Inter" panose="020B0502030000000004" pitchFamily="34" charset="0"/>
                <a:ea typeface="Inter" panose="020B0502030000000004" pitchFamily="34" charset="0"/>
                <a:cs typeface="Inter" panose="020B0502030000000004" pitchFamily="34" charset="0"/>
                <a:sym typeface="Inter" panose="020B0502030000000004" pitchFamily="34" charset="0"/>
              </a:rPr>
              <a:t>79%</a:t>
            </a:r>
            <a:br>
              <a:rPr kumimoji="0" lang="en-GB" altLang="en-US" sz="1200" b="0" i="0" u="none" strike="noStrike" kern="1200" cap="none" spc="0" normalizeH="0" baseline="0" noProof="0" dirty="0">
                <a:ln>
                  <a:noFill/>
                </a:ln>
                <a:solidFill>
                  <a:srgbClr val="303030"/>
                </a:solidFill>
                <a:effectLst/>
                <a:uLnTx/>
                <a:uFillTx/>
                <a:latin typeface="Inter" panose="020B0502030000000004" pitchFamily="34" charset="0"/>
                <a:ea typeface="Inter" panose="020B0502030000000004" pitchFamily="34" charset="0"/>
                <a:cs typeface="Inter" panose="020B0502030000000004" pitchFamily="34" charset="0"/>
                <a:sym typeface="Inter" panose="020B0502030000000004" pitchFamily="34" charset="0"/>
              </a:rPr>
            </a:br>
            <a:r>
              <a:rPr kumimoji="0" lang="en-GB" altLang="en-US" sz="1200" b="1" i="0" u="none" strike="noStrike" kern="1200" cap="none" spc="0" normalizeH="0" baseline="0" noProof="0" dirty="0">
                <a:ln>
                  <a:noFill/>
                </a:ln>
                <a:solidFill>
                  <a:srgbClr val="303030"/>
                </a:solidFill>
                <a:effectLst/>
                <a:uLnTx/>
                <a:uFillTx/>
                <a:latin typeface="Inter" panose="020B0502030000000004" pitchFamily="34" charset="0"/>
                <a:ea typeface="Inter" panose="020B0502030000000004" pitchFamily="34" charset="0"/>
                <a:cs typeface="Inter" panose="020B0502030000000004" pitchFamily="34" charset="0"/>
                <a:sym typeface="Inter" panose="020B0502030000000004" pitchFamily="34" charset="0"/>
              </a:rPr>
              <a:t>2022:</a:t>
            </a:r>
            <a:r>
              <a:rPr kumimoji="0" lang="en-GB" altLang="en-US" sz="1200" b="0" i="0" u="none" strike="noStrike" kern="1200" cap="none" spc="0" normalizeH="0" baseline="0" noProof="0" dirty="0">
                <a:ln>
                  <a:noFill/>
                </a:ln>
                <a:solidFill>
                  <a:srgbClr val="303030"/>
                </a:solidFill>
                <a:effectLst/>
                <a:uLnTx/>
                <a:uFillTx/>
                <a:latin typeface="Inter" panose="020B0502030000000004" pitchFamily="34" charset="0"/>
                <a:ea typeface="Inter" panose="020B0502030000000004" pitchFamily="34" charset="0"/>
                <a:cs typeface="Inter" panose="020B0502030000000004" pitchFamily="34" charset="0"/>
                <a:sym typeface="Inter" panose="020B0502030000000004" pitchFamily="34" charset="0"/>
              </a:rPr>
              <a:t> 74%</a:t>
            </a:r>
          </a:p>
        </p:txBody>
      </p:sp>
    </p:spTree>
    <p:extLst>
      <p:ext uri="{BB962C8B-B14F-4D97-AF65-F5344CB8AC3E}">
        <p14:creationId xmlns:p14="http://schemas.microsoft.com/office/powerpoint/2010/main" val="1135024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E107-C9D1-67AE-1D9E-F9068F30AC41}"/>
              </a:ext>
            </a:extLst>
          </p:cNvPr>
          <p:cNvSpPr>
            <a:spLocks noGrp="1"/>
          </p:cNvSpPr>
          <p:nvPr>
            <p:ph type="title"/>
          </p:nvPr>
        </p:nvSpPr>
        <p:spPr/>
        <p:txBody>
          <a:bodyPr/>
          <a:lstStyle/>
          <a:p>
            <a:r>
              <a:rPr lang="de-DE" dirty="0">
                <a:solidFill>
                  <a:srgbClr val="303030"/>
                </a:solidFill>
              </a:rPr>
              <a:t>Nachholeffekte</a:t>
            </a:r>
            <a:r>
              <a:rPr lang="de-DE" b="0" dirty="0">
                <a:solidFill>
                  <a:srgbClr val="303030"/>
                </a:solidFill>
              </a:rPr>
              <a:t> sorgen für </a:t>
            </a:r>
            <a:r>
              <a:rPr lang="de-DE" dirty="0">
                <a:solidFill>
                  <a:srgbClr val="303030"/>
                </a:solidFill>
              </a:rPr>
              <a:t>herausforderndes Marktumfeld</a:t>
            </a:r>
          </a:p>
        </p:txBody>
      </p:sp>
      <p:sp>
        <p:nvSpPr>
          <p:cNvPr id="3" name="Slide Number Placeholder 2">
            <a:extLst>
              <a:ext uri="{FF2B5EF4-FFF2-40B4-BE49-F238E27FC236}">
                <a16:creationId xmlns:a16="http://schemas.microsoft.com/office/drawing/2014/main" id="{EDC88E9F-DBD6-0A16-2EE1-247578FA46C4}"/>
              </a:ext>
            </a:extLst>
          </p:cNvPr>
          <p:cNvSpPr>
            <a:spLocks noGrp="1"/>
          </p:cNvSpPr>
          <p:nvPr>
            <p:ph type="sldNum" sz="quarter" idx="12"/>
          </p:nvPr>
        </p:nvSpPr>
        <p:spPr/>
        <p:txBody>
          <a:bodyPr/>
          <a:lstStyle/>
          <a:p>
            <a:fld id="{BBE0597C-028E-473F-BF50-BBB8B8A24EC3}" type="slidenum">
              <a:rPr lang="en-GB" smtClean="0"/>
              <a:t>5</a:t>
            </a:fld>
            <a:endParaRPr lang="en-GB"/>
          </a:p>
        </p:txBody>
      </p:sp>
      <p:graphicFrame>
        <p:nvGraphicFramePr>
          <p:cNvPr id="11" name="Chart Placeholder 10">
            <a:extLst>
              <a:ext uri="{FF2B5EF4-FFF2-40B4-BE49-F238E27FC236}">
                <a16:creationId xmlns:a16="http://schemas.microsoft.com/office/drawing/2014/main" id="{E542F663-CB04-3B25-7999-EC9EFBA05FB8}"/>
              </a:ext>
            </a:extLst>
          </p:cNvPr>
          <p:cNvGraphicFramePr>
            <a:graphicFrameLocks noGrp="1"/>
          </p:cNvGraphicFramePr>
          <p:nvPr>
            <p:ph type="chart" sz="quarter" idx="18"/>
            <p:extLst>
              <p:ext uri="{D42A27DB-BD31-4B8C-83A1-F6EECF244321}">
                <p14:modId xmlns:p14="http://schemas.microsoft.com/office/powerpoint/2010/main" val="2219829577"/>
              </p:ext>
            </p:extLst>
          </p:nvPr>
        </p:nvGraphicFramePr>
        <p:xfrm>
          <a:off x="515938" y="1376364"/>
          <a:ext cx="7675562" cy="4773611"/>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3">
            <a:extLst>
              <a:ext uri="{FF2B5EF4-FFF2-40B4-BE49-F238E27FC236}">
                <a16:creationId xmlns:a16="http://schemas.microsoft.com/office/drawing/2014/main" id="{DA65640F-C9AB-8DB3-CD56-780712C0FCD6}"/>
              </a:ext>
            </a:extLst>
          </p:cNvPr>
          <p:cNvSpPr/>
          <p:nvPr/>
        </p:nvSpPr>
        <p:spPr>
          <a:xfrm>
            <a:off x="8657787" y="1841284"/>
            <a:ext cx="2854986" cy="3397626"/>
          </a:xfrm>
          <a:prstGeom prst="roundRect">
            <a:avLst>
              <a:gd name="adj" fmla="val 2829"/>
            </a:avLst>
          </a:prstGeom>
          <a:solidFill>
            <a:srgbClr val="287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endParaRPr lang="en-AT" sz="1600">
              <a:solidFill>
                <a:schemeClr val="tx1"/>
              </a:solidFill>
            </a:endParaRPr>
          </a:p>
        </p:txBody>
      </p:sp>
      <p:cxnSp>
        <p:nvCxnSpPr>
          <p:cNvPr id="15" name="Straight Connector 14">
            <a:extLst>
              <a:ext uri="{FF2B5EF4-FFF2-40B4-BE49-F238E27FC236}">
                <a16:creationId xmlns:a16="http://schemas.microsoft.com/office/drawing/2014/main" id="{B7431B1E-B2F0-CF42-012C-3769A7973167}"/>
              </a:ext>
            </a:extLst>
          </p:cNvPr>
          <p:cNvCxnSpPr>
            <a:cxnSpLocks/>
          </p:cNvCxnSpPr>
          <p:nvPr/>
        </p:nvCxnSpPr>
        <p:spPr>
          <a:xfrm flipH="1">
            <a:off x="7774772" y="1841284"/>
            <a:ext cx="180000" cy="0"/>
          </a:xfrm>
          <a:prstGeom prst="line">
            <a:avLst/>
          </a:prstGeom>
          <a:ln w="9525">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64DEFD-4BD3-8F64-66C5-56833B8A3C34}"/>
              </a:ext>
            </a:extLst>
          </p:cNvPr>
          <p:cNvCxnSpPr>
            <a:cxnSpLocks/>
          </p:cNvCxnSpPr>
          <p:nvPr/>
        </p:nvCxnSpPr>
        <p:spPr>
          <a:xfrm flipH="1">
            <a:off x="7774772" y="2251684"/>
            <a:ext cx="180000" cy="0"/>
          </a:xfrm>
          <a:prstGeom prst="line">
            <a:avLst/>
          </a:prstGeom>
          <a:ln w="9525">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8" name="Rounded Rectangle 49">
            <a:extLst>
              <a:ext uri="{FF2B5EF4-FFF2-40B4-BE49-F238E27FC236}">
                <a16:creationId xmlns:a16="http://schemas.microsoft.com/office/drawing/2014/main" id="{92A771D9-3B30-3A38-80BD-4CD018F848BD}"/>
              </a:ext>
            </a:extLst>
          </p:cNvPr>
          <p:cNvSpPr/>
          <p:nvPr/>
        </p:nvSpPr>
        <p:spPr>
          <a:xfrm>
            <a:off x="8931724" y="2236932"/>
            <a:ext cx="2854986" cy="3642811"/>
          </a:xfrm>
          <a:prstGeom prst="roundRect">
            <a:avLst>
              <a:gd name="adj" fmla="val 8183"/>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rtl="0">
              <a:defRPr sz="1862" b="0" i="0" u="none" strike="noStrike" kern="1200" spc="0" baseline="0">
                <a:solidFill>
                  <a:prstClr val="black">
                    <a:lumMod val="65000"/>
                    <a:lumOff val="35000"/>
                  </a:prstClr>
                </a:solidFill>
                <a:latin typeface="+mn-lt"/>
                <a:ea typeface="+mn-ea"/>
                <a:cs typeface="+mn-cs"/>
              </a:defRPr>
            </a:pPr>
            <a:r>
              <a:rPr lang="en-US" b="1" dirty="0" err="1">
                <a:solidFill>
                  <a:schemeClr val="bg1"/>
                </a:solidFill>
              </a:rPr>
              <a:t>Gründe</a:t>
            </a:r>
            <a:r>
              <a:rPr lang="en-US" b="1" dirty="0">
                <a:solidFill>
                  <a:schemeClr val="bg1"/>
                </a:solidFill>
              </a:rPr>
              <a:t>:</a:t>
            </a:r>
          </a:p>
          <a:p>
            <a:pPr rtl="0">
              <a:lnSpc>
                <a:spcPct val="200000"/>
              </a:lnSpc>
              <a:defRPr sz="1862" b="0" i="0" u="none" strike="noStrike" kern="1200" spc="0" baseline="0">
                <a:solidFill>
                  <a:prstClr val="black">
                    <a:lumMod val="65000"/>
                    <a:lumOff val="35000"/>
                  </a:prstClr>
                </a:solidFill>
                <a:latin typeface="+mn-lt"/>
                <a:ea typeface="+mn-ea"/>
                <a:cs typeface="+mn-cs"/>
              </a:defRPr>
            </a:pPr>
            <a:r>
              <a:rPr lang="en-US" sz="1400" dirty="0">
                <a:solidFill>
                  <a:schemeClr val="bg1"/>
                </a:solidFill>
              </a:rPr>
              <a:t>• </a:t>
            </a:r>
            <a:r>
              <a:rPr lang="en-US" sz="1400" dirty="0" err="1">
                <a:solidFill>
                  <a:schemeClr val="bg1"/>
                </a:solidFill>
              </a:rPr>
              <a:t>Preissteigerungen</a:t>
            </a:r>
            <a:endParaRPr lang="en-US" sz="1400" dirty="0">
              <a:solidFill>
                <a:schemeClr val="bg1"/>
              </a:solidFill>
            </a:endParaRPr>
          </a:p>
          <a:p>
            <a:pPr rtl="0">
              <a:lnSpc>
                <a:spcPct val="200000"/>
              </a:lnSpc>
              <a:defRPr sz="1862" b="0" i="0" u="none" strike="noStrike" kern="1200" spc="0" baseline="0">
                <a:solidFill>
                  <a:prstClr val="black">
                    <a:lumMod val="65000"/>
                    <a:lumOff val="35000"/>
                  </a:prstClr>
                </a:solidFill>
                <a:latin typeface="+mn-lt"/>
                <a:ea typeface="+mn-ea"/>
                <a:cs typeface="+mn-cs"/>
              </a:defRPr>
            </a:pPr>
            <a:r>
              <a:rPr lang="en-US" sz="1400" dirty="0">
                <a:solidFill>
                  <a:schemeClr val="bg1"/>
                </a:solidFill>
              </a:rPr>
              <a:t>• </a:t>
            </a:r>
            <a:r>
              <a:rPr lang="en-US" sz="1400" dirty="0" err="1">
                <a:solidFill>
                  <a:schemeClr val="bg1"/>
                </a:solidFill>
              </a:rPr>
              <a:t>Internetkonkurrenz</a:t>
            </a:r>
            <a:endParaRPr lang="en-US" sz="1400" dirty="0">
              <a:solidFill>
                <a:schemeClr val="bg1"/>
              </a:solidFill>
            </a:endParaRPr>
          </a:p>
          <a:p>
            <a:pPr rtl="0">
              <a:lnSpc>
                <a:spcPct val="200000"/>
              </a:lnSpc>
              <a:defRPr sz="1862" b="0" i="0" u="none" strike="noStrike" kern="1200" spc="0" baseline="0">
                <a:solidFill>
                  <a:prstClr val="black">
                    <a:lumMod val="65000"/>
                    <a:lumOff val="35000"/>
                  </a:prstClr>
                </a:solidFill>
                <a:latin typeface="+mn-lt"/>
                <a:ea typeface="+mn-ea"/>
                <a:cs typeface="+mn-cs"/>
              </a:defRPr>
            </a:pPr>
            <a:r>
              <a:rPr lang="en-US" sz="1400" dirty="0">
                <a:solidFill>
                  <a:schemeClr val="bg1"/>
                </a:solidFill>
              </a:rPr>
              <a:t>• </a:t>
            </a:r>
            <a:r>
              <a:rPr lang="en-US" sz="1400" dirty="0" err="1">
                <a:solidFill>
                  <a:schemeClr val="bg1"/>
                </a:solidFill>
              </a:rPr>
              <a:t>schlechte</a:t>
            </a:r>
            <a:r>
              <a:rPr lang="en-US" sz="1400" dirty="0">
                <a:solidFill>
                  <a:schemeClr val="bg1"/>
                </a:solidFill>
              </a:rPr>
              <a:t> </a:t>
            </a:r>
            <a:r>
              <a:rPr lang="en-US" sz="1400" dirty="0" err="1">
                <a:solidFill>
                  <a:schemeClr val="bg1"/>
                </a:solidFill>
              </a:rPr>
              <a:t>Auftragslage</a:t>
            </a:r>
            <a:endParaRPr lang="en-US" sz="1400" dirty="0">
              <a:solidFill>
                <a:schemeClr val="bg1"/>
              </a:solidFill>
            </a:endParaRPr>
          </a:p>
          <a:p>
            <a:pPr rtl="0">
              <a:lnSpc>
                <a:spcPct val="200000"/>
              </a:lnSpc>
              <a:defRPr sz="1862" b="0" i="0" u="none" strike="noStrike" kern="1200" spc="0" baseline="0">
                <a:solidFill>
                  <a:prstClr val="black">
                    <a:lumMod val="65000"/>
                    <a:lumOff val="35000"/>
                  </a:prstClr>
                </a:solidFill>
                <a:latin typeface="+mn-lt"/>
                <a:ea typeface="+mn-ea"/>
                <a:cs typeface="+mn-cs"/>
              </a:defRPr>
            </a:pPr>
            <a:r>
              <a:rPr lang="en-US" sz="1400" dirty="0">
                <a:solidFill>
                  <a:schemeClr val="bg1"/>
                </a:solidFill>
              </a:rPr>
              <a:t>• </a:t>
            </a:r>
            <a:r>
              <a:rPr lang="en-US" sz="1400" dirty="0" err="1">
                <a:solidFill>
                  <a:schemeClr val="bg1"/>
                </a:solidFill>
              </a:rPr>
              <a:t>Leitzinsentwicklung</a:t>
            </a:r>
            <a:endParaRPr lang="en-US" sz="1400" dirty="0">
              <a:solidFill>
                <a:schemeClr val="bg1"/>
              </a:solidFill>
            </a:endParaRPr>
          </a:p>
          <a:p>
            <a:pPr rtl="0">
              <a:lnSpc>
                <a:spcPct val="200000"/>
              </a:lnSpc>
              <a:defRPr sz="1862" b="0" i="0" u="none" strike="noStrike" kern="1200" spc="0" baseline="0">
                <a:solidFill>
                  <a:prstClr val="black">
                    <a:lumMod val="65000"/>
                    <a:lumOff val="35000"/>
                  </a:prstClr>
                </a:solidFill>
                <a:latin typeface="+mn-lt"/>
                <a:ea typeface="+mn-ea"/>
                <a:cs typeface="+mn-cs"/>
              </a:defRPr>
            </a:pPr>
            <a:r>
              <a:rPr lang="en-US" sz="1400" dirty="0">
                <a:solidFill>
                  <a:schemeClr val="bg1"/>
                </a:solidFill>
              </a:rPr>
              <a:t>• </a:t>
            </a:r>
            <a:r>
              <a:rPr lang="en-US" sz="1400" dirty="0" err="1">
                <a:solidFill>
                  <a:schemeClr val="bg1"/>
                </a:solidFill>
              </a:rPr>
              <a:t>Personalmangel</a:t>
            </a:r>
            <a:endParaRPr lang="en-US" sz="1400" dirty="0">
              <a:solidFill>
                <a:schemeClr val="bg1"/>
              </a:solidFill>
            </a:endParaRPr>
          </a:p>
        </p:txBody>
      </p:sp>
      <p:sp>
        <p:nvSpPr>
          <p:cNvPr id="5" name="Footer Placeholder 4">
            <a:extLst>
              <a:ext uri="{FF2B5EF4-FFF2-40B4-BE49-F238E27FC236}">
                <a16:creationId xmlns:a16="http://schemas.microsoft.com/office/drawing/2014/main" id="{FCD5E239-426F-5193-FB12-9FCC5AC3D1B4}"/>
              </a:ext>
            </a:extLst>
          </p:cNvPr>
          <p:cNvSpPr>
            <a:spLocks noGrp="1"/>
          </p:cNvSpPr>
          <p:nvPr>
            <p:ph type="ftr" sz="quarter" idx="11"/>
          </p:nvPr>
        </p:nvSpPr>
        <p:spPr>
          <a:xfrm>
            <a:off x="5699052" y="6459481"/>
            <a:ext cx="4643514" cy="155414"/>
          </a:xfrm>
        </p:spPr>
        <p:txBody>
          <a:bodyPr/>
          <a:lstStyle/>
          <a:p>
            <a:r>
              <a:rPr lang="de-AT" b="1" dirty="0">
                <a:latin typeface="+mn-lt"/>
              </a:rPr>
              <a:t>Frage: </a:t>
            </a:r>
            <a:r>
              <a:rPr lang="de-AT" b="0" dirty="0">
                <a:latin typeface="+mn-lt"/>
              </a:rPr>
              <a:t>„Würden Sie sagen, dass Ihr Marktumfeld heute einfacher oder schwieriger geworden ist als vor 2 bis 3 Jahren? Oder ist es vergleichbar geblieben?“</a:t>
            </a:r>
          </a:p>
        </p:txBody>
      </p:sp>
    </p:spTree>
    <p:extLst>
      <p:ext uri="{BB962C8B-B14F-4D97-AF65-F5344CB8AC3E}">
        <p14:creationId xmlns:p14="http://schemas.microsoft.com/office/powerpoint/2010/main" val="2413344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BB1E-D4B5-CD9F-57E0-CE52EB1A5FC0}"/>
              </a:ext>
            </a:extLst>
          </p:cNvPr>
          <p:cNvSpPr>
            <a:spLocks noGrp="1"/>
          </p:cNvSpPr>
          <p:nvPr>
            <p:ph type="title"/>
          </p:nvPr>
        </p:nvSpPr>
        <p:spPr/>
        <p:txBody>
          <a:bodyPr/>
          <a:lstStyle/>
          <a:p>
            <a:r>
              <a:rPr lang="de-DE" dirty="0">
                <a:solidFill>
                  <a:srgbClr val="303030"/>
                </a:solidFill>
              </a:rPr>
              <a:t>Herausforderungen </a:t>
            </a:r>
            <a:r>
              <a:rPr lang="de-DE" b="0" dirty="0">
                <a:solidFill>
                  <a:srgbClr val="303030"/>
                </a:solidFill>
              </a:rPr>
              <a:t>der nächsten </a:t>
            </a:r>
            <a:r>
              <a:rPr lang="de-DE" dirty="0">
                <a:solidFill>
                  <a:srgbClr val="303030"/>
                </a:solidFill>
              </a:rPr>
              <a:t>2-3 Jahre</a:t>
            </a:r>
            <a:br>
              <a:rPr lang="de-DE" dirty="0"/>
            </a:br>
            <a:endParaRPr lang="en-AT" dirty="0">
              <a:solidFill>
                <a:srgbClr val="303030"/>
              </a:solidFill>
            </a:endParaRPr>
          </a:p>
        </p:txBody>
      </p:sp>
      <p:sp>
        <p:nvSpPr>
          <p:cNvPr id="3" name="Slide Number Placeholder 2">
            <a:extLst>
              <a:ext uri="{FF2B5EF4-FFF2-40B4-BE49-F238E27FC236}">
                <a16:creationId xmlns:a16="http://schemas.microsoft.com/office/drawing/2014/main" id="{0EFF3D2D-6EB5-84FD-EF98-FF424C9263A9}"/>
              </a:ext>
            </a:extLst>
          </p:cNvPr>
          <p:cNvSpPr>
            <a:spLocks noGrp="1"/>
          </p:cNvSpPr>
          <p:nvPr>
            <p:ph type="sldNum" sz="quarter" idx="12"/>
          </p:nvPr>
        </p:nvSpPr>
        <p:spPr/>
        <p:txBody>
          <a:bodyPr/>
          <a:lstStyle/>
          <a:p>
            <a:fld id="{BBE0597C-028E-473F-BF50-BBB8B8A24EC3}" type="slidenum">
              <a:rPr lang="en-GB" smtClean="0"/>
              <a:t>6</a:t>
            </a:fld>
            <a:endParaRPr lang="en-GB"/>
          </a:p>
        </p:txBody>
      </p:sp>
      <p:graphicFrame>
        <p:nvGraphicFramePr>
          <p:cNvPr id="12" name="Chart Placeholder 11">
            <a:extLst>
              <a:ext uri="{FF2B5EF4-FFF2-40B4-BE49-F238E27FC236}">
                <a16:creationId xmlns:a16="http://schemas.microsoft.com/office/drawing/2014/main" id="{B02F6014-FC43-C585-8868-2EB903C33E2D}"/>
              </a:ext>
            </a:extLst>
          </p:cNvPr>
          <p:cNvGraphicFramePr>
            <a:graphicFrameLocks noGrp="1"/>
          </p:cNvGraphicFramePr>
          <p:nvPr>
            <p:ph type="chart" sz="quarter" idx="16"/>
            <p:extLst>
              <p:ext uri="{D42A27DB-BD31-4B8C-83A1-F6EECF244321}">
                <p14:modId xmlns:p14="http://schemas.microsoft.com/office/powerpoint/2010/main" val="405069993"/>
              </p:ext>
            </p:extLst>
          </p:nvPr>
        </p:nvGraphicFramePr>
        <p:xfrm>
          <a:off x="515938" y="1295401"/>
          <a:ext cx="11160125" cy="4854574"/>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29">
            <a:extLst>
              <a:ext uri="{FF2B5EF4-FFF2-40B4-BE49-F238E27FC236}">
                <a16:creationId xmlns:a16="http://schemas.microsoft.com/office/drawing/2014/main" id="{FA75E5C0-AF53-78C1-52AC-D1F8A8FE4AAA}"/>
              </a:ext>
            </a:extLst>
          </p:cNvPr>
          <p:cNvSpPr>
            <a:spLocks noGrp="1"/>
          </p:cNvSpPr>
          <p:nvPr>
            <p:ph type="ftr" sz="quarter" idx="11"/>
          </p:nvPr>
        </p:nvSpPr>
        <p:spPr>
          <a:xfrm>
            <a:off x="4067176" y="6452338"/>
            <a:ext cx="6275390" cy="299335"/>
          </a:xfrm>
        </p:spPr>
        <p:txBody>
          <a:bodyPr/>
          <a:lstStyle/>
          <a:p>
            <a:pPr marL="0" marR="0" lvl="0" indent="0"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kumimoji="0" lang="de-AT" b="1" i="0" u="none" strike="noStrike" kern="1200" cap="none" spc="0" normalizeH="0" baseline="0" noProof="0" dirty="0">
                <a:ln>
                  <a:noFill/>
                </a:ln>
                <a:effectLst/>
                <a:uLnTx/>
                <a:uFillTx/>
                <a:latin typeface="Inter"/>
                <a:ea typeface="+mn-ea"/>
                <a:cs typeface="+mn-cs"/>
              </a:rPr>
              <a:t>Frage: </a:t>
            </a:r>
            <a:r>
              <a:rPr kumimoji="0" lang="de-AT" b="0" i="0" u="none" strike="noStrike" kern="1200" cap="none" spc="0" normalizeH="0" baseline="0" noProof="0" dirty="0">
                <a:ln>
                  <a:noFill/>
                </a:ln>
                <a:effectLst/>
                <a:uLnTx/>
                <a:uFillTx/>
                <a:latin typeface="Inter"/>
                <a:ea typeface="+mn-ea"/>
                <a:cs typeface="+mn-cs"/>
              </a:rPr>
              <a:t>„Gerade in der heutigen Zeit ergeben sich besondere Herausforderungen für Unternehmen.</a:t>
            </a:r>
            <a:r>
              <a:rPr lang="de-AT" dirty="0">
                <a:latin typeface="Inter"/>
                <a:ea typeface="+mn-ea"/>
              </a:rPr>
              <a:t> </a:t>
            </a:r>
            <a:r>
              <a:rPr kumimoji="0" lang="de-AT" b="0" i="0" u="none" strike="noStrike" kern="1200" cap="none" spc="0" normalizeH="0" baseline="0" noProof="0" dirty="0">
                <a:ln>
                  <a:noFill/>
                </a:ln>
                <a:effectLst/>
                <a:uLnTx/>
                <a:uFillTx/>
                <a:latin typeface="Inter"/>
                <a:ea typeface="+mn-ea"/>
                <a:cs typeface="+mn-cs"/>
              </a:rPr>
              <a:t>Sagen Sie mir bitte, ob die folgenden </a:t>
            </a:r>
            <a:br>
              <a:rPr kumimoji="0" lang="de-AT" b="0" i="0" u="none" strike="noStrike" kern="1200" cap="none" spc="0" normalizeH="0" baseline="0" noProof="0" dirty="0">
                <a:ln>
                  <a:noFill/>
                </a:ln>
                <a:effectLst/>
                <a:uLnTx/>
                <a:uFillTx/>
                <a:latin typeface="Inter"/>
                <a:ea typeface="+mn-ea"/>
                <a:cs typeface="+mn-cs"/>
              </a:rPr>
            </a:br>
            <a:r>
              <a:rPr kumimoji="0" lang="de-AT" b="0" i="0" u="none" strike="noStrike" kern="1200" cap="none" spc="0" normalizeH="0" baseline="0" noProof="0" dirty="0">
                <a:ln>
                  <a:noFill/>
                </a:ln>
                <a:effectLst/>
                <a:uLnTx/>
                <a:uFillTx/>
                <a:latin typeface="Inter"/>
                <a:ea typeface="+mn-ea"/>
                <a:cs typeface="+mn-cs"/>
              </a:rPr>
              <a:t>Herausforderungen Ihr Unternehmen in den nächsten 2-3 Jahren 'sehr', 'etwas' oder eigentlich 'gar nicht' betreffen werden.“</a:t>
            </a:r>
            <a:endParaRPr lang="de-AT" dirty="0"/>
          </a:p>
        </p:txBody>
      </p:sp>
    </p:spTree>
    <p:extLst>
      <p:ext uri="{BB962C8B-B14F-4D97-AF65-F5344CB8AC3E}">
        <p14:creationId xmlns:p14="http://schemas.microsoft.com/office/powerpoint/2010/main" val="41301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BB1E-D4B5-CD9F-57E0-CE52EB1A5FC0}"/>
              </a:ext>
            </a:extLst>
          </p:cNvPr>
          <p:cNvSpPr>
            <a:spLocks noGrp="1"/>
          </p:cNvSpPr>
          <p:nvPr>
            <p:ph type="title"/>
          </p:nvPr>
        </p:nvSpPr>
        <p:spPr/>
        <p:txBody>
          <a:bodyPr/>
          <a:lstStyle/>
          <a:p>
            <a:r>
              <a:rPr lang="de-DE" dirty="0">
                <a:solidFill>
                  <a:srgbClr val="303030"/>
                </a:solidFill>
              </a:rPr>
              <a:t>Gute Kapitalisierung </a:t>
            </a:r>
            <a:r>
              <a:rPr lang="de-DE" b="0" dirty="0">
                <a:solidFill>
                  <a:srgbClr val="303030"/>
                </a:solidFill>
              </a:rPr>
              <a:t>schafft Handlungsspielraum</a:t>
            </a:r>
            <a:endParaRPr lang="de-DE" b="0" dirty="0">
              <a:solidFill>
                <a:srgbClr val="303030"/>
              </a:solidFill>
              <a:ea typeface="Inter"/>
              <a:cs typeface="Inter"/>
            </a:endParaRPr>
          </a:p>
        </p:txBody>
      </p:sp>
      <p:sp>
        <p:nvSpPr>
          <p:cNvPr id="3" name="Slide Number Placeholder 2">
            <a:extLst>
              <a:ext uri="{FF2B5EF4-FFF2-40B4-BE49-F238E27FC236}">
                <a16:creationId xmlns:a16="http://schemas.microsoft.com/office/drawing/2014/main" id="{0EFF3D2D-6EB5-84FD-EF98-FF424C9263A9}"/>
              </a:ext>
            </a:extLst>
          </p:cNvPr>
          <p:cNvSpPr>
            <a:spLocks noGrp="1"/>
          </p:cNvSpPr>
          <p:nvPr>
            <p:ph type="sldNum" sz="quarter" idx="12"/>
          </p:nvPr>
        </p:nvSpPr>
        <p:spPr/>
        <p:txBody>
          <a:bodyPr/>
          <a:lstStyle/>
          <a:p>
            <a:fld id="{BBE0597C-028E-473F-BF50-BBB8B8A24EC3}" type="slidenum">
              <a:rPr lang="en-GB" smtClean="0"/>
              <a:t>7</a:t>
            </a:fld>
            <a:endParaRPr lang="en-GB"/>
          </a:p>
        </p:txBody>
      </p:sp>
      <p:sp>
        <p:nvSpPr>
          <p:cNvPr id="6" name="Footer Placeholder 5">
            <a:extLst>
              <a:ext uri="{FF2B5EF4-FFF2-40B4-BE49-F238E27FC236}">
                <a16:creationId xmlns:a16="http://schemas.microsoft.com/office/drawing/2014/main" id="{AA0CD403-B923-A931-30C1-C78A68BF2DEB}"/>
              </a:ext>
            </a:extLst>
          </p:cNvPr>
          <p:cNvSpPr>
            <a:spLocks noGrp="1"/>
          </p:cNvSpPr>
          <p:nvPr>
            <p:ph type="ftr" sz="quarter" idx="11"/>
          </p:nvPr>
        </p:nvSpPr>
        <p:spPr/>
        <p:txBody>
          <a:bodyPr/>
          <a:lstStyle/>
          <a:p>
            <a:r>
              <a:rPr lang="de-DE" b="1" dirty="0"/>
              <a:t>Quelle: </a:t>
            </a:r>
            <a:r>
              <a:rPr lang="de-DE" dirty="0"/>
              <a:t>KMU-Analyse Frühjahr 2023, Creditreform </a:t>
            </a:r>
            <a:endParaRPr lang="en-GB" b="1" dirty="0"/>
          </a:p>
        </p:txBody>
      </p:sp>
      <p:graphicFrame>
        <p:nvGraphicFramePr>
          <p:cNvPr id="9" name="Chart Placeholder 11">
            <a:extLst>
              <a:ext uri="{FF2B5EF4-FFF2-40B4-BE49-F238E27FC236}">
                <a16:creationId xmlns:a16="http://schemas.microsoft.com/office/drawing/2014/main" id="{6E687EBA-A740-3519-0C4C-D2304812CE4B}"/>
              </a:ext>
            </a:extLst>
          </p:cNvPr>
          <p:cNvGraphicFramePr>
            <a:graphicFrameLocks/>
          </p:cNvGraphicFramePr>
          <p:nvPr>
            <p:extLst>
              <p:ext uri="{D42A27DB-BD31-4B8C-83A1-F6EECF244321}">
                <p14:modId xmlns:p14="http://schemas.microsoft.com/office/powerpoint/2010/main" val="2875600301"/>
              </p:ext>
            </p:extLst>
          </p:nvPr>
        </p:nvGraphicFramePr>
        <p:xfrm>
          <a:off x="637671" y="1215189"/>
          <a:ext cx="10954168" cy="49347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767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E107-C9D1-67AE-1D9E-F9068F30AC41}"/>
              </a:ext>
            </a:extLst>
          </p:cNvPr>
          <p:cNvSpPr>
            <a:spLocks noGrp="1"/>
          </p:cNvSpPr>
          <p:nvPr>
            <p:ph type="title"/>
          </p:nvPr>
        </p:nvSpPr>
        <p:spPr/>
        <p:txBody>
          <a:bodyPr/>
          <a:lstStyle/>
          <a:p>
            <a:pPr marL="12700">
              <a:lnSpc>
                <a:spcPct val="100000"/>
              </a:lnSpc>
              <a:spcBef>
                <a:spcPts val="100"/>
              </a:spcBef>
              <a:defRPr/>
            </a:pPr>
            <a:r>
              <a:rPr kumimoji="0" lang="de-DE" i="0" u="none" strike="noStrike" kern="1200" cap="none" spc="-10" normalizeH="0" baseline="0" noProof="0" dirty="0">
                <a:ln>
                  <a:noFill/>
                </a:ln>
                <a:effectLst/>
                <a:uLnTx/>
                <a:uFillTx/>
                <a:latin typeface="Inter"/>
                <a:ea typeface="+mj-ea"/>
                <a:cs typeface="+mj-cs"/>
              </a:rPr>
              <a:t>Digitalisierung</a:t>
            </a:r>
            <a:r>
              <a:rPr kumimoji="0" lang="de-DE" b="0" i="0" u="none" strike="noStrike" kern="1200" cap="none" spc="-10" normalizeH="0" baseline="0" noProof="0" dirty="0">
                <a:ln>
                  <a:noFill/>
                </a:ln>
                <a:effectLst/>
                <a:uLnTx/>
                <a:uFillTx/>
                <a:latin typeface="Inter"/>
                <a:ea typeface="+mj-ea"/>
                <a:cs typeface="+mj-cs"/>
              </a:rPr>
              <a:t> bleibt </a:t>
            </a:r>
            <a:r>
              <a:rPr lang="de-DE" b="0" spc="-10" dirty="0">
                <a:latin typeface="Inter"/>
              </a:rPr>
              <a:t>ein Dauerbrenner</a:t>
            </a:r>
            <a:endParaRPr kumimoji="0" lang="de-AT" b="0" i="0" u="none" strike="noStrike" kern="1200" cap="none" spc="-10" normalizeH="0" baseline="0" noProof="0" dirty="0">
              <a:ln>
                <a:noFill/>
              </a:ln>
              <a:effectLst/>
              <a:uLnTx/>
              <a:uFillTx/>
              <a:latin typeface="Inter"/>
              <a:ea typeface="+mj-ea"/>
              <a:cs typeface="+mj-cs"/>
            </a:endParaRPr>
          </a:p>
        </p:txBody>
      </p:sp>
      <p:sp>
        <p:nvSpPr>
          <p:cNvPr id="5" name="Footer Placeholder 4">
            <a:extLst>
              <a:ext uri="{FF2B5EF4-FFF2-40B4-BE49-F238E27FC236}">
                <a16:creationId xmlns:a16="http://schemas.microsoft.com/office/drawing/2014/main" id="{439ACE5C-DED7-BD1D-F498-4DAD57C61EEB}"/>
              </a:ext>
            </a:extLst>
          </p:cNvPr>
          <p:cNvSpPr>
            <a:spLocks noGrp="1"/>
          </p:cNvSpPr>
          <p:nvPr>
            <p:ph type="ftr" sz="quarter" idx="11"/>
          </p:nvPr>
        </p:nvSpPr>
        <p:spPr>
          <a:xfrm>
            <a:off x="5465136" y="6459481"/>
            <a:ext cx="4877430" cy="155412"/>
          </a:xfrm>
        </p:spPr>
        <p:txBody>
          <a:bodyPr/>
          <a:lstStyle/>
          <a:p>
            <a:r>
              <a:rPr lang="de-DE" b="1" dirty="0"/>
              <a:t>Frage:</a:t>
            </a:r>
            <a:r>
              <a:rPr lang="de-DE" dirty="0"/>
              <a:t> „</a:t>
            </a:r>
            <a:r>
              <a:rPr lang="de-AT" b="0" dirty="0"/>
              <a:t>Wie wichtig ist Digitalisierung Ihrer Meinung nach für Ihren Betrieb? Bitte sagen Sie mir</a:t>
            </a:r>
            <a:br>
              <a:rPr lang="de-AT" b="0" dirty="0"/>
            </a:br>
            <a:r>
              <a:rPr lang="de-AT" b="0" dirty="0"/>
              <a:t> das mit einer Note von 1 bis 5: 1 bedeutet 'sehr wichtig' und 5 'überhaupt nicht wichtig‘.“</a:t>
            </a:r>
          </a:p>
        </p:txBody>
      </p:sp>
      <p:sp>
        <p:nvSpPr>
          <p:cNvPr id="3" name="Slide Number Placeholder 2">
            <a:extLst>
              <a:ext uri="{FF2B5EF4-FFF2-40B4-BE49-F238E27FC236}">
                <a16:creationId xmlns:a16="http://schemas.microsoft.com/office/drawing/2014/main" id="{EDC88E9F-DBD6-0A16-2EE1-247578FA46C4}"/>
              </a:ext>
            </a:extLst>
          </p:cNvPr>
          <p:cNvSpPr>
            <a:spLocks noGrp="1"/>
          </p:cNvSpPr>
          <p:nvPr>
            <p:ph type="sldNum" sz="quarter" idx="12"/>
          </p:nvPr>
        </p:nvSpPr>
        <p:spPr/>
        <p:txBody>
          <a:bodyPr/>
          <a:lstStyle/>
          <a:p>
            <a:fld id="{BBE0597C-028E-473F-BF50-BBB8B8A24EC3}" type="slidenum">
              <a:rPr lang="en-GB" smtClean="0"/>
              <a:t>8</a:t>
            </a:fld>
            <a:endParaRPr lang="en-GB"/>
          </a:p>
        </p:txBody>
      </p:sp>
      <p:pic>
        <p:nvPicPr>
          <p:cNvPr id="20" name="Picture 19">
            <a:extLst>
              <a:ext uri="{FF2B5EF4-FFF2-40B4-BE49-F238E27FC236}">
                <a16:creationId xmlns:a16="http://schemas.microsoft.com/office/drawing/2014/main" id="{72C83DD8-FE5C-ED76-B8D9-DA04A131FE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88438" y="2465448"/>
            <a:ext cx="1634496" cy="1634496"/>
          </a:xfrm>
          <a:prstGeom prst="rect">
            <a:avLst/>
          </a:prstGeom>
        </p:spPr>
      </p:pic>
      <p:sp>
        <p:nvSpPr>
          <p:cNvPr id="23" name="Rounded Rectangle 13">
            <a:extLst>
              <a:ext uri="{FF2B5EF4-FFF2-40B4-BE49-F238E27FC236}">
                <a16:creationId xmlns:a16="http://schemas.microsoft.com/office/drawing/2014/main" id="{BF670987-67D0-10F1-DDBC-1C2BA8DAFBF2}"/>
              </a:ext>
            </a:extLst>
          </p:cNvPr>
          <p:cNvSpPr/>
          <p:nvPr/>
        </p:nvSpPr>
        <p:spPr>
          <a:xfrm>
            <a:off x="571692" y="1297080"/>
            <a:ext cx="1271771" cy="609656"/>
          </a:xfrm>
          <a:prstGeom prst="roundRect">
            <a:avLst>
              <a:gd name="adj" fmla="val 3186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altLang="en-US" sz="1200" b="1" i="0" u="none" strike="noStrike" kern="1200" cap="none" spc="0" normalizeH="0" baseline="0" noProof="0" dirty="0">
                <a:ln>
                  <a:noFill/>
                </a:ln>
                <a:solidFill>
                  <a:srgbClr val="303030"/>
                </a:solidFill>
                <a:effectLst/>
                <a:uLnTx/>
                <a:uFillTx/>
                <a:latin typeface="Inter" panose="020B0502030000000004" pitchFamily="34" charset="0"/>
                <a:ea typeface="Inter" panose="020B0502030000000004" pitchFamily="34" charset="0"/>
                <a:cs typeface="Inter" panose="020B0502030000000004" pitchFamily="34" charset="0"/>
                <a:sym typeface="Inter" panose="020B0502030000000004" pitchFamily="34" charset="0"/>
              </a:rPr>
              <a:t>2017: </a:t>
            </a:r>
            <a:r>
              <a:rPr kumimoji="0" lang="en-GB" altLang="en-US" sz="1200" b="0" i="0" u="none" strike="noStrike" kern="1200" cap="none" spc="0" normalizeH="0" baseline="0" noProof="0" dirty="0">
                <a:ln>
                  <a:noFill/>
                </a:ln>
                <a:solidFill>
                  <a:srgbClr val="303030"/>
                </a:solidFill>
                <a:effectLst/>
                <a:uLnTx/>
                <a:uFillTx/>
                <a:latin typeface="Inter" panose="020B0502030000000004" pitchFamily="34" charset="0"/>
                <a:ea typeface="Inter" panose="020B0502030000000004" pitchFamily="34" charset="0"/>
                <a:cs typeface="Inter" panose="020B0502030000000004" pitchFamily="34" charset="0"/>
                <a:sym typeface="Inter" panose="020B0502030000000004" pitchFamily="34" charset="0"/>
              </a:rPr>
              <a:t>68%</a:t>
            </a:r>
            <a:br>
              <a:rPr kumimoji="0" lang="en-GB" altLang="en-US" sz="1200" b="0" i="0" u="none" strike="noStrike" kern="1200" cap="none" spc="0" normalizeH="0" baseline="0" noProof="0" dirty="0">
                <a:ln>
                  <a:noFill/>
                </a:ln>
                <a:solidFill>
                  <a:srgbClr val="303030"/>
                </a:solidFill>
                <a:effectLst/>
                <a:uLnTx/>
                <a:uFillTx/>
                <a:latin typeface="Inter" panose="020B0502030000000004" pitchFamily="34" charset="0"/>
                <a:ea typeface="Inter" panose="020B0502030000000004" pitchFamily="34" charset="0"/>
                <a:cs typeface="Inter" panose="020B0502030000000004" pitchFamily="34" charset="0"/>
                <a:sym typeface="Inter" panose="020B0502030000000004" pitchFamily="34" charset="0"/>
              </a:rPr>
            </a:br>
            <a:r>
              <a:rPr kumimoji="0" lang="en-GB" altLang="en-US" sz="1200" b="1" i="0" u="none" strike="noStrike" kern="1200" cap="none" spc="0" normalizeH="0" baseline="0" noProof="0" dirty="0">
                <a:ln>
                  <a:noFill/>
                </a:ln>
                <a:solidFill>
                  <a:srgbClr val="303030"/>
                </a:solidFill>
                <a:effectLst/>
                <a:uLnTx/>
                <a:uFillTx/>
                <a:latin typeface="Inter" panose="020B0502030000000004" pitchFamily="34" charset="0"/>
                <a:ea typeface="Inter" panose="020B0502030000000004" pitchFamily="34" charset="0"/>
                <a:cs typeface="Inter" panose="020B0502030000000004" pitchFamily="34" charset="0"/>
                <a:sym typeface="Inter" panose="020B0502030000000004" pitchFamily="34" charset="0"/>
              </a:rPr>
              <a:t>2022:</a:t>
            </a:r>
            <a:r>
              <a:rPr kumimoji="0" lang="en-GB" altLang="en-US" sz="1200" b="0" i="0" u="none" strike="noStrike" kern="1200" cap="none" spc="0" normalizeH="0" baseline="0" noProof="0" dirty="0">
                <a:ln>
                  <a:noFill/>
                </a:ln>
                <a:solidFill>
                  <a:srgbClr val="303030"/>
                </a:solidFill>
                <a:effectLst/>
                <a:uLnTx/>
                <a:uFillTx/>
                <a:latin typeface="Inter" panose="020B0502030000000004" pitchFamily="34" charset="0"/>
                <a:ea typeface="Inter" panose="020B0502030000000004" pitchFamily="34" charset="0"/>
                <a:cs typeface="Inter" panose="020B0502030000000004" pitchFamily="34" charset="0"/>
                <a:sym typeface="Inter" panose="020B0502030000000004" pitchFamily="34" charset="0"/>
              </a:rPr>
              <a:t> 81%</a:t>
            </a:r>
          </a:p>
        </p:txBody>
      </p:sp>
      <p:sp>
        <p:nvSpPr>
          <p:cNvPr id="24" name="TextBox 23">
            <a:extLst>
              <a:ext uri="{FF2B5EF4-FFF2-40B4-BE49-F238E27FC236}">
                <a16:creationId xmlns:a16="http://schemas.microsoft.com/office/drawing/2014/main" id="{057E1855-BB1A-6325-C69D-3AB7C6F2A3C5}"/>
              </a:ext>
            </a:extLst>
          </p:cNvPr>
          <p:cNvSpPr txBox="1"/>
          <p:nvPr/>
        </p:nvSpPr>
        <p:spPr>
          <a:xfrm>
            <a:off x="5770769" y="2879855"/>
            <a:ext cx="2485377"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T" sz="20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a:t>
            </a:r>
            <a:endParaRPr kumimoji="0" lang="en-GB" sz="20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93B49EE-321A-383C-3671-8FE3C5B160FB}"/>
              </a:ext>
            </a:extLst>
          </p:cNvPr>
          <p:cNvSpPr txBox="1"/>
          <p:nvPr/>
        </p:nvSpPr>
        <p:spPr>
          <a:xfrm>
            <a:off x="1022690" y="1627963"/>
            <a:ext cx="5425111"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T" sz="30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7</a:t>
            </a:r>
            <a:r>
              <a:rPr kumimoji="0" lang="en-GB" sz="30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7</a:t>
            </a:r>
            <a:endParaRPr kumimoji="0" lang="en-AT" sz="30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26" name="TextBox 25">
            <a:extLst>
              <a:ext uri="{FF2B5EF4-FFF2-40B4-BE49-F238E27FC236}">
                <a16:creationId xmlns:a16="http://schemas.microsoft.com/office/drawing/2014/main" id="{E5ACF625-BEAB-39BB-EA6A-C6C81012E671}"/>
              </a:ext>
            </a:extLst>
          </p:cNvPr>
          <p:cNvSpPr txBox="1"/>
          <p:nvPr/>
        </p:nvSpPr>
        <p:spPr>
          <a:xfrm>
            <a:off x="8388438" y="4227228"/>
            <a:ext cx="3342125"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i="0" u="none" strike="noStrike" kern="1200" cap="none" spc="0" normalizeH="0" baseline="0" noProof="0" dirty="0">
                <a:ln>
                  <a:noFill/>
                </a:ln>
                <a:solidFill>
                  <a:schemeClr val="bg1"/>
                </a:solidFill>
                <a:effectLst/>
                <a:uLnTx/>
                <a:uFillTx/>
                <a:latin typeface="Inter"/>
                <a:ea typeface="Inter"/>
                <a:cs typeface="Inter"/>
              </a:rPr>
              <a:t>der KMU ist Digitalisierung </a:t>
            </a:r>
            <a:r>
              <a:rPr kumimoji="0" lang="de-AT" sz="2400" b="1" i="0" u="none" strike="noStrike" kern="1200" cap="none" spc="0" normalizeH="0" baseline="0" noProof="0" dirty="0">
                <a:ln>
                  <a:noFill/>
                </a:ln>
                <a:solidFill>
                  <a:schemeClr val="bg1"/>
                </a:solidFill>
                <a:effectLst/>
                <a:uLnTx/>
                <a:uFillTx/>
                <a:latin typeface="Inter"/>
                <a:ea typeface="Inter"/>
                <a:cs typeface="Inter"/>
              </a:rPr>
              <a:t>sehr oder eher wichtig</a:t>
            </a:r>
            <a:endParaRPr kumimoji="0" lang="en-GB" sz="2400" b="0" i="0" u="none" strike="noStrike" kern="1200" cap="none" spc="0" normalizeH="0" baseline="0" noProof="0" dirty="0">
              <a:ln>
                <a:noFill/>
              </a:ln>
              <a:solidFill>
                <a:schemeClr val="bg1"/>
              </a:solidFill>
              <a:effectLst/>
              <a:uLnTx/>
              <a:uFillTx/>
              <a:latin typeface="Inter"/>
              <a:ea typeface="Inter"/>
              <a:cs typeface="Inter"/>
            </a:endParaRPr>
          </a:p>
        </p:txBody>
      </p:sp>
      <p:sp>
        <p:nvSpPr>
          <p:cNvPr id="39" name="TextBox 38">
            <a:extLst>
              <a:ext uri="{FF2B5EF4-FFF2-40B4-BE49-F238E27FC236}">
                <a16:creationId xmlns:a16="http://schemas.microsoft.com/office/drawing/2014/main" id="{427E6851-7AB5-F9C6-7C17-7510B6EAB434}"/>
              </a:ext>
            </a:extLst>
          </p:cNvPr>
          <p:cNvSpPr txBox="1"/>
          <p:nvPr/>
        </p:nvSpPr>
        <p:spPr>
          <a:xfrm>
            <a:off x="538441" y="2141938"/>
            <a:ext cx="22250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Für</a:t>
            </a:r>
            <a:endParaRPr kumimoji="0" lang="en-GB" sz="24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640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8C95EC6-7940-797B-76F8-53F9BDEB8439}"/>
              </a:ext>
            </a:extLst>
          </p:cNvPr>
          <p:cNvSpPr txBox="1"/>
          <p:nvPr/>
        </p:nvSpPr>
        <p:spPr>
          <a:xfrm>
            <a:off x="492624" y="1376364"/>
            <a:ext cx="8410747"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1</a:t>
            </a:r>
            <a:r>
              <a:rPr kumimoji="0" lang="en-GB" sz="173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 </a:t>
            </a:r>
            <a:r>
              <a:rPr kumimoji="0" lang="en-GB" sz="66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von</a:t>
            </a:r>
            <a:r>
              <a:rPr kumimoji="0" lang="en-GB" sz="25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 </a:t>
            </a:r>
            <a:r>
              <a:rPr lang="en-GB" sz="30000" b="1" dirty="0">
                <a:solidFill>
                  <a:prstClr val="white"/>
                </a:solidFill>
                <a:latin typeface="Inter" panose="020B0502030000000004" pitchFamily="34" charset="0"/>
                <a:ea typeface="Inter" panose="020B0502030000000004" pitchFamily="34" charset="0"/>
                <a:cs typeface="Inter" panose="020B0502030000000004" pitchFamily="34" charset="0"/>
              </a:rPr>
              <a:t>5</a:t>
            </a:r>
            <a:endParaRPr kumimoji="0" lang="en-AT" sz="30000" b="1"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2" name="Title 1">
            <a:extLst>
              <a:ext uri="{FF2B5EF4-FFF2-40B4-BE49-F238E27FC236}">
                <a16:creationId xmlns:a16="http://schemas.microsoft.com/office/drawing/2014/main" id="{B2DCE107-C9D1-67AE-1D9E-F9068F30AC41}"/>
              </a:ext>
            </a:extLst>
          </p:cNvPr>
          <p:cNvSpPr>
            <a:spLocks noGrp="1"/>
          </p:cNvSpPr>
          <p:nvPr>
            <p:ph type="title"/>
          </p:nvPr>
        </p:nvSpPr>
        <p:spPr/>
        <p:txBody>
          <a:bodyPr/>
          <a:lstStyle/>
          <a:p>
            <a:pPr marL="12700">
              <a:lnSpc>
                <a:spcPct val="100000"/>
              </a:lnSpc>
              <a:spcBef>
                <a:spcPts val="100"/>
              </a:spcBef>
              <a:defRPr/>
            </a:pPr>
            <a:r>
              <a:rPr lang="de-DE" spc="-10" dirty="0">
                <a:latin typeface="Inter"/>
              </a:rPr>
              <a:t>Künstliche Intelligenz</a:t>
            </a:r>
            <a:r>
              <a:rPr lang="de-DE" b="0" spc="-10" dirty="0">
                <a:latin typeface="Inter"/>
              </a:rPr>
              <a:t> nimmt in KMU Fahrt auf</a:t>
            </a:r>
            <a:endParaRPr kumimoji="0" lang="de-AT" b="0" i="0" u="none" strike="noStrike" kern="1200" cap="none" spc="-10" normalizeH="0" baseline="0" noProof="0" dirty="0">
              <a:ln>
                <a:noFill/>
              </a:ln>
              <a:effectLst/>
              <a:uLnTx/>
              <a:uFillTx/>
              <a:latin typeface="Inter"/>
              <a:ea typeface="+mj-ea"/>
              <a:cs typeface="+mj-cs"/>
            </a:endParaRPr>
          </a:p>
        </p:txBody>
      </p:sp>
      <p:sp>
        <p:nvSpPr>
          <p:cNvPr id="9" name="Footer Placeholder 8">
            <a:extLst>
              <a:ext uri="{FF2B5EF4-FFF2-40B4-BE49-F238E27FC236}">
                <a16:creationId xmlns:a16="http://schemas.microsoft.com/office/drawing/2014/main" id="{F3B4D75A-4E44-7339-E9AA-EED21A16771D}"/>
              </a:ext>
            </a:extLst>
          </p:cNvPr>
          <p:cNvSpPr>
            <a:spLocks noGrp="1"/>
          </p:cNvSpPr>
          <p:nvPr>
            <p:ph type="ftr" sz="quarter" idx="11"/>
          </p:nvPr>
        </p:nvSpPr>
        <p:spPr>
          <a:xfrm>
            <a:off x="4550980" y="6459481"/>
            <a:ext cx="5791586" cy="214588"/>
          </a:xfrm>
        </p:spPr>
        <p:txBody>
          <a:bodyPr/>
          <a:lstStyle/>
          <a:p>
            <a:pPr marL="0" marR="0" lvl="0" indent="0" algn="r"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kumimoji="0" lang="de-AT" sz="700" b="1" i="0" u="none" strike="noStrike" kern="1200" cap="none" spc="0" normalizeH="0" baseline="0" noProof="0" dirty="0">
                <a:ln>
                  <a:noFill/>
                </a:ln>
                <a:solidFill>
                  <a:prstClr val="white"/>
                </a:solidFill>
                <a:effectLst/>
                <a:uLnTx/>
                <a:uFillTx/>
                <a:latin typeface="Inter"/>
                <a:ea typeface="Inter Medium" panose="02000503000000020004" pitchFamily="2" charset="0"/>
                <a:cs typeface="+mn-cs"/>
              </a:rPr>
              <a:t>Frage: </a:t>
            </a:r>
            <a:r>
              <a:rPr kumimoji="0" lang="de-AT" sz="700" b="0" i="0" u="none" strike="noStrike" kern="1200" cap="none" spc="0" normalizeH="0" baseline="0" noProof="0" dirty="0">
                <a:ln>
                  <a:noFill/>
                </a:ln>
                <a:solidFill>
                  <a:prstClr val="white"/>
                </a:solidFill>
                <a:effectLst/>
                <a:uLnTx/>
                <a:uFillTx/>
                <a:latin typeface="Inter"/>
                <a:ea typeface="Inter Medium" panose="02000503000000020004" pitchFamily="2" charset="0"/>
                <a:cs typeface="+mn-cs"/>
              </a:rPr>
              <a:t>„Seit einiger Zeit ist das Thema künstliche Intelligenz ja in aller Munde. Darf ich fragen: </a:t>
            </a:r>
            <a:br>
              <a:rPr kumimoji="0" lang="de-AT" sz="700" b="0" i="0" u="none" strike="noStrike" kern="1200" cap="none" spc="0" normalizeH="0" baseline="0" noProof="0" dirty="0">
                <a:ln>
                  <a:noFill/>
                </a:ln>
                <a:solidFill>
                  <a:prstClr val="white"/>
                </a:solidFill>
                <a:effectLst/>
                <a:uLnTx/>
                <a:uFillTx/>
                <a:latin typeface="Inter"/>
                <a:ea typeface="Inter Medium" panose="02000503000000020004" pitchFamily="2" charset="0"/>
                <a:cs typeface="+mn-cs"/>
              </a:rPr>
            </a:br>
            <a:r>
              <a:rPr kumimoji="0" lang="de-AT" sz="700" b="0" i="0" u="none" strike="noStrike" kern="1200" cap="none" spc="0" normalizeH="0" baseline="0" noProof="0" dirty="0">
                <a:ln>
                  <a:noFill/>
                </a:ln>
                <a:solidFill>
                  <a:prstClr val="white"/>
                </a:solidFill>
                <a:effectLst/>
                <a:uLnTx/>
                <a:uFillTx/>
                <a:latin typeface="Inter"/>
                <a:ea typeface="Inter Medium" panose="02000503000000020004" pitchFamily="2" charset="0"/>
                <a:cs typeface="+mn-cs"/>
              </a:rPr>
              <a:t>Setzt Ihr Unternehmen, egal in welchem Bereich, bereits KI-basierte Lösungen ein?“</a:t>
            </a:r>
            <a:endParaRPr kumimoji="0" lang="de-AT" sz="500" b="0" i="0" u="none" strike="noStrike" kern="1200" cap="none" spc="0" normalizeH="0" baseline="0" noProof="0" dirty="0">
              <a:ln>
                <a:noFill/>
              </a:ln>
              <a:solidFill>
                <a:prstClr val="white"/>
              </a:solidFill>
              <a:effectLst/>
              <a:uLnTx/>
              <a:uFillTx/>
              <a:latin typeface="Inter Medium" panose="02000503000000020004" pitchFamily="2" charset="0"/>
              <a:ea typeface="Inter Medium" panose="02000503000000020004" pitchFamily="2" charset="0"/>
              <a:cs typeface="+mn-cs"/>
            </a:endParaRPr>
          </a:p>
        </p:txBody>
      </p:sp>
      <p:sp>
        <p:nvSpPr>
          <p:cNvPr id="3" name="Slide Number Placeholder 2">
            <a:extLst>
              <a:ext uri="{FF2B5EF4-FFF2-40B4-BE49-F238E27FC236}">
                <a16:creationId xmlns:a16="http://schemas.microsoft.com/office/drawing/2014/main" id="{EDC88E9F-DBD6-0A16-2EE1-247578FA46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0597C-028E-473F-BF50-BBB8B8A24EC3}" type="slidenum">
              <a:rPr kumimoji="0" lang="en-GB" sz="700" b="0" i="0" u="none" strike="noStrike" kern="1200" cap="none" spc="0" normalizeH="0" baseline="0" noProof="0" smtClean="0">
                <a:ln>
                  <a:noFill/>
                </a:ln>
                <a:solidFill>
                  <a:srgbClr val="E4EAF0"/>
                </a:solidFill>
                <a:effectLst/>
                <a:uLnTx/>
                <a:uFillTx/>
                <a:latin typeface="Inter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700" b="0" i="0" u="none" strike="noStrike" kern="1200" cap="none" spc="0" normalizeH="0" baseline="0" noProof="0">
              <a:ln>
                <a:noFill/>
              </a:ln>
              <a:solidFill>
                <a:srgbClr val="E4EAF0"/>
              </a:solidFill>
              <a:effectLst/>
              <a:uLnTx/>
              <a:uFillTx/>
              <a:latin typeface="Inter SemiBold"/>
              <a:ea typeface="+mn-ea"/>
              <a:cs typeface="+mn-cs"/>
            </a:endParaRPr>
          </a:p>
        </p:txBody>
      </p:sp>
      <p:pic>
        <p:nvPicPr>
          <p:cNvPr id="8" name="Picture 7">
            <a:extLst>
              <a:ext uri="{FF2B5EF4-FFF2-40B4-BE49-F238E27FC236}">
                <a16:creationId xmlns:a16="http://schemas.microsoft.com/office/drawing/2014/main" id="{DA7C3D87-BE40-A2CC-677A-F2890A657F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18583" y="2776654"/>
            <a:ext cx="1705829" cy="1705829"/>
          </a:xfrm>
          <a:prstGeom prst="rect">
            <a:avLst/>
          </a:prstGeom>
        </p:spPr>
      </p:pic>
      <p:sp>
        <p:nvSpPr>
          <p:cNvPr id="18" name="TextBox 17">
            <a:extLst>
              <a:ext uri="{FF2B5EF4-FFF2-40B4-BE49-F238E27FC236}">
                <a16:creationId xmlns:a16="http://schemas.microsoft.com/office/drawing/2014/main" id="{EBEB8309-26C7-3653-EED3-CEF849396CF2}"/>
              </a:ext>
            </a:extLst>
          </p:cNvPr>
          <p:cNvSpPr txBox="1"/>
          <p:nvPr/>
        </p:nvSpPr>
        <p:spPr>
          <a:xfrm>
            <a:off x="9097195" y="4006207"/>
            <a:ext cx="2899673"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Inter"/>
                <a:ea typeface="Inter"/>
                <a:cs typeface="Inter"/>
              </a:rPr>
              <a:t>KMU setzen bereits auf</a:t>
            </a:r>
            <a:endParaRPr kumimoji="0" lang="de-AT" sz="2400" b="0"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1" i="0" u="none" strike="noStrike" kern="1200" cap="none" spc="0" normalizeH="0" baseline="0" noProof="0" dirty="0">
                <a:ln>
                  <a:noFill/>
                </a:ln>
                <a:solidFill>
                  <a:prstClr val="white"/>
                </a:solidFill>
                <a:effectLst/>
                <a:uLnTx/>
                <a:uFillTx/>
                <a:latin typeface="Inter"/>
                <a:ea typeface="Inter"/>
                <a:cs typeface="Inter"/>
              </a:rPr>
              <a:t>KI-Lösungen</a:t>
            </a:r>
            <a:endParaRPr kumimoji="0" lang="de-AT" sz="2400" b="0" i="0" u="none" strike="noStrike" kern="1200" cap="none" spc="0" normalizeH="0" baseline="0" noProof="0" dirty="0">
              <a:ln>
                <a:noFill/>
              </a:ln>
              <a:solidFill>
                <a:prstClr val="white"/>
              </a:solidFill>
              <a:effectLst/>
              <a:uLnTx/>
              <a:uFillTx/>
              <a:latin typeface="Inter"/>
              <a:ea typeface="Inter"/>
              <a:cs typeface="Inter"/>
            </a:endParaRPr>
          </a:p>
        </p:txBody>
      </p:sp>
    </p:spTree>
    <p:extLst>
      <p:ext uri="{BB962C8B-B14F-4D97-AF65-F5344CB8AC3E}">
        <p14:creationId xmlns:p14="http://schemas.microsoft.com/office/powerpoint/2010/main" val="29190651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123&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0&quot;&gt;&lt;elem m_fUsage=&quot;2.31487223456191548721E+00&quot;&gt;&lt;m_msothmcolidx val=&quot;0&quot;/&gt;&lt;m_rgb r=&quot;03&quot; g=&quot;6A&quot; b=&quot;6D&quot;/&gt;&lt;/elem&gt;&lt;elem m_fUsage=&quot;1.64915130246468266684E+00&quot;&gt;&lt;m_msothmcolidx val=&quot;0&quot;/&gt;&lt;m_rgb r=&quot;65&quot; g=&quot;CD&quot; b=&quot;CF&quot;/&gt;&lt;/elem&gt;&lt;elem m_fUsage=&quot;1.57972448505266749308E+00&quot;&gt;&lt;m_msothmcolidx val=&quot;0&quot;/&gt;&lt;m_rgb r=&quot;4E&quot; g=&quot;BC&quot; b=&quot;8D&quot;/&gt;&lt;/elem&gt;&lt;elem m_fUsage=&quot;1.46101897639432287690E+00&quot;&gt;&lt;m_msothmcolidx val=&quot;0&quot;/&gt;&lt;m_rgb r=&quot;02&quot; g=&quot;86&quot; b=&quot;61&quot;/&gt;&lt;/elem&gt;&lt;elem m_fUsage=&quot;6.68054282122079623463E-01&quot;&gt;&lt;m_msothmcolidx val=&quot;0&quot;/&gt;&lt;m_rgb r=&quot;FD&quot; g=&quot;A4&quot; b=&quot;B6&quot;/&gt;&lt;/elem&gt;&lt;elem m_fUsage=&quot;6.42824763302736190695E-01&quot;&gt;&lt;m_msothmcolidx val=&quot;0&quot;/&gt;&lt;m_rgb r=&quot;01&quot; g=&quot;47&quot; b=&quot;40&quot;/&gt;&lt;/elem&gt;&lt;elem m_fUsage=&quot;4.36931074065361912950E-01&quot;&gt;&lt;m_msothmcolidx val=&quot;0&quot;/&gt;&lt;m_rgb r=&quot;65&quot; g=&quot;B8&quot; b=&quot;FF&quot;/&gt;&lt;/elem&gt;&lt;elem m_fUsage=&quot;4.21477746461908386877E-01&quot;&gt;&lt;m_msothmcolidx val=&quot;0&quot;/&gt;&lt;m_rgb r=&quot;02&quot; g=&quot;A3&quot; b=&quot;A4&quot;/&gt;&lt;/elem&gt;&lt;elem m_fUsage=&quot;2.31284239440841865587E-01&quot;&gt;&lt;m_msothmcolidx val=&quot;0&quot;/&gt;&lt;m_rgb r=&quot;6C&quot; g=&quot;D9&quot; b=&quot;9D&quot;/&gt;&lt;/elem&gt;&lt;elem m_fUsage=&quot;1.98997407735086478953E-01&quot;&gt;&lt;m_msothmcolidx val=&quot;0&quot;/&gt;&lt;m_rgb r=&quot;B1&quot; g=&quot;7E&quot; b=&quot;AD&quot;/&gt;&lt;/elem&gt;&lt;elem m_fUsage=&quot;1.50094635296999207030E-01&quot;&gt;&lt;m_msothmcolidx val=&quot;0&quot;/&gt;&lt;m_rgb r=&quot;75&quot; g=&quot;91&quot; b=&quot;AB&quot;/&gt;&lt;/elem&gt;&lt;elem m_fUsage=&quot;9.67081365500046669093E-02&quot;&gt;&lt;m_msothmcolidx val=&quot;0&quot;/&gt;&lt;m_rgb r=&quot;FF&quot; g=&quot;B1&quot; b=&quot;96&quot;/&gt;&lt;/elem&gt;&lt;elem m_fUsage=&quot;9.65599508695172276118E-02&quot;&gt;&lt;m_msothmcolidx val=&quot;0&quot;/&gt;&lt;m_rgb r=&quot;F2&quot; g=&quot;F2&quot; b=&quot;F2&quot;/&gt;&lt;/elem&gt;&lt;elem m_fUsage=&quot;3.94365881780070343110E-02&quot;&gt;&lt;m_msothmcolidx val=&quot;0&quot;/&gt;&lt;m_rgb r=&quot;06&quot; g=&quot;4E&quot; b=&quot;A1&quot;/&gt;&lt;/elem&gt;&lt;elem m_fUsage=&quot;9.21903172996427905383E-03&quot;&gt;&lt;m_msothmcolidx val=&quot;0&quot;/&gt;&lt;m_rgb r=&quot;D2&quot; g=&quot;52&quot; b=&quot;00&quot;/&gt;&lt;/elem&gt;&lt;elem m_fUsage=&quot;1.31002050863762210288E-03&quot;&gt;&lt;m_msothmcolidx val=&quot;0&quot;/&gt;&lt;m_rgb r=&quot;EB&quot; g=&quot;4C&quot; b=&quot;79&quot;/&gt;&lt;/elem&gt;&lt;elem m_fUsage=&quot;1.20445773179315225761E-03&quot;&gt;&lt;m_msothmcolidx val=&quot;0&quot;/&gt;&lt;m_rgb r=&quot;72&quot; g=&quot;1C&quot; b=&quot;7A&quot;/&gt;&lt;/elem&gt;&lt;elem m_fUsage=&quot;2.69721605590608043933E-04&quot;&gt;&lt;m_msothmcolidx val=&quot;0&quot;/&gt;&lt;m_rgb r=&quot;5C&quot; g=&quot;79&quot; b=&quot;99&quot;/&gt;&lt;/elem&gt;&lt;elem m_fUsage=&quot;1.59267910885198152142E-04&quot;&gt;&lt;m_msothmcolidx val=&quot;0&quot;/&gt;&lt;m_rgb r=&quot;40&quot; g=&quot;1A&quot; b=&quot;48&quot;/&gt;&lt;/elem&gt;&lt;elem m_fUsage=&quot;8.46414978287406111852E-05&quot;&gt;&lt;m_msothmcolidx val=&quot;0&quot;/&gt;&lt;m_rgb r=&quot;28&quot; g=&quot;70&quot; b=&quot;ED&quot;/&gt;&lt;/elem&gt;&lt;/m_vecMRU&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M_EN">
  <a:themeElements>
    <a:clrScheme name="EB - Blau v1">
      <a:dk1>
        <a:sysClr val="windowText" lastClr="000000"/>
      </a:dk1>
      <a:lt1>
        <a:sysClr val="window" lastClr="FFFFFF"/>
      </a:lt1>
      <a:dk2>
        <a:srgbClr val="0E2841"/>
      </a:dk2>
      <a:lt2>
        <a:srgbClr val="E8E8E8"/>
      </a:lt2>
      <a:accent1>
        <a:srgbClr val="65B8FF"/>
      </a:accent1>
      <a:accent2>
        <a:srgbClr val="2870ED"/>
      </a:accent2>
      <a:accent3>
        <a:srgbClr val="064EA1"/>
      </a:accent3>
      <a:accent4>
        <a:srgbClr val="0F9ED5"/>
      </a:accent4>
      <a:accent5>
        <a:srgbClr val="215E99"/>
      </a:accent5>
      <a:accent6>
        <a:srgbClr val="153D64"/>
      </a:accent6>
      <a:hlink>
        <a:srgbClr val="467886"/>
      </a:hlink>
      <a:folHlink>
        <a:srgbClr val="96607D"/>
      </a:folHlink>
    </a:clrScheme>
    <a:fontScheme name="Benutzerdefiniert 246">
      <a:majorFont>
        <a:latin typeface="Inter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lnSpc>
            <a:spcPct val="107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07000"/>
          </a:lnSpc>
          <a:defRPr sz="1600" dirty="0" err="1" smtClean="0"/>
        </a:defPPr>
      </a:lstStyle>
    </a:txDef>
  </a:objectDefaults>
  <a:extraClrSchemeLst/>
  <a:custClrLst>
    <a:custClr name="Light Grey">
      <a:srgbClr val="E4EAF0"/>
    </a:custClr>
    <a:custClr name="Mid Grey">
      <a:srgbClr val="A3B5C9"/>
    </a:custClr>
    <a:custClr name="Dark Grey">
      <a:srgbClr val="5C7999"/>
    </a:custClr>
  </a:custClrLst>
  <a:extLst>
    <a:ext uri="{05A4C25C-085E-4340-85A3-A5531E510DB2}">
      <thm15:themeFamily xmlns:thm15="http://schemas.microsoft.com/office/thememl/2012/main" name="PPT_MassMarket_16x9_EN_confidentiality notice.potm" id="{A6408DD4-5E49-487A-966B-FE45CC79FEA4}" vid="{8DDD1B95-8F6C-4FC2-AA92-D0829D0558CE}"/>
    </a:ext>
  </a:extLst>
</a:theme>
</file>

<file path=ppt/theme/theme2.xml><?xml version="1.0" encoding="utf-8"?>
<a:theme xmlns:a="http://schemas.openxmlformats.org/drawingml/2006/main" name="Master_White_text">
  <a:themeElements>
    <a:clrScheme name="EB - Blau v1">
      <a:dk1>
        <a:sysClr val="windowText" lastClr="000000"/>
      </a:dk1>
      <a:lt1>
        <a:sysClr val="window" lastClr="FFFFFF"/>
      </a:lt1>
      <a:dk2>
        <a:srgbClr val="0E2841"/>
      </a:dk2>
      <a:lt2>
        <a:srgbClr val="E8E8E8"/>
      </a:lt2>
      <a:accent1>
        <a:srgbClr val="65B8FF"/>
      </a:accent1>
      <a:accent2>
        <a:srgbClr val="2870ED"/>
      </a:accent2>
      <a:accent3>
        <a:srgbClr val="064EA1"/>
      </a:accent3>
      <a:accent4>
        <a:srgbClr val="0F9ED5"/>
      </a:accent4>
      <a:accent5>
        <a:srgbClr val="215E99"/>
      </a:accent5>
      <a:accent6>
        <a:srgbClr val="153D64"/>
      </a:accent6>
      <a:hlink>
        <a:srgbClr val="467886"/>
      </a:hlink>
      <a:folHlink>
        <a:srgbClr val="96607D"/>
      </a:folHlink>
    </a:clrScheme>
    <a:fontScheme name="Benutzerdefiniert 246">
      <a:majorFont>
        <a:latin typeface="Inter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lnSpc>
            <a:spcPct val="107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07000"/>
          </a:lnSpc>
          <a:defRPr sz="1600" dirty="0" err="1" smtClean="0"/>
        </a:defPPr>
      </a:lstStyle>
    </a:txDef>
  </a:objectDefaults>
  <a:extraClrSchemeLst/>
  <a:custClrLst>
    <a:custClr name="Light Grey">
      <a:srgbClr val="E4EAF0"/>
    </a:custClr>
    <a:custClr name="Mid Grey">
      <a:srgbClr val="A3B5C9"/>
    </a:custClr>
    <a:custClr name="Dark Grey">
      <a:srgbClr val="5C7999"/>
    </a:custClr>
  </a:custClrLst>
  <a:extLst>
    <a:ext uri="{05A4C25C-085E-4340-85A3-A5531E510DB2}">
      <thm15:themeFamily xmlns:thm15="http://schemas.microsoft.com/office/thememl/2012/main" name="PPT_MassMarket_16x9_EN_confidentiality notice.potm" id="{A6408DD4-5E49-487A-966B-FE45CC79FEA4}" vid="{8DDD1B95-8F6C-4FC2-AA92-D0829D0558CE}"/>
    </a:ext>
  </a:extLst>
</a:theme>
</file>

<file path=ppt/theme/theme3.xml><?xml version="1.0" encoding="utf-8"?>
<a:theme xmlns:a="http://schemas.openxmlformats.org/drawingml/2006/main" name="Office">
  <a:themeElements>
    <a:clrScheme name="Benutzerdefiniert 48">
      <a:dk1>
        <a:srgbClr val="202020"/>
      </a:dk1>
      <a:lt1>
        <a:srgbClr val="FFFFFF"/>
      </a:lt1>
      <a:dk2>
        <a:srgbClr val="028F61"/>
      </a:dk2>
      <a:lt2>
        <a:srgbClr val="2871ED"/>
      </a:lt2>
      <a:accent1>
        <a:srgbClr val="0CB33F"/>
      </a:accent1>
      <a:accent2>
        <a:srgbClr val="EB4C79"/>
      </a:accent2>
      <a:accent3>
        <a:srgbClr val="245375"/>
      </a:accent3>
      <a:accent4>
        <a:srgbClr val="FF6130"/>
      </a:accent4>
      <a:accent5>
        <a:srgbClr val="02A3A3"/>
      </a:accent5>
      <a:accent6>
        <a:srgbClr val="711C79"/>
      </a:accent6>
      <a:hlink>
        <a:srgbClr val="202020"/>
      </a:hlink>
      <a:folHlink>
        <a:srgbClr val="202020"/>
      </a:folHlink>
    </a:clrScheme>
    <a:fontScheme name="Benutzerdefiniert 246">
      <a:majorFont>
        <a:latin typeface="Inter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Benutzerdefiniert 48">
      <a:dk1>
        <a:srgbClr val="202020"/>
      </a:dk1>
      <a:lt1>
        <a:srgbClr val="FFFFFF"/>
      </a:lt1>
      <a:dk2>
        <a:srgbClr val="028F61"/>
      </a:dk2>
      <a:lt2>
        <a:srgbClr val="2871ED"/>
      </a:lt2>
      <a:accent1>
        <a:srgbClr val="0CB33F"/>
      </a:accent1>
      <a:accent2>
        <a:srgbClr val="EB4C79"/>
      </a:accent2>
      <a:accent3>
        <a:srgbClr val="245375"/>
      </a:accent3>
      <a:accent4>
        <a:srgbClr val="FF6130"/>
      </a:accent4>
      <a:accent5>
        <a:srgbClr val="02A3A3"/>
      </a:accent5>
      <a:accent6>
        <a:srgbClr val="711C79"/>
      </a:accent6>
      <a:hlink>
        <a:srgbClr val="202020"/>
      </a:hlink>
      <a:folHlink>
        <a:srgbClr val="202020"/>
      </a:folHlink>
    </a:clrScheme>
    <a:fontScheme name="Benutzerdefiniert 246">
      <a:majorFont>
        <a:latin typeface="Inter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B - Green v1">
    <a:dk1>
      <a:sysClr val="windowText" lastClr="000000"/>
    </a:dk1>
    <a:lt1>
      <a:sysClr val="window" lastClr="FFFFFF"/>
    </a:lt1>
    <a:dk2>
      <a:srgbClr val="0E2841"/>
    </a:dk2>
    <a:lt2>
      <a:srgbClr val="E8E8E8"/>
    </a:lt2>
    <a:accent1>
      <a:srgbClr val="028661"/>
    </a:accent1>
    <a:accent2>
      <a:srgbClr val="02AE7D"/>
    </a:accent2>
    <a:accent3>
      <a:srgbClr val="03A099"/>
    </a:accent3>
    <a:accent4>
      <a:srgbClr val="35CBA0"/>
    </a:accent4>
    <a:accent5>
      <a:srgbClr val="AADACC"/>
    </a:accent5>
    <a:accent6>
      <a:srgbClr val="153D64"/>
    </a:accent6>
    <a:hlink>
      <a:srgbClr val="467886"/>
    </a:hlink>
    <a:folHlink>
      <a:srgbClr val="96607D"/>
    </a:folHlink>
  </a:clrScheme>
</a:themeOverride>
</file>

<file path=ppt/theme/themeOverride2.xml><?xml version="1.0" encoding="utf-8"?>
<a:themeOverride xmlns:a="http://schemas.openxmlformats.org/drawingml/2006/main">
  <a:clrScheme name="EB - Green v1">
    <a:dk1>
      <a:sysClr val="windowText" lastClr="000000"/>
    </a:dk1>
    <a:lt1>
      <a:sysClr val="window" lastClr="FFFFFF"/>
    </a:lt1>
    <a:dk2>
      <a:srgbClr val="0E2841"/>
    </a:dk2>
    <a:lt2>
      <a:srgbClr val="E8E8E8"/>
    </a:lt2>
    <a:accent1>
      <a:srgbClr val="028661"/>
    </a:accent1>
    <a:accent2>
      <a:srgbClr val="02AE7D"/>
    </a:accent2>
    <a:accent3>
      <a:srgbClr val="03A099"/>
    </a:accent3>
    <a:accent4>
      <a:srgbClr val="35CBA0"/>
    </a:accent4>
    <a:accent5>
      <a:srgbClr val="AADACC"/>
    </a:accent5>
    <a:accent6>
      <a:srgbClr val="153D64"/>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faeecba-82c7-4a2c-ae86-a368409dd458" xsi:nil="true"/>
    <lcf76f155ced4ddcb4097134ff3c332f xmlns="130d82cd-8a54-4e6c-9022-c4b8bd32ab79">
      <Terms xmlns="http://schemas.microsoft.com/office/infopath/2007/PartnerControls"/>
    </lcf76f155ced4ddcb4097134ff3c332f>
    <SharedWithUsers xmlns="cfaeecba-82c7-4a2c-ae86-a368409dd458">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828210335CFE64DB24F33B26EBC5E2D" ma:contentTypeVersion="18" ma:contentTypeDescription="Ein neues Dokument erstellen." ma:contentTypeScope="" ma:versionID="ed499d40c2b3d429a5dec70304c2b857">
  <xsd:schema xmlns:xsd="http://www.w3.org/2001/XMLSchema" xmlns:xs="http://www.w3.org/2001/XMLSchema" xmlns:p="http://schemas.microsoft.com/office/2006/metadata/properties" xmlns:ns2="130d82cd-8a54-4e6c-9022-c4b8bd32ab79" xmlns:ns3="cfaeecba-82c7-4a2c-ae86-a368409dd458" targetNamespace="http://schemas.microsoft.com/office/2006/metadata/properties" ma:root="true" ma:fieldsID="b3643adfa7fe668e10f051dde7125e56" ns2:_="" ns3:_="">
    <xsd:import namespace="130d82cd-8a54-4e6c-9022-c4b8bd32ab79"/>
    <xsd:import namespace="cfaeecba-82c7-4a2c-ae86-a368409dd4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0d82cd-8a54-4e6c-9022-c4b8bd32ab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8e7e5b6c-b918-456f-bde5-0dbd0052dc3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aeecba-82c7-4a2c-ae86-a368409dd458"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2c8a86dd-6f47-43e4-9f1b-2d51248d8594}" ma:internalName="TaxCatchAll" ma:showField="CatchAllData" ma:web="cfaeecba-82c7-4a2c-ae86-a368409dd4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0295AC-7351-4B42-91EA-4EF8FB82FA4F}">
  <ds:schemaRefs>
    <ds:schemaRef ds:uri="4fbe574a-ea71-4a7a-8b6c-7f8379c27a3b"/>
    <ds:schemaRef ds:uri="565f9adb-e510-49fd-9399-9cafad29ce97"/>
    <ds:schemaRef ds:uri="770dd08a-ddea-422c-abb9-2f0dfe187081"/>
    <ds:schemaRef ds:uri="c2323869-9312-41a6-b73b-7b8186d7ec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966F62F-ED96-4A38-9A63-F70909A017C8}"/>
</file>

<file path=customXml/itemProps3.xml><?xml version="1.0" encoding="utf-8"?>
<ds:datastoreItem xmlns:ds="http://schemas.openxmlformats.org/officeDocument/2006/customXml" ds:itemID="{5B167B59-7884-4403-B137-A8646DFDAF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3846</Words>
  <Application>Microsoft Office PowerPoint</Application>
  <PresentationFormat>Breitbild</PresentationFormat>
  <Paragraphs>245</Paragraphs>
  <Slides>15</Slides>
  <Notes>15</Notes>
  <HiddenSlides>0</HiddenSlides>
  <MMClips>0</MMClips>
  <ScaleCrop>false</ScaleCrop>
  <HeadingPairs>
    <vt:vector size="8" baseType="variant">
      <vt:variant>
        <vt:lpstr>Verwendete Schriftarten</vt:lpstr>
      </vt:variant>
      <vt:variant>
        <vt:i4>10</vt:i4>
      </vt:variant>
      <vt:variant>
        <vt:lpstr>Design</vt:lpstr>
      </vt:variant>
      <vt:variant>
        <vt:i4>2</vt:i4>
      </vt:variant>
      <vt:variant>
        <vt:lpstr>Eingebettete OLE-Server</vt:lpstr>
      </vt:variant>
      <vt:variant>
        <vt:i4>1</vt:i4>
      </vt:variant>
      <vt:variant>
        <vt:lpstr>Folientitel</vt:lpstr>
      </vt:variant>
      <vt:variant>
        <vt:i4>15</vt:i4>
      </vt:variant>
    </vt:vector>
  </HeadingPairs>
  <TitlesOfParts>
    <vt:vector size="28" baseType="lpstr">
      <vt:lpstr>Symbol</vt:lpstr>
      <vt:lpstr>Inter Medium</vt:lpstr>
      <vt:lpstr>Calibri</vt:lpstr>
      <vt:lpstr>Segoe UI</vt:lpstr>
      <vt:lpstr>Wingdings</vt:lpstr>
      <vt:lpstr>Inter</vt:lpstr>
      <vt:lpstr>Courier New</vt:lpstr>
      <vt:lpstr>Arial</vt:lpstr>
      <vt:lpstr>Inter SemiBold</vt:lpstr>
      <vt:lpstr>Inter (Textkörper)</vt:lpstr>
      <vt:lpstr>MM_EN</vt:lpstr>
      <vt:lpstr>Master_White_text</vt:lpstr>
      <vt:lpstr>think-cell Slide</vt:lpstr>
      <vt:lpstr>KMU-Studie 2024: Heimischer Mittelstand trotzt herausforderndem Umfeld</vt:lpstr>
      <vt:lpstr>Studiendesign</vt:lpstr>
      <vt:lpstr>KMU: das Rückgrat der heimischen Wirtschaft</vt:lpstr>
      <vt:lpstr>Unternehmer:innen bleiben zuversichtlich</vt:lpstr>
      <vt:lpstr>Nachholeffekte sorgen für herausforderndes Marktumfeld</vt:lpstr>
      <vt:lpstr>Herausforderungen der nächsten 2-3 Jahre </vt:lpstr>
      <vt:lpstr>Gute Kapitalisierung schafft Handlungsspielraum</vt:lpstr>
      <vt:lpstr>Digitalisierung bleibt ein Dauerbrenner</vt:lpstr>
      <vt:lpstr>Künstliche Intelligenz nimmt in KMU Fahrt auf</vt:lpstr>
      <vt:lpstr>Nachhaltigkeit mit hohem Stellenwert</vt:lpstr>
      <vt:lpstr>Grüner Wandel: KMU investieren in Energie und Wertschöpfungskette</vt:lpstr>
      <vt:lpstr>Grüne Transformation schreitet voran</vt:lpstr>
      <vt:lpstr>Energiekrise nur einer von mehreren Gründen</vt:lpstr>
      <vt:lpstr>Was KMU wichtig ist</vt:lpstr>
      <vt:lpstr>KMU-Studie 2024: Heimischer Mittelstand trotzt herausforderndem Umfeld</vt:lpstr>
    </vt:vector>
  </TitlesOfParts>
  <Company>s IT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Schmidl Karin 0455 EH</dc:creator>
  <cp:lastModifiedBy>Aschinger Marvin 0381 EH</cp:lastModifiedBy>
  <cp:revision>84</cp:revision>
  <cp:lastPrinted>2024-02-27T16:38:51Z</cp:lastPrinted>
  <dcterms:created xsi:type="dcterms:W3CDTF">2023-04-24T10:21:53Z</dcterms:created>
  <dcterms:modified xsi:type="dcterms:W3CDTF">2024-06-04T07:52:30Z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0x010100DEE60351F533C249B628F204A5F9EAC0</vt:lpwstr>
  </property>
  <property fmtid="{D5CDD505-2E9C-101B-9397-08002B2CF9AE}" pid="3" name="MediaServiceImageTags">
    <vt:lpwstr/>
  </property>
  <property fmtid="{D5CDD505-2E9C-101B-9397-08002B2CF9AE}" pid="4" name="ComplianceAssetId">
    <vt:lpwstr/>
  </property>
  <property fmtid="{D5CDD505-2E9C-101B-9397-08002B2CF9AE}" pid="5" name="TriggerFlowInfo">
    <vt:lpwstr/>
  </property>
  <property fmtid="{D5CDD505-2E9C-101B-9397-08002B2CF9AE}" pid="6" name="_ExtendedDescription">
    <vt:lpwstr/>
  </property>
  <property fmtid="{D5CDD505-2E9C-101B-9397-08002B2CF9AE}" pid="7" name="MSIP_Label_38939b85-7e40-4a1d-91e1-0e84c3b219d7_Enabled">
    <vt:lpwstr>true</vt:lpwstr>
  </property>
  <property fmtid="{D5CDD505-2E9C-101B-9397-08002B2CF9AE}" pid="8" name="MSIP_Label_38939b85-7e40-4a1d-91e1-0e84c3b219d7_SetDate">
    <vt:lpwstr>2024-02-28T18:56:53Z</vt:lpwstr>
  </property>
  <property fmtid="{D5CDD505-2E9C-101B-9397-08002B2CF9AE}" pid="9" name="MSIP_Label_38939b85-7e40-4a1d-91e1-0e84c3b219d7_Method">
    <vt:lpwstr>Privileged</vt:lpwstr>
  </property>
  <property fmtid="{D5CDD505-2E9C-101B-9397-08002B2CF9AE}" pid="10" name="MSIP_Label_38939b85-7e40-4a1d-91e1-0e84c3b219d7_Name">
    <vt:lpwstr>38939b85-7e40-4a1d-91e1-0e84c3b219d7</vt:lpwstr>
  </property>
  <property fmtid="{D5CDD505-2E9C-101B-9397-08002B2CF9AE}" pid="11" name="MSIP_Label_38939b85-7e40-4a1d-91e1-0e84c3b219d7_SiteId">
    <vt:lpwstr>3ad0376a-54d3-49a6-9e20-52de0a92fc89</vt:lpwstr>
  </property>
  <property fmtid="{D5CDD505-2E9C-101B-9397-08002B2CF9AE}" pid="12" name="MSIP_Label_38939b85-7e40-4a1d-91e1-0e84c3b219d7_ActionId">
    <vt:lpwstr>59fe67c3-4888-4fdb-b2d3-5c62ae8c36a8</vt:lpwstr>
  </property>
  <property fmtid="{D5CDD505-2E9C-101B-9397-08002B2CF9AE}" pid="13" name="MSIP_Label_38939b85-7e40-4a1d-91e1-0e84c3b219d7_ContentBits">
    <vt:lpwstr>0</vt:lpwstr>
  </property>
</Properties>
</file>