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22"/>
  </p:notesMasterIdLst>
  <p:sldIdLst>
    <p:sldId id="256" r:id="rId5"/>
    <p:sldId id="257" r:id="rId6"/>
    <p:sldId id="344" r:id="rId7"/>
    <p:sldId id="345" r:id="rId8"/>
    <p:sldId id="357" r:id="rId9"/>
    <p:sldId id="261" r:id="rId10"/>
    <p:sldId id="352" r:id="rId11"/>
    <p:sldId id="265" r:id="rId12"/>
    <p:sldId id="353" r:id="rId13"/>
    <p:sldId id="347" r:id="rId14"/>
    <p:sldId id="341" r:id="rId15"/>
    <p:sldId id="276" r:id="rId16"/>
    <p:sldId id="270" r:id="rId17"/>
    <p:sldId id="340" r:id="rId18"/>
    <p:sldId id="351" r:id="rId19"/>
    <p:sldId id="359" r:id="rId20"/>
    <p:sldId id="279" r:id="rId21"/>
  </p:sldIdLst>
  <p:sldSz cx="9144000" cy="5149850"/>
  <p:notesSz cx="7099300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roeger Monika SBAU" initials="GMS" lastIdx="18" clrIdx="0">
    <p:extLst>
      <p:ext uri="{19B8F6BF-5375-455C-9EA6-DF929625EA0E}">
        <p15:presenceInfo xmlns:p15="http://schemas.microsoft.com/office/powerpoint/2012/main" userId="S::J0257DC@s-mxs.net::76c370e2-cd56-466c-8e25-03d4230320a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695F"/>
    <a:srgbClr val="00497B"/>
    <a:srgbClr val="BCE4FA"/>
    <a:srgbClr val="ED87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56821" autoAdjust="0"/>
  </p:normalViewPr>
  <p:slideViewPr>
    <p:cSldViewPr snapToGrid="0">
      <p:cViewPr varScale="1">
        <p:scale>
          <a:sx n="76" d="100"/>
          <a:sy n="76" d="100"/>
        </p:scale>
        <p:origin x="2634" y="7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Mappe1" TargetMode="External"/></Relationships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numDim type="size">
        <cx:f>Tabelle1!$A$3:$A$4</cx:f>
        <cx:lvl ptCount="2" formatCode="0%">
          <cx:pt idx="0">0.69999999999999996</cx:pt>
          <cx:pt idx="1">0.29999999999999999</cx:pt>
        </cx:lvl>
      </cx:numDim>
    </cx:data>
  </cx:chartData>
  <cx:chart>
    <cx:plotArea>
      <cx:plotAreaRegion>
        <cx:series layoutId="sunburst" uniqueId="{0969B795-C649-444B-AF5D-23ECB5E6FA2B}">
          <cx:spPr>
            <a:solidFill>
              <a:schemeClr val="accent2"/>
            </a:solidFill>
          </cx:spPr>
          <cx:dataPt idx="0">
            <cx:spPr>
              <a:solidFill>
                <a:srgbClr val="C0504D"/>
              </a:solidFill>
            </cx:spPr>
          </cx:dataPt>
          <cx:dataPt idx="1">
            <cx:spPr>
              <a:solidFill>
                <a:srgbClr val="4472C4"/>
              </a:solidFill>
            </cx:spPr>
          </cx:dataPt>
          <cx:dataId val="0"/>
        </cx:series>
      </cx:plotAreaRegion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8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lt1"/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3076363" cy="514255"/>
          </a:xfrm>
          <a:prstGeom prst="rect">
            <a:avLst/>
          </a:prstGeom>
        </p:spPr>
        <p:txBody>
          <a:bodyPr vert="horz" lIns="110871" tIns="55436" rIns="110871" bIns="55436" rtlCol="0"/>
          <a:lstStyle>
            <a:lvl1pPr algn="l">
              <a:defRPr sz="15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706" y="2"/>
            <a:ext cx="3076363" cy="514255"/>
          </a:xfrm>
          <a:prstGeom prst="rect">
            <a:avLst/>
          </a:prstGeom>
        </p:spPr>
        <p:txBody>
          <a:bodyPr vert="horz" lIns="110871" tIns="55436" rIns="110871" bIns="55436" rtlCol="0"/>
          <a:lstStyle>
            <a:lvl1pPr algn="r">
              <a:defRPr sz="1500"/>
            </a:lvl1pPr>
          </a:lstStyle>
          <a:p>
            <a:fld id="{6CE80376-60DD-4A70-AB16-9E7E702644B7}" type="datetimeFigureOut">
              <a:rPr lang="de-AT" smtClean="0"/>
              <a:t>24.06.2021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85775" y="1281113"/>
            <a:ext cx="6127750" cy="3451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10871" tIns="55436" rIns="110871" bIns="55436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931" y="4924858"/>
            <a:ext cx="5679440" cy="4032009"/>
          </a:xfrm>
          <a:prstGeom prst="rect">
            <a:avLst/>
          </a:prstGeom>
        </p:spPr>
        <p:txBody>
          <a:bodyPr vert="horz" lIns="110871" tIns="55436" rIns="110871" bIns="55436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2" y="9720361"/>
            <a:ext cx="3076363" cy="514254"/>
          </a:xfrm>
          <a:prstGeom prst="rect">
            <a:avLst/>
          </a:prstGeom>
        </p:spPr>
        <p:txBody>
          <a:bodyPr vert="horz" lIns="110871" tIns="55436" rIns="110871" bIns="55436" rtlCol="0" anchor="b"/>
          <a:lstStyle>
            <a:lvl1pPr algn="l">
              <a:defRPr sz="15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706" y="9720361"/>
            <a:ext cx="3076363" cy="514254"/>
          </a:xfrm>
          <a:prstGeom prst="rect">
            <a:avLst/>
          </a:prstGeom>
        </p:spPr>
        <p:txBody>
          <a:bodyPr vert="horz" lIns="110871" tIns="55436" rIns="110871" bIns="55436" rtlCol="0" anchor="b"/>
          <a:lstStyle>
            <a:lvl1pPr algn="r">
              <a:defRPr sz="1500"/>
            </a:lvl1pPr>
          </a:lstStyle>
          <a:p>
            <a:fld id="{4D8DC390-D63F-4C7A-B82B-A55D7A8D270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450051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>
              <a:latin typeface="Arial"/>
              <a:cs typeface="Arial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8DC390-D63F-4C7A-B82B-A55D7A8D2701}" type="slidenum">
              <a:rPr lang="de-AT" smtClean="0"/>
              <a:t>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421065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8DC390-D63F-4C7A-B82B-A55D7A8D2701}" type="slidenum">
              <a:rPr lang="de-AT" smtClean="0"/>
              <a:t>10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903106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endParaRPr lang="en-US" sz="15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8DC390-D63F-4C7A-B82B-A55D7A8D2701}" type="slidenum">
              <a:rPr lang="de-AT" smtClean="0"/>
              <a:t>11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826740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8DC390-D63F-4C7A-B82B-A55D7A8D2701}" type="slidenum">
              <a:rPr lang="de-AT" smtClean="0"/>
              <a:t>12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348190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500" dirty="0">
              <a:solidFill>
                <a:srgbClr val="7030A0"/>
              </a:solidFill>
              <a:latin typeface="Arial"/>
              <a:cs typeface="Arial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8DC390-D63F-4C7A-B82B-A55D7A8D2701}" type="slidenum">
              <a:rPr lang="de-AT" smtClean="0"/>
              <a:t>13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273000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Symbol" panose="05050102010706020507" pitchFamily="18" charset="2"/>
              <a:buNone/>
            </a:pPr>
            <a:endParaRPr lang="de-AT" sz="15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8DC390-D63F-4C7A-B82B-A55D7A8D2701}" type="slidenum">
              <a:rPr lang="de-AT" smtClean="0"/>
              <a:t>14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980808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8DC390-D63F-4C7A-B82B-A55D7A8D2701}" type="slidenum">
              <a:rPr lang="de-AT" smtClean="0"/>
              <a:t>15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588775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8DC390-D63F-4C7A-B82B-A55D7A8D2701}" type="slidenum">
              <a:rPr lang="de-AT" smtClean="0"/>
              <a:t>16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695966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8DC390-D63F-4C7A-B82B-A55D7A8D2701}" type="slidenum">
              <a:rPr lang="de-AT" smtClean="0"/>
              <a:t>17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833953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8DC390-D63F-4C7A-B82B-A55D7A8D2701}" type="slidenum">
              <a:rPr lang="de-AT" smtClean="0"/>
              <a:t>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600074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108711">
              <a:defRPr/>
            </a:pPr>
            <a:endParaRPr lang="de-AT" dirty="0">
              <a:solidFill>
                <a:schemeClr val="tx2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8DC390-D63F-4C7A-B82B-A55D7A8D2701}" type="slidenum">
              <a:rPr lang="de-AT" smtClean="0"/>
              <a:t>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927616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8DC390-D63F-4C7A-B82B-A55D7A8D2701}" type="slidenum">
              <a:rPr lang="de-AT" smtClean="0"/>
              <a:t>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716228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8DC390-D63F-4C7A-B82B-A55D7A8D2701}" type="slidenum">
              <a:rPr lang="de-AT" smtClean="0"/>
              <a:t>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478543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endParaRPr lang="en-US" sz="15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8DC390-D63F-4C7A-B82B-A55D7A8D2701}" type="slidenum">
              <a:rPr lang="de-AT" smtClean="0"/>
              <a:t>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758647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sz="1500" dirty="0">
              <a:cs typeface="Calibri" panose="020F0502020204030204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8DC390-D63F-4C7A-B82B-A55D7A8D2701}" type="slidenum">
              <a:rPr lang="de-AT" smtClean="0"/>
              <a:t>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414319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de-DE" i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8DC390-D63F-4C7A-B82B-A55D7A8D2701}" type="slidenum">
              <a:rPr lang="de-AT" smtClean="0"/>
              <a:t>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440895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de-DE" i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8DC390-D63F-4C7A-B82B-A55D7A8D2701}" type="slidenum">
              <a:rPr lang="de-AT" smtClean="0"/>
              <a:t>9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45114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6453"/>
            <a:ext cx="7772400" cy="10814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3916"/>
            <a:ext cx="6400800" cy="12874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0497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0497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4465"/>
            <a:ext cx="3977640" cy="33989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4465"/>
            <a:ext cx="3977640" cy="33989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6/24/2021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0497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6/24/2021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6/24/2021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5300" y="313144"/>
            <a:ext cx="8233399" cy="17830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00497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146498" y="1543329"/>
            <a:ext cx="5222240" cy="22371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9360"/>
            <a:ext cx="2926080" cy="2574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9360"/>
            <a:ext cx="2103120" cy="2574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9360"/>
            <a:ext cx="2103120" cy="2574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emf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5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em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1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emf"/><Relationship Id="rId5" Type="http://schemas.openxmlformats.org/officeDocument/2006/relationships/image" Target="../media/image26.emf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emf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30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14/relationships/chartEx" Target="../charts/chartEx1.xml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7" Type="http://schemas.openxmlformats.org/officeDocument/2006/relationships/image" Target="../media/image1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7" Type="http://schemas.openxmlformats.org/officeDocument/2006/relationships/image" Target="../media/image20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F920FB7-1E99-8A4B-B7AC-D761F871ED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"/>
            <a:ext cx="9144000" cy="514350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5103498" y="1950922"/>
            <a:ext cx="4002402" cy="21954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00497A"/>
                </a:solidFill>
                <a:latin typeface="Arial"/>
                <a:cs typeface="Arial"/>
              </a:rPr>
              <a:t>PRESSEGESPRÄCH</a:t>
            </a:r>
            <a:r>
              <a:rPr sz="1000" b="1" spc="-10" dirty="0">
                <a:solidFill>
                  <a:srgbClr val="00497A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00497A"/>
                </a:solidFill>
                <a:latin typeface="Arial"/>
                <a:cs typeface="Arial"/>
              </a:rPr>
              <a:t>|</a:t>
            </a:r>
            <a:r>
              <a:rPr sz="1000" b="1" spc="-10" dirty="0">
                <a:solidFill>
                  <a:srgbClr val="00497A"/>
                </a:solidFill>
                <a:latin typeface="Arial"/>
                <a:cs typeface="Arial"/>
              </a:rPr>
              <a:t> </a:t>
            </a:r>
            <a:r>
              <a:rPr lang="de-DE" sz="1000" b="1" spc="-10" dirty="0">
                <a:solidFill>
                  <a:srgbClr val="00497A"/>
                </a:solidFill>
                <a:latin typeface="Arial"/>
                <a:cs typeface="Arial"/>
              </a:rPr>
              <a:t>Donnerstag, 24. Juni </a:t>
            </a:r>
            <a:r>
              <a:rPr sz="1000" b="1" spc="-5" dirty="0">
                <a:solidFill>
                  <a:srgbClr val="00497A"/>
                </a:solidFill>
                <a:latin typeface="Arial"/>
                <a:cs typeface="Arial"/>
              </a:rPr>
              <a:t>2021</a:t>
            </a:r>
            <a:endParaRPr sz="1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lang="de-DE" sz="1200" b="1" dirty="0">
                <a:solidFill>
                  <a:srgbClr val="00497A"/>
                </a:solidFill>
                <a:latin typeface="Arial"/>
                <a:cs typeface="Arial"/>
              </a:rPr>
              <a:t>Walter </a:t>
            </a:r>
            <a:r>
              <a:rPr lang="de-DE" sz="1200" b="1" dirty="0" err="1">
                <a:solidFill>
                  <a:srgbClr val="00497A"/>
                </a:solidFill>
                <a:latin typeface="Arial"/>
                <a:cs typeface="Arial"/>
              </a:rPr>
              <a:t>Hörtnagl</a:t>
            </a:r>
            <a:endParaRPr sz="1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lang="de-DE" sz="1200" dirty="0">
                <a:solidFill>
                  <a:srgbClr val="00497A"/>
                </a:solidFill>
                <a:latin typeface="Arial"/>
                <a:cs typeface="Arial"/>
              </a:rPr>
              <a:t>Vorstand Sparkasse Reutte</a:t>
            </a: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lang="de-DE" sz="1200" dirty="0">
                <a:solidFill>
                  <a:srgbClr val="00497A"/>
                </a:solidFill>
                <a:latin typeface="Arial"/>
                <a:cs typeface="Arial"/>
              </a:rPr>
              <a:t>Obmann Sparkassen-Landesverband Tirol und Vorarlberg</a:t>
            </a: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endParaRPr lang="de-DE" sz="1200" dirty="0">
              <a:solidFill>
                <a:srgbClr val="00497A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lang="de-DE" sz="1200" b="1" dirty="0">
                <a:solidFill>
                  <a:srgbClr val="00497A"/>
                </a:solidFill>
                <a:latin typeface="Arial"/>
                <a:cs typeface="Arial"/>
              </a:rPr>
              <a:t>Hans </a:t>
            </a:r>
            <a:r>
              <a:rPr lang="de-DE" sz="1200" b="1" dirty="0" err="1">
                <a:solidFill>
                  <a:srgbClr val="00497A"/>
                </a:solidFill>
                <a:latin typeface="Arial"/>
                <a:cs typeface="Arial"/>
              </a:rPr>
              <a:t>Unterdorfer</a:t>
            </a:r>
            <a:endParaRPr lang="de-DE" sz="1200" b="1" dirty="0">
              <a:solidFill>
                <a:srgbClr val="00497A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lang="de-DE" sz="1200" dirty="0">
                <a:solidFill>
                  <a:srgbClr val="00497A"/>
                </a:solidFill>
                <a:latin typeface="Arial"/>
                <a:cs typeface="Arial"/>
              </a:rPr>
              <a:t>Vorstandsvorsitzender Tiroler Sparkasse</a:t>
            </a:r>
            <a:endParaRPr sz="1200" dirty="0">
              <a:solidFill>
                <a:srgbClr val="00497A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5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lang="de-DE" sz="1200" b="1" spc="-5" dirty="0">
                <a:solidFill>
                  <a:srgbClr val="00497A"/>
                </a:solidFill>
                <a:latin typeface="Arial"/>
                <a:cs typeface="Arial"/>
              </a:rPr>
              <a:t>Andreas Kaim</a:t>
            </a:r>
            <a:endParaRPr sz="1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1200" spc="-10" dirty="0" err="1">
                <a:solidFill>
                  <a:srgbClr val="00497A"/>
                </a:solidFill>
                <a:latin typeface="Arial"/>
                <a:cs typeface="Arial"/>
              </a:rPr>
              <a:t>Vorstand</a:t>
            </a:r>
            <a:r>
              <a:rPr sz="1200" spc="-20" dirty="0">
                <a:solidFill>
                  <a:srgbClr val="00497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497A"/>
                </a:solidFill>
                <a:latin typeface="Arial"/>
                <a:cs typeface="Arial"/>
              </a:rPr>
              <a:t>s</a:t>
            </a:r>
            <a:r>
              <a:rPr sz="1200" spc="-15" dirty="0">
                <a:solidFill>
                  <a:srgbClr val="00497A"/>
                </a:solidFill>
                <a:latin typeface="Arial"/>
                <a:cs typeface="Arial"/>
              </a:rPr>
              <a:t> </a:t>
            </a:r>
            <a:r>
              <a:rPr sz="1200" dirty="0" err="1">
                <a:solidFill>
                  <a:srgbClr val="00497A"/>
                </a:solidFill>
                <a:latin typeface="Arial"/>
                <a:cs typeface="Arial"/>
              </a:rPr>
              <a:t>Bausparkasse</a:t>
            </a:r>
            <a:endParaRPr sz="1200" dirty="0">
              <a:latin typeface="Arial"/>
              <a:cs typeface="Arial"/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2BB8AD86-2071-6046-B170-C551F82FA3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24" y="4579734"/>
            <a:ext cx="2842528" cy="271579"/>
          </a:xfrm>
          <a:prstGeom prst="rect">
            <a:avLst/>
          </a:prstGeom>
        </p:spPr>
      </p:pic>
      <p:pic>
        <p:nvPicPr>
          <p:cNvPr id="15" name="Grafik 14" descr="Ein Bild, das Text, Schild enthält.&#10;&#10;Automatisch generierte Beschreibung">
            <a:extLst>
              <a:ext uri="{FF2B5EF4-FFF2-40B4-BE49-F238E27FC236}">
                <a16:creationId xmlns:a16="http://schemas.microsoft.com/office/drawing/2014/main" id="{F31EFCB3-3672-3347-A3D5-147733BF677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042" y="4580388"/>
            <a:ext cx="2191160" cy="273895"/>
          </a:xfrm>
          <a:prstGeom prst="rect">
            <a:avLst/>
          </a:prstGeom>
        </p:spPr>
      </p:pic>
      <p:sp>
        <p:nvSpPr>
          <p:cNvPr id="9" name="object 5">
            <a:extLst>
              <a:ext uri="{FF2B5EF4-FFF2-40B4-BE49-F238E27FC236}">
                <a16:creationId xmlns:a16="http://schemas.microsoft.com/office/drawing/2014/main" id="{166FE3B1-BFBA-ED48-A03D-5FFCB0D0856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5300" y="46666"/>
            <a:ext cx="7529830" cy="3450945"/>
          </a:xfrm>
          <a:prstGeom prst="rect">
            <a:avLst/>
          </a:prstGeom>
        </p:spPr>
        <p:txBody>
          <a:bodyPr vert="horz" wrap="square" lIns="0" tIns="2374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70"/>
              </a:spcBef>
            </a:pPr>
            <a:r>
              <a:rPr sz="7400" spc="-114" dirty="0" err="1"/>
              <a:t>Wohnstudie</a:t>
            </a:r>
            <a:r>
              <a:rPr sz="7400" spc="-290" dirty="0"/>
              <a:t> </a:t>
            </a:r>
            <a:r>
              <a:rPr sz="7400" spc="-114" dirty="0"/>
              <a:t>2021</a:t>
            </a:r>
            <a:endParaRPr sz="7400" dirty="0"/>
          </a:p>
          <a:p>
            <a:pPr marL="12700">
              <a:lnSpc>
                <a:spcPct val="100000"/>
              </a:lnSpc>
              <a:spcBef>
                <a:spcPts val="765"/>
              </a:spcBef>
            </a:pPr>
            <a:r>
              <a:rPr lang="de-DE" b="0" spc="-50" dirty="0">
                <a:latin typeface="Arial"/>
                <a:cs typeface="Arial"/>
              </a:rPr>
              <a:t>Tirol</a:t>
            </a:r>
            <a:br>
              <a:rPr lang="de-DE" b="0" spc="-50" dirty="0">
                <a:latin typeface="Arial"/>
                <a:cs typeface="Arial"/>
              </a:rPr>
            </a:br>
            <a:r>
              <a:rPr lang="de-DE" b="0" spc="-50" dirty="0">
                <a:latin typeface="Arial"/>
                <a:cs typeface="Arial"/>
              </a:rPr>
              <a:t>- Hohe Eigentumsquote </a:t>
            </a:r>
            <a:br>
              <a:rPr lang="de-DE" b="0" spc="-50" dirty="0">
                <a:latin typeface="Arial"/>
                <a:cs typeface="Arial"/>
              </a:rPr>
            </a:br>
            <a:r>
              <a:rPr lang="de-DE" b="0" spc="-50" dirty="0">
                <a:latin typeface="Arial"/>
                <a:cs typeface="Arial"/>
              </a:rPr>
              <a:t>- U</a:t>
            </a:r>
            <a:r>
              <a:rPr lang="de-DE" b="0" spc="-50" dirty="0"/>
              <a:t>ngebrochene </a:t>
            </a:r>
            <a:br>
              <a:rPr lang="de-DE" b="0" spc="-50" dirty="0"/>
            </a:br>
            <a:r>
              <a:rPr lang="de-DE" b="0" spc="-50" dirty="0"/>
              <a:t>  Nachfrage</a:t>
            </a:r>
            <a:endParaRPr b="0" spc="-5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xfrm>
            <a:off x="505321" y="530894"/>
            <a:ext cx="7664644" cy="505250"/>
          </a:xfrm>
          <a:prstGeom prst="rect">
            <a:avLst/>
          </a:prstGeom>
        </p:spPr>
        <p:txBody>
          <a:bodyPr vert="horz" wrap="square" lIns="0" tIns="12684" rIns="0" bIns="0" rtlCol="0" anchor="ctr">
            <a:spAutoFit/>
          </a:bodyPr>
          <a:lstStyle/>
          <a:p>
            <a:pPr marL="12685">
              <a:spcBef>
                <a:spcPts val="100"/>
              </a:spcBef>
            </a:pPr>
            <a:r>
              <a:rPr lang="de-DE" spc="-5" dirty="0"/>
              <a:t>Hohe Nachfrage in Tirol</a:t>
            </a:r>
            <a:endParaRPr sz="2400" dirty="0"/>
          </a:p>
        </p:txBody>
      </p:sp>
      <p:sp>
        <p:nvSpPr>
          <p:cNvPr id="67" name="object 10">
            <a:extLst>
              <a:ext uri="{FF2B5EF4-FFF2-40B4-BE49-F238E27FC236}">
                <a16:creationId xmlns:a16="http://schemas.microsoft.com/office/drawing/2014/main" id="{50C7695C-DC12-2E49-B650-E316AC06B987}"/>
              </a:ext>
            </a:extLst>
          </p:cNvPr>
          <p:cNvSpPr/>
          <p:nvPr/>
        </p:nvSpPr>
        <p:spPr>
          <a:xfrm>
            <a:off x="544972" y="4674229"/>
            <a:ext cx="8054556" cy="0"/>
          </a:xfrm>
          <a:custGeom>
            <a:avLst/>
            <a:gdLst/>
            <a:ahLst/>
            <a:cxnLst/>
            <a:rect l="l" t="t" r="r" b="b"/>
            <a:pathLst>
              <a:path w="8064500">
                <a:moveTo>
                  <a:pt x="0" y="0"/>
                </a:moveTo>
                <a:lnTo>
                  <a:pt x="8064004" y="0"/>
                </a:lnTo>
              </a:path>
            </a:pathLst>
          </a:custGeom>
          <a:ln w="6350">
            <a:solidFill>
              <a:srgbClr val="00497B"/>
            </a:solidFill>
          </a:ln>
        </p:spPr>
        <p:txBody>
          <a:bodyPr wrap="square" lIns="0" tIns="0" rIns="0" bIns="0" rtlCol="0"/>
          <a:lstStyle/>
          <a:p>
            <a:endParaRPr sz="1798"/>
          </a:p>
        </p:txBody>
      </p:sp>
      <p:pic>
        <p:nvPicPr>
          <p:cNvPr id="30" name="Grafik 29">
            <a:extLst>
              <a:ext uri="{FF2B5EF4-FFF2-40B4-BE49-F238E27FC236}">
                <a16:creationId xmlns:a16="http://schemas.microsoft.com/office/drawing/2014/main" id="{A1762469-6D45-AD44-A5C6-E767262825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10" y="4817436"/>
            <a:ext cx="1991441" cy="190265"/>
          </a:xfrm>
          <a:prstGeom prst="rect">
            <a:avLst/>
          </a:prstGeom>
        </p:spPr>
      </p:pic>
      <p:pic>
        <p:nvPicPr>
          <p:cNvPr id="31" name="Grafik 30">
            <a:extLst>
              <a:ext uri="{FF2B5EF4-FFF2-40B4-BE49-F238E27FC236}">
                <a16:creationId xmlns:a16="http://schemas.microsoft.com/office/drawing/2014/main" id="{55F17908-4324-D74A-ABD4-832B28B4188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729" y="4817436"/>
            <a:ext cx="1572858" cy="190265"/>
          </a:xfrm>
          <a:prstGeom prst="rect">
            <a:avLst/>
          </a:prstGeom>
        </p:spPr>
      </p:pic>
      <p:sp>
        <p:nvSpPr>
          <p:cNvPr id="8" name="object 14">
            <a:extLst>
              <a:ext uri="{FF2B5EF4-FFF2-40B4-BE49-F238E27FC236}">
                <a16:creationId xmlns:a16="http://schemas.microsoft.com/office/drawing/2014/main" id="{8BD6E1C7-3B24-4AFC-8070-6308A5E8EEE4}"/>
              </a:ext>
            </a:extLst>
          </p:cNvPr>
          <p:cNvSpPr txBox="1"/>
          <p:nvPr/>
        </p:nvSpPr>
        <p:spPr>
          <a:xfrm>
            <a:off x="4093942" y="2063778"/>
            <a:ext cx="4199525" cy="18133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de-DE" sz="1300" dirty="0">
                <a:solidFill>
                  <a:srgbClr val="00497A"/>
                </a:solidFill>
                <a:latin typeface="Arial"/>
                <a:cs typeface="Arial"/>
              </a:rPr>
              <a:t>Innsbruck (Land) und Kitzbühel besonders beliebt</a:t>
            </a:r>
          </a:p>
          <a:p>
            <a:endParaRPr lang="de-DE" sz="1300" dirty="0">
              <a:solidFill>
                <a:srgbClr val="00497A"/>
              </a:solidFill>
              <a:latin typeface="Arial"/>
              <a:cs typeface="Arial"/>
            </a:endParaRPr>
          </a:p>
          <a:p>
            <a:r>
              <a:rPr lang="de-DE" sz="1300" dirty="0">
                <a:solidFill>
                  <a:srgbClr val="00497A"/>
                </a:solidFill>
                <a:latin typeface="Arial"/>
                <a:cs typeface="Arial"/>
              </a:rPr>
              <a:t>Mehrgeschossiger Wohnbau im Vormarsch</a:t>
            </a:r>
          </a:p>
          <a:p>
            <a:endParaRPr lang="de-DE" sz="1300" dirty="0">
              <a:solidFill>
                <a:srgbClr val="00497A"/>
              </a:solidFill>
              <a:latin typeface="Arial"/>
              <a:cs typeface="Arial"/>
            </a:endParaRPr>
          </a:p>
          <a:p>
            <a:r>
              <a:rPr lang="de-DE" sz="1300" dirty="0">
                <a:solidFill>
                  <a:srgbClr val="00497A"/>
                </a:solidFill>
                <a:latin typeface="Arial"/>
                <a:cs typeface="Arial"/>
              </a:rPr>
              <a:t>Volumen der Wohnraumfinanzierungen stieg</a:t>
            </a:r>
          </a:p>
          <a:p>
            <a:r>
              <a:rPr lang="de-DE" sz="1300" dirty="0">
                <a:solidFill>
                  <a:srgbClr val="00497A"/>
                </a:solidFill>
                <a:latin typeface="Arial"/>
                <a:cs typeface="Arial"/>
              </a:rPr>
              <a:t>um 9 Prozent auf 3,4 </a:t>
            </a:r>
            <a:r>
              <a:rPr lang="de-DE" sz="1300" dirty="0" err="1">
                <a:solidFill>
                  <a:srgbClr val="00497A"/>
                </a:solidFill>
                <a:latin typeface="Arial"/>
                <a:cs typeface="Arial"/>
              </a:rPr>
              <a:t>Mrd</a:t>
            </a:r>
            <a:r>
              <a:rPr lang="de-DE" sz="1300" dirty="0">
                <a:solidFill>
                  <a:srgbClr val="00497A"/>
                </a:solidFill>
                <a:latin typeface="Arial"/>
                <a:cs typeface="Arial"/>
              </a:rPr>
              <a:t> Euro</a:t>
            </a:r>
          </a:p>
          <a:p>
            <a:endParaRPr lang="de-DE" sz="1300" dirty="0">
              <a:solidFill>
                <a:srgbClr val="00497A"/>
              </a:solidFill>
              <a:latin typeface="Arial"/>
              <a:cs typeface="Arial"/>
            </a:endParaRPr>
          </a:p>
          <a:p>
            <a:r>
              <a:rPr lang="de-DE" sz="1300" dirty="0">
                <a:solidFill>
                  <a:srgbClr val="00497A"/>
                </a:solidFill>
                <a:latin typeface="Arial"/>
                <a:cs typeface="Arial"/>
              </a:rPr>
              <a:t>Hohe Preise und hohe Nachfrage</a:t>
            </a:r>
            <a:endParaRPr lang="de-AT" sz="1300" dirty="0">
              <a:solidFill>
                <a:srgbClr val="00497A"/>
              </a:solidFill>
              <a:latin typeface="Arial"/>
              <a:cs typeface="Arial"/>
            </a:endParaRPr>
          </a:p>
          <a:p>
            <a:endParaRPr lang="de-DE" sz="1300" dirty="0">
              <a:solidFill>
                <a:srgbClr val="00497A"/>
              </a:solidFill>
              <a:latin typeface="Arial"/>
              <a:cs typeface="Arial"/>
            </a:endParaRP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FC4E1939-5CB4-4626-B6BA-DE85FE808A6F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656813" y="1640728"/>
            <a:ext cx="2826216" cy="2275283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DCA3DAD5-3619-4F15-BBD8-60617F84DBC8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3790684" y="2085488"/>
            <a:ext cx="177800" cy="1778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4BFC0407-E632-4FDB-A55F-4F9D742C538E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3773476" y="2486025"/>
            <a:ext cx="177800" cy="1778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7D2424C4-9C6A-4833-B8A9-36BAAA32F14C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3790684" y="2886562"/>
            <a:ext cx="177800" cy="177800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1C3716FF-7C1F-4C2E-9071-726C333A46C2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3793272" y="3460959"/>
            <a:ext cx="177800" cy="17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9443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object 10">
            <a:extLst>
              <a:ext uri="{FF2B5EF4-FFF2-40B4-BE49-F238E27FC236}">
                <a16:creationId xmlns:a16="http://schemas.microsoft.com/office/drawing/2014/main" id="{4C585ECE-2A28-3F4B-8A31-FDA204F3CB4A}"/>
              </a:ext>
            </a:extLst>
          </p:cNvPr>
          <p:cNvSpPr/>
          <p:nvPr/>
        </p:nvSpPr>
        <p:spPr>
          <a:xfrm>
            <a:off x="540000" y="4676821"/>
            <a:ext cx="8064500" cy="0"/>
          </a:xfrm>
          <a:custGeom>
            <a:avLst/>
            <a:gdLst/>
            <a:ahLst/>
            <a:cxnLst/>
            <a:rect l="l" t="t" r="r" b="b"/>
            <a:pathLst>
              <a:path w="8064500">
                <a:moveTo>
                  <a:pt x="0" y="0"/>
                </a:moveTo>
                <a:lnTo>
                  <a:pt x="8064004" y="0"/>
                </a:lnTo>
              </a:path>
            </a:pathLst>
          </a:custGeom>
          <a:ln w="6350">
            <a:solidFill>
              <a:srgbClr val="0049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9" name="Grafik 28">
            <a:extLst>
              <a:ext uri="{FF2B5EF4-FFF2-40B4-BE49-F238E27FC236}">
                <a16:creationId xmlns:a16="http://schemas.microsoft.com/office/drawing/2014/main" id="{97A014E1-6B14-3F45-B1E7-679315EF4A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35" y="4820204"/>
            <a:ext cx="1993900" cy="190500"/>
          </a:xfrm>
          <a:prstGeom prst="rect">
            <a:avLst/>
          </a:prstGeom>
        </p:spPr>
      </p:pic>
      <p:pic>
        <p:nvPicPr>
          <p:cNvPr id="30" name="Grafik 29">
            <a:extLst>
              <a:ext uri="{FF2B5EF4-FFF2-40B4-BE49-F238E27FC236}">
                <a16:creationId xmlns:a16="http://schemas.microsoft.com/office/drawing/2014/main" id="{C62089BF-8B76-D642-8A2E-DB07FF93C1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2751" y="4820204"/>
            <a:ext cx="1574800" cy="190500"/>
          </a:xfrm>
          <a:prstGeom prst="rect">
            <a:avLst/>
          </a:prstGeom>
        </p:spPr>
      </p:pic>
      <p:sp>
        <p:nvSpPr>
          <p:cNvPr id="116" name="object 13">
            <a:extLst>
              <a:ext uri="{FF2B5EF4-FFF2-40B4-BE49-F238E27FC236}">
                <a16:creationId xmlns:a16="http://schemas.microsoft.com/office/drawing/2014/main" id="{D1E9E48C-B477-084B-890A-F5BE6E706638}"/>
              </a:ext>
            </a:extLst>
          </p:cNvPr>
          <p:cNvSpPr/>
          <p:nvPr/>
        </p:nvSpPr>
        <p:spPr>
          <a:xfrm>
            <a:off x="3992642" y="1620001"/>
            <a:ext cx="0" cy="1451610"/>
          </a:xfrm>
          <a:custGeom>
            <a:avLst/>
            <a:gdLst/>
            <a:ahLst/>
            <a:cxnLst/>
            <a:rect l="l" t="t" r="r" b="b"/>
            <a:pathLst>
              <a:path h="1451610">
                <a:moveTo>
                  <a:pt x="0" y="0"/>
                </a:moveTo>
                <a:lnTo>
                  <a:pt x="0" y="1451535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5">
            <a:extLst>
              <a:ext uri="{FF2B5EF4-FFF2-40B4-BE49-F238E27FC236}">
                <a16:creationId xmlns:a16="http://schemas.microsoft.com/office/drawing/2014/main" id="{E874D1F4-4200-F04D-B08B-DE607A5898CC}"/>
              </a:ext>
            </a:extLst>
          </p:cNvPr>
          <p:cNvSpPr/>
          <p:nvPr/>
        </p:nvSpPr>
        <p:spPr>
          <a:xfrm>
            <a:off x="5309266" y="1620001"/>
            <a:ext cx="0" cy="2165985"/>
          </a:xfrm>
          <a:custGeom>
            <a:avLst/>
            <a:gdLst/>
            <a:ahLst/>
            <a:cxnLst/>
            <a:rect l="l" t="t" r="r" b="b"/>
            <a:pathLst>
              <a:path h="2165985">
                <a:moveTo>
                  <a:pt x="0" y="0"/>
                </a:moveTo>
                <a:lnTo>
                  <a:pt x="0" y="2165929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37">
            <a:extLst>
              <a:ext uri="{FF2B5EF4-FFF2-40B4-BE49-F238E27FC236}">
                <a16:creationId xmlns:a16="http://schemas.microsoft.com/office/drawing/2014/main" id="{698BD2AD-B2D3-5243-B194-AA108FCE9952}"/>
              </a:ext>
            </a:extLst>
          </p:cNvPr>
          <p:cNvSpPr txBox="1"/>
          <p:nvPr/>
        </p:nvSpPr>
        <p:spPr>
          <a:xfrm>
            <a:off x="386036" y="3523103"/>
            <a:ext cx="16700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5">
                <a:solidFill>
                  <a:srgbClr val="00497A"/>
                </a:solidFill>
                <a:latin typeface="Arial"/>
                <a:cs typeface="Arial"/>
              </a:rPr>
              <a:t>50</a:t>
            </a:r>
            <a:endParaRPr sz="1000">
              <a:latin typeface="Arial"/>
              <a:cs typeface="Arial"/>
            </a:endParaRPr>
          </a:p>
        </p:txBody>
      </p:sp>
      <p:sp>
        <p:nvSpPr>
          <p:cNvPr id="141" name="object 38">
            <a:extLst>
              <a:ext uri="{FF2B5EF4-FFF2-40B4-BE49-F238E27FC236}">
                <a16:creationId xmlns:a16="http://schemas.microsoft.com/office/drawing/2014/main" id="{3501BD6E-BB70-8642-860C-20CE0E9670F4}"/>
              </a:ext>
            </a:extLst>
          </p:cNvPr>
          <p:cNvSpPr txBox="1"/>
          <p:nvPr/>
        </p:nvSpPr>
        <p:spPr>
          <a:xfrm>
            <a:off x="315424" y="2891070"/>
            <a:ext cx="23749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5">
                <a:solidFill>
                  <a:srgbClr val="00497A"/>
                </a:solidFill>
                <a:latin typeface="Arial"/>
                <a:cs typeface="Arial"/>
              </a:rPr>
              <a:t>100</a:t>
            </a:r>
            <a:endParaRPr sz="1000">
              <a:latin typeface="Arial"/>
              <a:cs typeface="Arial"/>
            </a:endParaRPr>
          </a:p>
        </p:txBody>
      </p:sp>
      <p:sp>
        <p:nvSpPr>
          <p:cNvPr id="143" name="object 40">
            <a:extLst>
              <a:ext uri="{FF2B5EF4-FFF2-40B4-BE49-F238E27FC236}">
                <a16:creationId xmlns:a16="http://schemas.microsoft.com/office/drawing/2014/main" id="{FBCBF3B8-3C73-9648-B996-54BB5E7E73BB}"/>
              </a:ext>
            </a:extLst>
          </p:cNvPr>
          <p:cNvSpPr txBox="1"/>
          <p:nvPr/>
        </p:nvSpPr>
        <p:spPr>
          <a:xfrm>
            <a:off x="456648" y="4155137"/>
            <a:ext cx="9652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>
                <a:solidFill>
                  <a:srgbClr val="00497A"/>
                </a:solidFill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</p:txBody>
      </p:sp>
      <p:sp>
        <p:nvSpPr>
          <p:cNvPr id="157" name="object 54">
            <a:extLst>
              <a:ext uri="{FF2B5EF4-FFF2-40B4-BE49-F238E27FC236}">
                <a16:creationId xmlns:a16="http://schemas.microsoft.com/office/drawing/2014/main" id="{F83CC385-B468-0D43-9B40-614A216E6589}"/>
              </a:ext>
            </a:extLst>
          </p:cNvPr>
          <p:cNvSpPr txBox="1">
            <a:spLocks/>
          </p:cNvSpPr>
          <p:nvPr/>
        </p:nvSpPr>
        <p:spPr>
          <a:xfrm>
            <a:off x="456648" y="564279"/>
            <a:ext cx="664400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200" b="1" i="0">
                <a:solidFill>
                  <a:srgbClr val="00497A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de-AT" kern="0" dirty="0">
                <a:solidFill>
                  <a:schemeClr val="tx1"/>
                </a:solidFill>
              </a:rPr>
              <a:t>Einflussfaktoren Immobilienmarkt</a:t>
            </a:r>
          </a:p>
        </p:txBody>
      </p:sp>
      <p:sp>
        <p:nvSpPr>
          <p:cNvPr id="161" name="object 59">
            <a:extLst>
              <a:ext uri="{FF2B5EF4-FFF2-40B4-BE49-F238E27FC236}">
                <a16:creationId xmlns:a16="http://schemas.microsoft.com/office/drawing/2014/main" id="{C0E8E887-845D-5F41-B08E-14A3AD1685BD}"/>
              </a:ext>
            </a:extLst>
          </p:cNvPr>
          <p:cNvSpPr txBox="1"/>
          <p:nvPr/>
        </p:nvSpPr>
        <p:spPr>
          <a:xfrm>
            <a:off x="688792" y="1088647"/>
            <a:ext cx="6636384" cy="408940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222885">
              <a:lnSpc>
                <a:spcPct val="100000"/>
              </a:lnSpc>
              <a:spcBef>
                <a:spcPts val="670"/>
              </a:spcBef>
              <a:tabLst>
                <a:tab pos="2376170" algn="l"/>
                <a:tab pos="4126865" algn="l"/>
              </a:tabLst>
            </a:pPr>
            <a:r>
              <a:rPr sz="1000" b="1" err="1">
                <a:solidFill>
                  <a:srgbClr val="40A2D5"/>
                </a:solidFill>
                <a:latin typeface="Arial"/>
                <a:cs typeface="Arial"/>
              </a:rPr>
              <a:t>Immobilienpreise</a:t>
            </a:r>
            <a:r>
              <a:rPr sz="1000" b="1">
                <a:solidFill>
                  <a:srgbClr val="40A2D5"/>
                </a:solidFill>
                <a:latin typeface="Arial"/>
                <a:cs typeface="Arial"/>
              </a:rPr>
              <a:t> </a:t>
            </a:r>
            <a:r>
              <a:rPr sz="1000" b="1" err="1">
                <a:solidFill>
                  <a:srgbClr val="40A2D5"/>
                </a:solidFill>
                <a:latin typeface="Arial"/>
                <a:cs typeface="Arial"/>
              </a:rPr>
              <a:t>Österreich</a:t>
            </a:r>
            <a:r>
              <a:rPr sz="1000" b="1">
                <a:solidFill>
                  <a:srgbClr val="40A2D5"/>
                </a:solidFill>
                <a:latin typeface="Arial"/>
                <a:cs typeface="Arial"/>
              </a:rPr>
              <a:t>	</a:t>
            </a:r>
            <a:r>
              <a:rPr sz="1000" b="1" spc="-5" err="1">
                <a:solidFill>
                  <a:srgbClr val="ED876B"/>
                </a:solidFill>
                <a:latin typeface="Arial"/>
                <a:cs typeface="Arial"/>
              </a:rPr>
              <a:t>Haushaltseinkommen</a:t>
            </a:r>
            <a:r>
              <a:rPr sz="1000" b="1" spc="-5">
                <a:solidFill>
                  <a:srgbClr val="ED876B"/>
                </a:solidFill>
                <a:latin typeface="Arial"/>
                <a:cs typeface="Arial"/>
              </a:rPr>
              <a:t>	</a:t>
            </a:r>
            <a:r>
              <a:rPr sz="1000" b="1" spc="-5" err="1">
                <a:solidFill>
                  <a:srgbClr val="00497B"/>
                </a:solidFill>
                <a:latin typeface="Arial"/>
                <a:cs typeface="Arial"/>
              </a:rPr>
              <a:t>Kreditzinssätze</a:t>
            </a:r>
            <a:r>
              <a:rPr sz="1000" b="1" spc="-25">
                <a:solidFill>
                  <a:srgbClr val="00497B"/>
                </a:solidFill>
                <a:latin typeface="Arial"/>
                <a:cs typeface="Arial"/>
              </a:rPr>
              <a:t> </a:t>
            </a:r>
            <a:r>
              <a:rPr sz="1000" b="1" err="1">
                <a:solidFill>
                  <a:srgbClr val="00497B"/>
                </a:solidFill>
                <a:latin typeface="Arial"/>
                <a:cs typeface="Arial"/>
              </a:rPr>
              <a:t>für</a:t>
            </a:r>
            <a:r>
              <a:rPr sz="1000" b="1" spc="-15">
                <a:solidFill>
                  <a:srgbClr val="00497B"/>
                </a:solidFill>
                <a:latin typeface="Arial"/>
                <a:cs typeface="Arial"/>
              </a:rPr>
              <a:t> </a:t>
            </a:r>
            <a:r>
              <a:rPr sz="1000" b="1" spc="-5" err="1">
                <a:solidFill>
                  <a:srgbClr val="00497B"/>
                </a:solidFill>
                <a:latin typeface="Arial"/>
                <a:cs typeface="Arial"/>
              </a:rPr>
              <a:t>Wohnbau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sz="700" b="1">
                <a:solidFill>
                  <a:srgbClr val="00497A"/>
                </a:solidFill>
                <a:latin typeface="Arial"/>
                <a:cs typeface="Arial"/>
              </a:rPr>
              <a:t>Index</a:t>
            </a:r>
            <a:r>
              <a:rPr sz="700" b="1" spc="-15">
                <a:solidFill>
                  <a:srgbClr val="00497A"/>
                </a:solidFill>
                <a:latin typeface="Arial"/>
                <a:cs typeface="Arial"/>
              </a:rPr>
              <a:t> </a:t>
            </a:r>
            <a:r>
              <a:rPr sz="700" b="1" err="1">
                <a:solidFill>
                  <a:srgbClr val="00497A"/>
                </a:solidFill>
                <a:latin typeface="Arial"/>
                <a:cs typeface="Arial"/>
              </a:rPr>
              <a:t>für</a:t>
            </a:r>
            <a:r>
              <a:rPr sz="700" b="1" spc="-10">
                <a:solidFill>
                  <a:srgbClr val="00497A"/>
                </a:solidFill>
                <a:latin typeface="Arial"/>
                <a:cs typeface="Arial"/>
              </a:rPr>
              <a:t> </a:t>
            </a:r>
            <a:r>
              <a:rPr sz="700" b="1" err="1">
                <a:solidFill>
                  <a:srgbClr val="00497A"/>
                </a:solidFill>
                <a:latin typeface="Arial"/>
                <a:cs typeface="Arial"/>
              </a:rPr>
              <a:t>Österreich</a:t>
            </a:r>
            <a:r>
              <a:rPr sz="700" b="1" spc="-10">
                <a:solidFill>
                  <a:srgbClr val="00497A"/>
                </a:solidFill>
                <a:latin typeface="Arial"/>
                <a:cs typeface="Arial"/>
              </a:rPr>
              <a:t> </a:t>
            </a:r>
            <a:r>
              <a:rPr sz="700" b="1" err="1">
                <a:solidFill>
                  <a:srgbClr val="00497A"/>
                </a:solidFill>
                <a:latin typeface="Arial"/>
                <a:cs typeface="Arial"/>
              </a:rPr>
              <a:t>gesamt</a:t>
            </a:r>
            <a:r>
              <a:rPr sz="700" b="1" spc="-15">
                <a:solidFill>
                  <a:srgbClr val="00497A"/>
                </a:solidFill>
                <a:latin typeface="Arial"/>
                <a:cs typeface="Arial"/>
              </a:rPr>
              <a:t> </a:t>
            </a:r>
            <a:r>
              <a:rPr sz="700">
                <a:solidFill>
                  <a:srgbClr val="00497A"/>
                </a:solidFill>
                <a:latin typeface="Arial"/>
                <a:cs typeface="Arial"/>
              </a:rPr>
              <a:t>(</a:t>
            </a:r>
            <a:r>
              <a:rPr sz="700" err="1">
                <a:solidFill>
                  <a:srgbClr val="00497A"/>
                </a:solidFill>
                <a:latin typeface="Arial"/>
                <a:cs typeface="Arial"/>
              </a:rPr>
              <a:t>Basisjahr</a:t>
            </a:r>
            <a:r>
              <a:rPr sz="700" spc="-10">
                <a:solidFill>
                  <a:srgbClr val="00497A"/>
                </a:solidFill>
                <a:latin typeface="Arial"/>
                <a:cs typeface="Arial"/>
              </a:rPr>
              <a:t> </a:t>
            </a:r>
            <a:r>
              <a:rPr sz="700" spc="-5">
                <a:solidFill>
                  <a:srgbClr val="00497A"/>
                </a:solidFill>
                <a:latin typeface="Arial"/>
                <a:cs typeface="Arial"/>
              </a:rPr>
              <a:t>200</a:t>
            </a:r>
            <a:r>
              <a:rPr lang="de-DE" sz="700" spc="-5">
                <a:solidFill>
                  <a:srgbClr val="00497A"/>
                </a:solidFill>
                <a:latin typeface="Arial"/>
                <a:cs typeface="Arial"/>
              </a:rPr>
              <a:t>7</a:t>
            </a:r>
            <a:r>
              <a:rPr sz="700" spc="-5">
                <a:solidFill>
                  <a:srgbClr val="00497A"/>
                </a:solidFill>
                <a:latin typeface="Arial"/>
                <a:cs typeface="Arial"/>
              </a:rPr>
              <a:t>)</a:t>
            </a:r>
            <a:endParaRPr sz="700">
              <a:latin typeface="Arial"/>
              <a:cs typeface="Arial"/>
            </a:endParaRPr>
          </a:p>
        </p:txBody>
      </p:sp>
      <p:sp>
        <p:nvSpPr>
          <p:cNvPr id="169" name="object 55">
            <a:extLst>
              <a:ext uri="{FF2B5EF4-FFF2-40B4-BE49-F238E27FC236}">
                <a16:creationId xmlns:a16="http://schemas.microsoft.com/office/drawing/2014/main" id="{2036186C-68C3-A94C-88F6-CD2AF29D40CA}"/>
              </a:ext>
            </a:extLst>
          </p:cNvPr>
          <p:cNvSpPr txBox="1"/>
          <p:nvPr/>
        </p:nvSpPr>
        <p:spPr>
          <a:xfrm>
            <a:off x="3393800" y="4841581"/>
            <a:ext cx="205232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>
                <a:solidFill>
                  <a:srgbClr val="00497A"/>
                </a:solidFill>
                <a:latin typeface="Arial"/>
                <a:cs typeface="Arial"/>
              </a:rPr>
              <a:t>Quelle: Statistik</a:t>
            </a:r>
            <a:r>
              <a:rPr sz="700" spc="-40">
                <a:solidFill>
                  <a:srgbClr val="00497A"/>
                </a:solidFill>
                <a:latin typeface="Arial"/>
                <a:cs typeface="Arial"/>
              </a:rPr>
              <a:t> </a:t>
            </a:r>
            <a:r>
              <a:rPr sz="700">
                <a:solidFill>
                  <a:srgbClr val="00497A"/>
                </a:solidFill>
                <a:latin typeface="Arial"/>
                <a:cs typeface="Arial"/>
              </a:rPr>
              <a:t>Austria, OeNB, </a:t>
            </a:r>
            <a:r>
              <a:rPr sz="700" spc="-5">
                <a:solidFill>
                  <a:srgbClr val="00497A"/>
                </a:solidFill>
                <a:latin typeface="Arial"/>
                <a:cs typeface="Arial"/>
              </a:rPr>
              <a:t>eigen</a:t>
            </a:r>
            <a:r>
              <a:rPr sz="700">
                <a:solidFill>
                  <a:srgbClr val="00497A"/>
                </a:solidFill>
                <a:latin typeface="Arial"/>
                <a:cs typeface="Arial"/>
              </a:rPr>
              <a:t>e</a:t>
            </a:r>
            <a:r>
              <a:rPr sz="700" spc="-5">
                <a:solidFill>
                  <a:srgbClr val="00497A"/>
                </a:solidFill>
                <a:latin typeface="Arial"/>
                <a:cs typeface="Arial"/>
              </a:rPr>
              <a:t> </a:t>
            </a:r>
            <a:r>
              <a:rPr sz="700">
                <a:solidFill>
                  <a:srgbClr val="00497A"/>
                </a:solidFill>
                <a:latin typeface="Arial"/>
                <a:cs typeface="Arial"/>
              </a:rPr>
              <a:t>Berechnung</a:t>
            </a:r>
            <a:endParaRPr sz="700">
              <a:latin typeface="Arial"/>
              <a:cs typeface="Arial"/>
            </a:endParaRPr>
          </a:p>
        </p:txBody>
      </p:sp>
      <p:sp>
        <p:nvSpPr>
          <p:cNvPr id="32" name="object 3">
            <a:extLst>
              <a:ext uri="{FF2B5EF4-FFF2-40B4-BE49-F238E27FC236}">
                <a16:creationId xmlns:a16="http://schemas.microsoft.com/office/drawing/2014/main" id="{B5452311-1E64-C544-A218-316A170AC2E2}"/>
              </a:ext>
            </a:extLst>
          </p:cNvPr>
          <p:cNvSpPr txBox="1"/>
          <p:nvPr/>
        </p:nvSpPr>
        <p:spPr>
          <a:xfrm>
            <a:off x="890478" y="4377173"/>
            <a:ext cx="25146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5">
                <a:solidFill>
                  <a:srgbClr val="00497A"/>
                </a:solidFill>
                <a:latin typeface="Arial"/>
                <a:cs typeface="Arial"/>
              </a:rPr>
              <a:t>2007</a:t>
            </a:r>
            <a:endParaRPr sz="800">
              <a:latin typeface="Arial"/>
              <a:cs typeface="Arial"/>
            </a:endParaRPr>
          </a:p>
        </p:txBody>
      </p:sp>
      <p:sp>
        <p:nvSpPr>
          <p:cNvPr id="33" name="object 4">
            <a:extLst>
              <a:ext uri="{FF2B5EF4-FFF2-40B4-BE49-F238E27FC236}">
                <a16:creationId xmlns:a16="http://schemas.microsoft.com/office/drawing/2014/main" id="{BD1DF801-5F9F-8F4C-8320-2DB254878E40}"/>
              </a:ext>
            </a:extLst>
          </p:cNvPr>
          <p:cNvSpPr txBox="1"/>
          <p:nvPr/>
        </p:nvSpPr>
        <p:spPr>
          <a:xfrm>
            <a:off x="3329284" y="4377173"/>
            <a:ext cx="246379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5">
                <a:solidFill>
                  <a:srgbClr val="00497A"/>
                </a:solidFill>
                <a:latin typeface="Arial"/>
                <a:cs typeface="Arial"/>
              </a:rPr>
              <a:t>20</a:t>
            </a:r>
            <a:r>
              <a:rPr sz="800" b="1" spc="-45">
                <a:solidFill>
                  <a:srgbClr val="00497A"/>
                </a:solidFill>
                <a:latin typeface="Arial"/>
                <a:cs typeface="Arial"/>
              </a:rPr>
              <a:t>1</a:t>
            </a:r>
            <a:r>
              <a:rPr sz="800" b="1">
                <a:solidFill>
                  <a:srgbClr val="00497A"/>
                </a:solidFill>
                <a:latin typeface="Arial"/>
                <a:cs typeface="Arial"/>
              </a:rPr>
              <a:t>1</a:t>
            </a:r>
            <a:endParaRPr sz="800">
              <a:latin typeface="Arial"/>
              <a:cs typeface="Arial"/>
            </a:endParaRPr>
          </a:p>
        </p:txBody>
      </p:sp>
      <p:sp>
        <p:nvSpPr>
          <p:cNvPr id="34" name="object 5">
            <a:extLst>
              <a:ext uri="{FF2B5EF4-FFF2-40B4-BE49-F238E27FC236}">
                <a16:creationId xmlns:a16="http://schemas.microsoft.com/office/drawing/2014/main" id="{31632A71-88F3-4D41-9BF7-C6E438362106}"/>
              </a:ext>
            </a:extLst>
          </p:cNvPr>
          <p:cNvSpPr txBox="1"/>
          <p:nvPr/>
        </p:nvSpPr>
        <p:spPr>
          <a:xfrm>
            <a:off x="2096165" y="4377173"/>
            <a:ext cx="25146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5">
                <a:solidFill>
                  <a:srgbClr val="00497A"/>
                </a:solidFill>
                <a:latin typeface="Arial"/>
                <a:cs typeface="Arial"/>
              </a:rPr>
              <a:t>2009</a:t>
            </a:r>
            <a:endParaRPr sz="800">
              <a:latin typeface="Arial"/>
              <a:cs typeface="Arial"/>
            </a:endParaRPr>
          </a:p>
        </p:txBody>
      </p:sp>
      <p:sp>
        <p:nvSpPr>
          <p:cNvPr id="35" name="object 6">
            <a:extLst>
              <a:ext uri="{FF2B5EF4-FFF2-40B4-BE49-F238E27FC236}">
                <a16:creationId xmlns:a16="http://schemas.microsoft.com/office/drawing/2014/main" id="{92D0E6EB-801A-0847-92D4-86047A768FAF}"/>
              </a:ext>
            </a:extLst>
          </p:cNvPr>
          <p:cNvSpPr txBox="1"/>
          <p:nvPr/>
        </p:nvSpPr>
        <p:spPr>
          <a:xfrm>
            <a:off x="4532228" y="4377173"/>
            <a:ext cx="25146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5">
                <a:solidFill>
                  <a:srgbClr val="00497A"/>
                </a:solidFill>
                <a:latin typeface="Arial"/>
                <a:cs typeface="Arial"/>
              </a:rPr>
              <a:t>2013</a:t>
            </a:r>
            <a:endParaRPr sz="800">
              <a:latin typeface="Arial"/>
              <a:cs typeface="Arial"/>
            </a:endParaRPr>
          </a:p>
        </p:txBody>
      </p:sp>
      <p:sp>
        <p:nvSpPr>
          <p:cNvPr id="36" name="object 7">
            <a:extLst>
              <a:ext uri="{FF2B5EF4-FFF2-40B4-BE49-F238E27FC236}">
                <a16:creationId xmlns:a16="http://schemas.microsoft.com/office/drawing/2014/main" id="{535896F4-63D6-934E-808F-965645AF8A27}"/>
              </a:ext>
            </a:extLst>
          </p:cNvPr>
          <p:cNvSpPr txBox="1"/>
          <p:nvPr/>
        </p:nvSpPr>
        <p:spPr>
          <a:xfrm>
            <a:off x="6339387" y="4377173"/>
            <a:ext cx="25146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5">
                <a:solidFill>
                  <a:srgbClr val="00497A"/>
                </a:solidFill>
                <a:latin typeface="Arial"/>
                <a:cs typeface="Arial"/>
              </a:rPr>
              <a:t>2016</a:t>
            </a:r>
            <a:endParaRPr sz="800">
              <a:latin typeface="Arial"/>
              <a:cs typeface="Arial"/>
            </a:endParaRPr>
          </a:p>
        </p:txBody>
      </p:sp>
      <p:sp>
        <p:nvSpPr>
          <p:cNvPr id="37" name="object 8">
            <a:extLst>
              <a:ext uri="{FF2B5EF4-FFF2-40B4-BE49-F238E27FC236}">
                <a16:creationId xmlns:a16="http://schemas.microsoft.com/office/drawing/2014/main" id="{43E2DDCA-5619-E540-A91C-3F91E32EAE4B}"/>
              </a:ext>
            </a:extLst>
          </p:cNvPr>
          <p:cNvSpPr txBox="1"/>
          <p:nvPr/>
        </p:nvSpPr>
        <p:spPr>
          <a:xfrm>
            <a:off x="7566309" y="4377173"/>
            <a:ext cx="25146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5">
                <a:solidFill>
                  <a:srgbClr val="00497A"/>
                </a:solidFill>
                <a:latin typeface="Arial"/>
                <a:cs typeface="Arial"/>
              </a:rPr>
              <a:t>2018</a:t>
            </a:r>
            <a:endParaRPr sz="800">
              <a:latin typeface="Arial"/>
              <a:cs typeface="Arial"/>
            </a:endParaRPr>
          </a:p>
        </p:txBody>
      </p:sp>
      <p:sp>
        <p:nvSpPr>
          <p:cNvPr id="38" name="object 9">
            <a:extLst>
              <a:ext uri="{FF2B5EF4-FFF2-40B4-BE49-F238E27FC236}">
                <a16:creationId xmlns:a16="http://schemas.microsoft.com/office/drawing/2014/main" id="{0D797506-5841-2F49-9116-2992F7CA2A4C}"/>
              </a:ext>
            </a:extLst>
          </p:cNvPr>
          <p:cNvSpPr txBox="1"/>
          <p:nvPr/>
        </p:nvSpPr>
        <p:spPr>
          <a:xfrm>
            <a:off x="1499773" y="4377173"/>
            <a:ext cx="25146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5">
                <a:solidFill>
                  <a:srgbClr val="00497A"/>
                </a:solidFill>
                <a:latin typeface="Arial"/>
                <a:cs typeface="Arial"/>
              </a:rPr>
              <a:t>2008</a:t>
            </a:r>
            <a:endParaRPr sz="800">
              <a:latin typeface="Arial"/>
              <a:cs typeface="Arial"/>
            </a:endParaRPr>
          </a:p>
        </p:txBody>
      </p:sp>
      <p:sp>
        <p:nvSpPr>
          <p:cNvPr id="39" name="object 10">
            <a:extLst>
              <a:ext uri="{FF2B5EF4-FFF2-40B4-BE49-F238E27FC236}">
                <a16:creationId xmlns:a16="http://schemas.microsoft.com/office/drawing/2014/main" id="{1AC6C70F-0F30-7646-8D37-A5309928669D}"/>
              </a:ext>
            </a:extLst>
          </p:cNvPr>
          <p:cNvSpPr txBox="1"/>
          <p:nvPr/>
        </p:nvSpPr>
        <p:spPr>
          <a:xfrm>
            <a:off x="3935836" y="4377173"/>
            <a:ext cx="25146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5">
                <a:solidFill>
                  <a:srgbClr val="00497A"/>
                </a:solidFill>
                <a:latin typeface="Arial"/>
                <a:cs typeface="Arial"/>
              </a:rPr>
              <a:t>2012</a:t>
            </a:r>
            <a:endParaRPr sz="800">
              <a:latin typeface="Arial"/>
              <a:cs typeface="Arial"/>
            </a:endParaRPr>
          </a:p>
        </p:txBody>
      </p:sp>
      <p:sp>
        <p:nvSpPr>
          <p:cNvPr id="40" name="object 11">
            <a:extLst>
              <a:ext uri="{FF2B5EF4-FFF2-40B4-BE49-F238E27FC236}">
                <a16:creationId xmlns:a16="http://schemas.microsoft.com/office/drawing/2014/main" id="{D11820AA-CED1-694B-BAEF-C6EF10D6E4F0}"/>
              </a:ext>
            </a:extLst>
          </p:cNvPr>
          <p:cNvSpPr txBox="1"/>
          <p:nvPr/>
        </p:nvSpPr>
        <p:spPr>
          <a:xfrm>
            <a:off x="5742995" y="4377173"/>
            <a:ext cx="25146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5">
                <a:solidFill>
                  <a:srgbClr val="00497A"/>
                </a:solidFill>
                <a:latin typeface="Arial"/>
                <a:cs typeface="Arial"/>
              </a:rPr>
              <a:t>2015</a:t>
            </a:r>
            <a:endParaRPr sz="800">
              <a:latin typeface="Arial"/>
              <a:cs typeface="Arial"/>
            </a:endParaRPr>
          </a:p>
        </p:txBody>
      </p:sp>
      <p:sp>
        <p:nvSpPr>
          <p:cNvPr id="41" name="object 12">
            <a:extLst>
              <a:ext uri="{FF2B5EF4-FFF2-40B4-BE49-F238E27FC236}">
                <a16:creationId xmlns:a16="http://schemas.microsoft.com/office/drawing/2014/main" id="{C18CD39D-7195-1A4A-8559-23AC4292668F}"/>
              </a:ext>
            </a:extLst>
          </p:cNvPr>
          <p:cNvSpPr txBox="1"/>
          <p:nvPr/>
        </p:nvSpPr>
        <p:spPr>
          <a:xfrm>
            <a:off x="2705460" y="4377173"/>
            <a:ext cx="25146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5">
                <a:solidFill>
                  <a:srgbClr val="00497A"/>
                </a:solidFill>
                <a:latin typeface="Arial"/>
                <a:cs typeface="Arial"/>
              </a:rPr>
              <a:t>2010</a:t>
            </a:r>
            <a:endParaRPr sz="800">
              <a:latin typeface="Arial"/>
              <a:cs typeface="Arial"/>
            </a:endParaRPr>
          </a:p>
        </p:txBody>
      </p:sp>
      <p:sp>
        <p:nvSpPr>
          <p:cNvPr id="42" name="object 13">
            <a:extLst>
              <a:ext uri="{FF2B5EF4-FFF2-40B4-BE49-F238E27FC236}">
                <a16:creationId xmlns:a16="http://schemas.microsoft.com/office/drawing/2014/main" id="{EB07F480-6DA3-A743-A40C-045A9A8F8ADE}"/>
              </a:ext>
            </a:extLst>
          </p:cNvPr>
          <p:cNvSpPr txBox="1"/>
          <p:nvPr/>
        </p:nvSpPr>
        <p:spPr>
          <a:xfrm>
            <a:off x="5141523" y="4377173"/>
            <a:ext cx="25146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5">
                <a:solidFill>
                  <a:srgbClr val="00497A"/>
                </a:solidFill>
                <a:latin typeface="Arial"/>
                <a:cs typeface="Arial"/>
              </a:rPr>
              <a:t>2014</a:t>
            </a:r>
            <a:endParaRPr sz="800">
              <a:latin typeface="Arial"/>
              <a:cs typeface="Arial"/>
            </a:endParaRPr>
          </a:p>
        </p:txBody>
      </p:sp>
      <p:sp>
        <p:nvSpPr>
          <p:cNvPr id="43" name="object 14">
            <a:extLst>
              <a:ext uri="{FF2B5EF4-FFF2-40B4-BE49-F238E27FC236}">
                <a16:creationId xmlns:a16="http://schemas.microsoft.com/office/drawing/2014/main" id="{8B692A9B-761D-7546-BDD3-8D73F4F6CD75}"/>
              </a:ext>
            </a:extLst>
          </p:cNvPr>
          <p:cNvSpPr txBox="1"/>
          <p:nvPr/>
        </p:nvSpPr>
        <p:spPr>
          <a:xfrm>
            <a:off x="6948682" y="4377173"/>
            <a:ext cx="25146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5">
                <a:solidFill>
                  <a:srgbClr val="00497A"/>
                </a:solidFill>
                <a:latin typeface="Arial"/>
                <a:cs typeface="Arial"/>
              </a:rPr>
              <a:t>2017</a:t>
            </a:r>
            <a:endParaRPr sz="800">
              <a:latin typeface="Arial"/>
              <a:cs typeface="Arial"/>
            </a:endParaRPr>
          </a:p>
        </p:txBody>
      </p:sp>
      <p:sp>
        <p:nvSpPr>
          <p:cNvPr id="44" name="object 15">
            <a:extLst>
              <a:ext uri="{FF2B5EF4-FFF2-40B4-BE49-F238E27FC236}">
                <a16:creationId xmlns:a16="http://schemas.microsoft.com/office/drawing/2014/main" id="{90DBB3C7-5401-074D-B496-E4D1659059C1}"/>
              </a:ext>
            </a:extLst>
          </p:cNvPr>
          <p:cNvSpPr txBox="1"/>
          <p:nvPr/>
        </p:nvSpPr>
        <p:spPr>
          <a:xfrm>
            <a:off x="8175604" y="4377173"/>
            <a:ext cx="25146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5">
                <a:solidFill>
                  <a:srgbClr val="00497A"/>
                </a:solidFill>
                <a:latin typeface="Arial"/>
                <a:cs typeface="Arial"/>
              </a:rPr>
              <a:t>2019</a:t>
            </a:r>
            <a:endParaRPr sz="800">
              <a:latin typeface="Arial"/>
              <a:cs typeface="Arial"/>
            </a:endParaRPr>
          </a:p>
        </p:txBody>
      </p:sp>
      <p:pic>
        <p:nvPicPr>
          <p:cNvPr id="45" name="Grafik 44">
            <a:extLst>
              <a:ext uri="{FF2B5EF4-FFF2-40B4-BE49-F238E27FC236}">
                <a16:creationId xmlns:a16="http://schemas.microsoft.com/office/drawing/2014/main" id="{09D7A531-1B32-0C41-A0BC-031AEB74EF02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704353" y="1740038"/>
            <a:ext cx="7903128" cy="2502744"/>
          </a:xfrm>
          <a:prstGeom prst="rect">
            <a:avLst/>
          </a:prstGeom>
        </p:spPr>
      </p:pic>
      <p:sp>
        <p:nvSpPr>
          <p:cNvPr id="46" name="object 38">
            <a:extLst>
              <a:ext uri="{FF2B5EF4-FFF2-40B4-BE49-F238E27FC236}">
                <a16:creationId xmlns:a16="http://schemas.microsoft.com/office/drawing/2014/main" id="{AABC5D77-CC47-844A-B3A7-DC60975229F8}"/>
              </a:ext>
            </a:extLst>
          </p:cNvPr>
          <p:cNvSpPr txBox="1"/>
          <p:nvPr/>
        </p:nvSpPr>
        <p:spPr>
          <a:xfrm>
            <a:off x="315424" y="2270125"/>
            <a:ext cx="23749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5">
                <a:solidFill>
                  <a:srgbClr val="00497A"/>
                </a:solidFill>
                <a:latin typeface="Arial"/>
                <a:cs typeface="Arial"/>
              </a:rPr>
              <a:t>1</a:t>
            </a:r>
            <a:r>
              <a:rPr lang="de-AT" sz="1000" b="1" spc="-5">
                <a:solidFill>
                  <a:srgbClr val="00497A"/>
                </a:solidFill>
                <a:latin typeface="Arial"/>
                <a:cs typeface="Arial"/>
              </a:rPr>
              <a:t>5</a:t>
            </a:r>
            <a:r>
              <a:rPr sz="1000" b="1" spc="-5">
                <a:solidFill>
                  <a:srgbClr val="00497A"/>
                </a:solidFill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</p:txBody>
      </p:sp>
      <p:sp>
        <p:nvSpPr>
          <p:cNvPr id="47" name="object 60">
            <a:extLst>
              <a:ext uri="{FF2B5EF4-FFF2-40B4-BE49-F238E27FC236}">
                <a16:creationId xmlns:a16="http://schemas.microsoft.com/office/drawing/2014/main" id="{8C997F36-F890-ED40-89C9-D3A479428878}"/>
              </a:ext>
            </a:extLst>
          </p:cNvPr>
          <p:cNvSpPr txBox="1"/>
          <p:nvPr/>
        </p:nvSpPr>
        <p:spPr>
          <a:xfrm>
            <a:off x="7890163" y="3126623"/>
            <a:ext cx="65214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5430">
              <a:lnSpc>
                <a:spcPct val="100000"/>
              </a:lnSpc>
              <a:spcBef>
                <a:spcPts val="100"/>
              </a:spcBef>
            </a:pPr>
            <a:r>
              <a:rPr lang="de-AT" sz="1000" b="1" spc="-25">
                <a:solidFill>
                  <a:srgbClr val="ED876B"/>
                </a:solidFill>
                <a:latin typeface="Arial"/>
                <a:cs typeface="Arial"/>
              </a:rPr>
              <a:t>101,1</a:t>
            </a:r>
            <a:endParaRPr sz="1000">
              <a:latin typeface="Arial"/>
              <a:cs typeface="Arial"/>
            </a:endParaRPr>
          </a:p>
        </p:txBody>
      </p:sp>
      <p:sp>
        <p:nvSpPr>
          <p:cNvPr id="48" name="object 61">
            <a:extLst>
              <a:ext uri="{FF2B5EF4-FFF2-40B4-BE49-F238E27FC236}">
                <a16:creationId xmlns:a16="http://schemas.microsoft.com/office/drawing/2014/main" id="{AE201407-C53A-494D-8F98-22654B9B8EF1}"/>
              </a:ext>
            </a:extLst>
          </p:cNvPr>
          <p:cNvSpPr txBox="1"/>
          <p:nvPr/>
        </p:nvSpPr>
        <p:spPr>
          <a:xfrm>
            <a:off x="7791782" y="2086773"/>
            <a:ext cx="848907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1460">
              <a:lnSpc>
                <a:spcPct val="100000"/>
              </a:lnSpc>
              <a:spcBef>
                <a:spcPts val="100"/>
              </a:spcBef>
            </a:pPr>
            <a:r>
              <a:rPr lang="de-AT" sz="1000" b="1" spc="-5">
                <a:solidFill>
                  <a:srgbClr val="40A2D5"/>
                </a:solidFill>
                <a:latin typeface="Arial"/>
                <a:cs typeface="Arial"/>
              </a:rPr>
              <a:t>182,3</a:t>
            </a:r>
            <a:endParaRPr sz="1000">
              <a:latin typeface="Arial"/>
              <a:cs typeface="Arial"/>
            </a:endParaRPr>
          </a:p>
        </p:txBody>
      </p:sp>
      <p:sp>
        <p:nvSpPr>
          <p:cNvPr id="50" name="object 38">
            <a:extLst>
              <a:ext uri="{FF2B5EF4-FFF2-40B4-BE49-F238E27FC236}">
                <a16:creationId xmlns:a16="http://schemas.microsoft.com/office/drawing/2014/main" id="{091768FB-6263-8C42-A7EC-27A77BCD6C52}"/>
              </a:ext>
            </a:extLst>
          </p:cNvPr>
          <p:cNvSpPr txBox="1"/>
          <p:nvPr/>
        </p:nvSpPr>
        <p:spPr>
          <a:xfrm>
            <a:off x="315424" y="1664299"/>
            <a:ext cx="23749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de-AT" sz="1000" b="1" spc="-5">
                <a:solidFill>
                  <a:srgbClr val="00497A"/>
                </a:solidFill>
                <a:latin typeface="Arial"/>
                <a:cs typeface="Arial"/>
              </a:rPr>
              <a:t>20</a:t>
            </a:r>
            <a:r>
              <a:rPr sz="1000" b="1" spc="-5">
                <a:solidFill>
                  <a:srgbClr val="00497A"/>
                </a:solidFill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</p:txBody>
      </p:sp>
      <p:sp>
        <p:nvSpPr>
          <p:cNvPr id="51" name="object 60">
            <a:extLst>
              <a:ext uri="{FF2B5EF4-FFF2-40B4-BE49-F238E27FC236}">
                <a16:creationId xmlns:a16="http://schemas.microsoft.com/office/drawing/2014/main" id="{D5A67896-4076-224C-8F0F-59DEE1E98239}"/>
              </a:ext>
            </a:extLst>
          </p:cNvPr>
          <p:cNvSpPr txBox="1"/>
          <p:nvPr/>
        </p:nvSpPr>
        <p:spPr>
          <a:xfrm>
            <a:off x="7890163" y="3907293"/>
            <a:ext cx="65214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5430">
              <a:lnSpc>
                <a:spcPct val="100000"/>
              </a:lnSpc>
              <a:spcBef>
                <a:spcPts val="100"/>
              </a:spcBef>
            </a:pPr>
            <a:r>
              <a:rPr lang="de-AT" sz="1000" b="1" spc="-25">
                <a:solidFill>
                  <a:srgbClr val="00497B"/>
                </a:solidFill>
                <a:latin typeface="Arial"/>
                <a:cs typeface="Arial"/>
              </a:rPr>
              <a:t>35,6</a:t>
            </a:r>
            <a:endParaRPr sz="1000">
              <a:solidFill>
                <a:srgbClr val="00497B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625798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rafik 21">
            <a:extLst>
              <a:ext uri="{FF2B5EF4-FFF2-40B4-BE49-F238E27FC236}">
                <a16:creationId xmlns:a16="http://schemas.microsoft.com/office/drawing/2014/main" id="{E709C988-E065-0041-8DE8-13A2C98A7F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0"/>
            <a:ext cx="9144000" cy="5143500"/>
          </a:xfrm>
          <a:prstGeom prst="rect">
            <a:avLst/>
          </a:prstGeom>
        </p:spPr>
      </p:pic>
      <p:sp>
        <p:nvSpPr>
          <p:cNvPr id="23" name="object 39">
            <a:extLst>
              <a:ext uri="{FF2B5EF4-FFF2-40B4-BE49-F238E27FC236}">
                <a16:creationId xmlns:a16="http://schemas.microsoft.com/office/drawing/2014/main" id="{2C669C59-2F6E-3B4B-A906-1FBC9C83AC64}"/>
              </a:ext>
            </a:extLst>
          </p:cNvPr>
          <p:cNvSpPr txBox="1"/>
          <p:nvPr/>
        </p:nvSpPr>
        <p:spPr>
          <a:xfrm>
            <a:off x="834489" y="4388871"/>
            <a:ext cx="422909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>
                <a:solidFill>
                  <a:srgbClr val="00497A"/>
                </a:solidFill>
                <a:latin typeface="Open Sans"/>
                <a:cs typeface="Open Sans"/>
              </a:rPr>
              <a:t>Q1 2018</a:t>
            </a:r>
            <a:endParaRPr sz="800">
              <a:latin typeface="Open Sans"/>
              <a:cs typeface="Open Sans"/>
            </a:endParaRPr>
          </a:p>
        </p:txBody>
      </p:sp>
      <p:sp>
        <p:nvSpPr>
          <p:cNvPr id="24" name="object 40">
            <a:extLst>
              <a:ext uri="{FF2B5EF4-FFF2-40B4-BE49-F238E27FC236}">
                <a16:creationId xmlns:a16="http://schemas.microsoft.com/office/drawing/2014/main" id="{BC288D00-E667-A94B-98EC-980987274565}"/>
              </a:ext>
            </a:extLst>
          </p:cNvPr>
          <p:cNvSpPr txBox="1"/>
          <p:nvPr/>
        </p:nvSpPr>
        <p:spPr>
          <a:xfrm>
            <a:off x="3402008" y="4388871"/>
            <a:ext cx="422909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>
                <a:solidFill>
                  <a:srgbClr val="00497A"/>
                </a:solidFill>
                <a:latin typeface="Open Sans"/>
                <a:cs typeface="Open Sans"/>
              </a:rPr>
              <a:t>Q1 2019</a:t>
            </a:r>
            <a:endParaRPr sz="800">
              <a:latin typeface="Open Sans"/>
              <a:cs typeface="Open Sans"/>
            </a:endParaRPr>
          </a:p>
        </p:txBody>
      </p:sp>
      <p:sp>
        <p:nvSpPr>
          <p:cNvPr id="25" name="object 41">
            <a:extLst>
              <a:ext uri="{FF2B5EF4-FFF2-40B4-BE49-F238E27FC236}">
                <a16:creationId xmlns:a16="http://schemas.microsoft.com/office/drawing/2014/main" id="{52EB54F0-1116-A345-96F9-3385FCF81492}"/>
              </a:ext>
            </a:extLst>
          </p:cNvPr>
          <p:cNvSpPr txBox="1"/>
          <p:nvPr/>
        </p:nvSpPr>
        <p:spPr>
          <a:xfrm>
            <a:off x="5969542" y="4388871"/>
            <a:ext cx="422909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>
                <a:solidFill>
                  <a:srgbClr val="00497A"/>
                </a:solidFill>
                <a:latin typeface="Open Sans"/>
                <a:cs typeface="Open Sans"/>
              </a:rPr>
              <a:t>Q1 2020</a:t>
            </a:r>
            <a:endParaRPr sz="800">
              <a:latin typeface="Open Sans"/>
              <a:cs typeface="Open Sans"/>
            </a:endParaRPr>
          </a:p>
        </p:txBody>
      </p:sp>
      <p:sp>
        <p:nvSpPr>
          <p:cNvPr id="26" name="object 42">
            <a:extLst>
              <a:ext uri="{FF2B5EF4-FFF2-40B4-BE49-F238E27FC236}">
                <a16:creationId xmlns:a16="http://schemas.microsoft.com/office/drawing/2014/main" id="{F825C892-9F03-264B-A973-2DA1A3E28A27}"/>
              </a:ext>
            </a:extLst>
          </p:cNvPr>
          <p:cNvSpPr txBox="1"/>
          <p:nvPr/>
        </p:nvSpPr>
        <p:spPr>
          <a:xfrm>
            <a:off x="2118292" y="4388871"/>
            <a:ext cx="422909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>
                <a:solidFill>
                  <a:srgbClr val="00497A"/>
                </a:solidFill>
                <a:latin typeface="Open Sans"/>
                <a:cs typeface="Open Sans"/>
              </a:rPr>
              <a:t>Q3 2018</a:t>
            </a:r>
            <a:endParaRPr sz="800">
              <a:latin typeface="Open Sans"/>
              <a:cs typeface="Open Sans"/>
            </a:endParaRPr>
          </a:p>
        </p:txBody>
      </p:sp>
      <p:sp>
        <p:nvSpPr>
          <p:cNvPr id="27" name="object 43">
            <a:extLst>
              <a:ext uri="{FF2B5EF4-FFF2-40B4-BE49-F238E27FC236}">
                <a16:creationId xmlns:a16="http://schemas.microsoft.com/office/drawing/2014/main" id="{9B27CB7F-024A-A244-939D-54E381F877AA}"/>
              </a:ext>
            </a:extLst>
          </p:cNvPr>
          <p:cNvSpPr txBox="1"/>
          <p:nvPr/>
        </p:nvSpPr>
        <p:spPr>
          <a:xfrm>
            <a:off x="4685826" y="4388871"/>
            <a:ext cx="422909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>
                <a:solidFill>
                  <a:srgbClr val="00497A"/>
                </a:solidFill>
                <a:latin typeface="Open Sans"/>
                <a:cs typeface="Open Sans"/>
              </a:rPr>
              <a:t>Q3 2019</a:t>
            </a:r>
            <a:endParaRPr sz="800">
              <a:latin typeface="Open Sans"/>
              <a:cs typeface="Open Sans"/>
            </a:endParaRPr>
          </a:p>
        </p:txBody>
      </p:sp>
      <p:sp>
        <p:nvSpPr>
          <p:cNvPr id="28" name="object 44">
            <a:extLst>
              <a:ext uri="{FF2B5EF4-FFF2-40B4-BE49-F238E27FC236}">
                <a16:creationId xmlns:a16="http://schemas.microsoft.com/office/drawing/2014/main" id="{DE8AEBF3-3D37-334D-B8B1-FB1C3854A23F}"/>
              </a:ext>
            </a:extLst>
          </p:cNvPr>
          <p:cNvSpPr txBox="1"/>
          <p:nvPr/>
        </p:nvSpPr>
        <p:spPr>
          <a:xfrm>
            <a:off x="7253359" y="4388871"/>
            <a:ext cx="422909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>
                <a:solidFill>
                  <a:srgbClr val="00497A"/>
                </a:solidFill>
                <a:latin typeface="Open Sans"/>
                <a:cs typeface="Open Sans"/>
              </a:rPr>
              <a:t>Q3 2020</a:t>
            </a:r>
            <a:endParaRPr sz="800">
              <a:latin typeface="Open Sans"/>
              <a:cs typeface="Open Sans"/>
            </a:endParaRPr>
          </a:p>
        </p:txBody>
      </p:sp>
      <p:sp>
        <p:nvSpPr>
          <p:cNvPr id="29" name="object 45">
            <a:extLst>
              <a:ext uri="{FF2B5EF4-FFF2-40B4-BE49-F238E27FC236}">
                <a16:creationId xmlns:a16="http://schemas.microsoft.com/office/drawing/2014/main" id="{C49CEB41-989B-574D-9010-98E70F301187}"/>
              </a:ext>
            </a:extLst>
          </p:cNvPr>
          <p:cNvSpPr txBox="1"/>
          <p:nvPr/>
        </p:nvSpPr>
        <p:spPr>
          <a:xfrm>
            <a:off x="3393800" y="4844756"/>
            <a:ext cx="52514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>
                <a:solidFill>
                  <a:srgbClr val="00497A"/>
                </a:solidFill>
                <a:latin typeface="Arial"/>
                <a:cs typeface="Arial"/>
              </a:rPr>
              <a:t>Quelle: ÖNB</a:t>
            </a:r>
            <a:endParaRPr sz="7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55300" y="313144"/>
            <a:ext cx="8233399" cy="1190879"/>
          </a:xfrm>
          <a:prstGeom prst="rect">
            <a:avLst/>
          </a:prstGeom>
        </p:spPr>
        <p:txBody>
          <a:bodyPr vert="horz" wrap="square" lIns="0" tIns="264962" rIns="0" bIns="0" rtlCol="0">
            <a:spAutoFit/>
          </a:bodyPr>
          <a:lstStyle/>
          <a:p>
            <a:pPr marL="57150" marR="5080">
              <a:lnSpc>
                <a:spcPts val="3600"/>
              </a:lnSpc>
              <a:spcBef>
                <a:spcPts val="420"/>
              </a:spcBef>
            </a:pPr>
            <a:r>
              <a:rPr spc="-5" err="1"/>
              <a:t>Nachfrage</a:t>
            </a:r>
            <a:r>
              <a:rPr spc="-45"/>
              <a:t> </a:t>
            </a:r>
            <a:r>
              <a:rPr err="1"/>
              <a:t>nach</a:t>
            </a:r>
            <a:r>
              <a:rPr spc="-40"/>
              <a:t> </a:t>
            </a:r>
            <a:r>
              <a:rPr lang="de-DE" spc="-5"/>
              <a:t>Immobilienfinanzierung</a:t>
            </a:r>
            <a:r>
              <a:rPr spc="-5"/>
              <a:t> </a:t>
            </a:r>
            <a:r>
              <a:rPr spc="-875"/>
              <a:t> </a:t>
            </a:r>
            <a:r>
              <a:rPr err="1"/>
              <a:t>unverändert</a:t>
            </a:r>
            <a:endParaRPr/>
          </a:p>
        </p:txBody>
      </p:sp>
      <p:sp>
        <p:nvSpPr>
          <p:cNvPr id="89" name="object 10">
            <a:extLst>
              <a:ext uri="{FF2B5EF4-FFF2-40B4-BE49-F238E27FC236}">
                <a16:creationId xmlns:a16="http://schemas.microsoft.com/office/drawing/2014/main" id="{1BED42EE-80E5-A24D-9015-53C99817BDED}"/>
              </a:ext>
            </a:extLst>
          </p:cNvPr>
          <p:cNvSpPr/>
          <p:nvPr/>
        </p:nvSpPr>
        <p:spPr>
          <a:xfrm>
            <a:off x="540000" y="4676821"/>
            <a:ext cx="8064500" cy="0"/>
          </a:xfrm>
          <a:custGeom>
            <a:avLst/>
            <a:gdLst/>
            <a:ahLst/>
            <a:cxnLst/>
            <a:rect l="l" t="t" r="r" b="b"/>
            <a:pathLst>
              <a:path w="8064500">
                <a:moveTo>
                  <a:pt x="0" y="0"/>
                </a:moveTo>
                <a:lnTo>
                  <a:pt x="8064004" y="0"/>
                </a:lnTo>
              </a:path>
            </a:pathLst>
          </a:custGeom>
          <a:ln w="6350">
            <a:solidFill>
              <a:srgbClr val="0049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129965AB-69CC-E04A-8B58-89217A01C70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35" y="4820204"/>
            <a:ext cx="1993900" cy="190500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C8BDE859-6DC2-4149-9D67-844ED922F83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2751" y="4820204"/>
            <a:ext cx="1574800" cy="190500"/>
          </a:xfrm>
          <a:prstGeom prst="rect">
            <a:avLst/>
          </a:prstGeom>
        </p:spPr>
      </p:pic>
      <p:sp>
        <p:nvSpPr>
          <p:cNvPr id="30" name="object 2">
            <a:extLst>
              <a:ext uri="{FF2B5EF4-FFF2-40B4-BE49-F238E27FC236}">
                <a16:creationId xmlns:a16="http://schemas.microsoft.com/office/drawing/2014/main" id="{284A7F46-7FAA-1842-92F6-02877B503EE4}"/>
              </a:ext>
            </a:extLst>
          </p:cNvPr>
          <p:cNvSpPr txBox="1"/>
          <p:nvPr/>
        </p:nvSpPr>
        <p:spPr>
          <a:xfrm>
            <a:off x="7107566" y="1752150"/>
            <a:ext cx="12954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>
                <a:solidFill>
                  <a:srgbClr val="ED876B"/>
                </a:solidFill>
                <a:latin typeface="Open Sans"/>
                <a:cs typeface="Open Sans"/>
              </a:rPr>
              <a:t>6.137.891</a:t>
            </a:r>
            <a:r>
              <a:rPr sz="1000" b="1" spc="260">
                <a:solidFill>
                  <a:srgbClr val="ED876B"/>
                </a:solidFill>
                <a:latin typeface="Open Sans"/>
                <a:cs typeface="Open Sans"/>
              </a:rPr>
              <a:t> </a:t>
            </a:r>
            <a:r>
              <a:rPr sz="1500" b="1" baseline="2777">
                <a:solidFill>
                  <a:srgbClr val="ED876B"/>
                </a:solidFill>
                <a:latin typeface="Open Sans"/>
                <a:cs typeface="Open Sans"/>
              </a:rPr>
              <a:t>6.101.461</a:t>
            </a:r>
            <a:endParaRPr sz="1500" baseline="2777">
              <a:latin typeface="Open Sans"/>
              <a:cs typeface="Open Sans"/>
            </a:endParaRPr>
          </a:p>
        </p:txBody>
      </p:sp>
      <p:sp>
        <p:nvSpPr>
          <p:cNvPr id="31" name="object 3">
            <a:extLst>
              <a:ext uri="{FF2B5EF4-FFF2-40B4-BE49-F238E27FC236}">
                <a16:creationId xmlns:a16="http://schemas.microsoft.com/office/drawing/2014/main" id="{91E49A67-644D-B84F-8E13-91084848FFC1}"/>
              </a:ext>
            </a:extLst>
          </p:cNvPr>
          <p:cNvSpPr txBox="1"/>
          <p:nvPr/>
        </p:nvSpPr>
        <p:spPr>
          <a:xfrm>
            <a:off x="5882651" y="1837621"/>
            <a:ext cx="60579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>
                <a:solidFill>
                  <a:srgbClr val="ED876B"/>
                </a:solidFill>
                <a:latin typeface="Open Sans"/>
                <a:cs typeface="Open Sans"/>
              </a:rPr>
              <a:t>5.724.269</a:t>
            </a:r>
            <a:endParaRPr sz="1000">
              <a:latin typeface="Open Sans"/>
              <a:cs typeface="Open Sans"/>
            </a:endParaRPr>
          </a:p>
        </p:txBody>
      </p:sp>
      <p:sp>
        <p:nvSpPr>
          <p:cNvPr id="32" name="object 4">
            <a:extLst>
              <a:ext uri="{FF2B5EF4-FFF2-40B4-BE49-F238E27FC236}">
                <a16:creationId xmlns:a16="http://schemas.microsoft.com/office/drawing/2014/main" id="{0A650BAF-D3F8-1B49-958E-6C83F106664F}"/>
              </a:ext>
            </a:extLst>
          </p:cNvPr>
          <p:cNvSpPr txBox="1"/>
          <p:nvPr/>
        </p:nvSpPr>
        <p:spPr>
          <a:xfrm>
            <a:off x="4412753" y="2081588"/>
            <a:ext cx="60579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>
                <a:solidFill>
                  <a:srgbClr val="ED876B"/>
                </a:solidFill>
                <a:latin typeface="Open Sans"/>
                <a:cs typeface="Open Sans"/>
              </a:rPr>
              <a:t>5.213.821</a:t>
            </a:r>
            <a:endParaRPr sz="1000">
              <a:latin typeface="Open Sans"/>
              <a:cs typeface="Open Sans"/>
            </a:endParaRPr>
          </a:p>
        </p:txBody>
      </p:sp>
      <p:sp>
        <p:nvSpPr>
          <p:cNvPr id="33" name="object 5">
            <a:extLst>
              <a:ext uri="{FF2B5EF4-FFF2-40B4-BE49-F238E27FC236}">
                <a16:creationId xmlns:a16="http://schemas.microsoft.com/office/drawing/2014/main" id="{FE9621C4-665E-C443-8F5E-0A92292B9445}"/>
              </a:ext>
            </a:extLst>
          </p:cNvPr>
          <p:cNvSpPr txBox="1"/>
          <p:nvPr/>
        </p:nvSpPr>
        <p:spPr>
          <a:xfrm>
            <a:off x="3310647" y="2203127"/>
            <a:ext cx="60579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>
                <a:solidFill>
                  <a:srgbClr val="ED876B"/>
                </a:solidFill>
                <a:latin typeface="Open Sans"/>
                <a:cs typeface="Open Sans"/>
              </a:rPr>
              <a:t>4.525.561</a:t>
            </a:r>
            <a:endParaRPr sz="1000">
              <a:latin typeface="Open Sans"/>
              <a:cs typeface="Open Sans"/>
            </a:endParaRPr>
          </a:p>
        </p:txBody>
      </p:sp>
      <p:sp>
        <p:nvSpPr>
          <p:cNvPr id="34" name="object 6">
            <a:extLst>
              <a:ext uri="{FF2B5EF4-FFF2-40B4-BE49-F238E27FC236}">
                <a16:creationId xmlns:a16="http://schemas.microsoft.com/office/drawing/2014/main" id="{C187E1B3-3D7E-2449-BAF1-21DC281EFA84}"/>
              </a:ext>
            </a:extLst>
          </p:cNvPr>
          <p:cNvSpPr txBox="1"/>
          <p:nvPr/>
        </p:nvSpPr>
        <p:spPr>
          <a:xfrm>
            <a:off x="2024264" y="2203127"/>
            <a:ext cx="60579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>
                <a:solidFill>
                  <a:srgbClr val="ED876B"/>
                </a:solidFill>
                <a:latin typeface="Open Sans"/>
                <a:cs typeface="Open Sans"/>
              </a:rPr>
              <a:t>4.447.420</a:t>
            </a:r>
            <a:endParaRPr sz="1000">
              <a:latin typeface="Open Sans"/>
              <a:cs typeface="Open Sans"/>
            </a:endParaRPr>
          </a:p>
        </p:txBody>
      </p:sp>
      <p:sp>
        <p:nvSpPr>
          <p:cNvPr id="35" name="object 7">
            <a:extLst>
              <a:ext uri="{FF2B5EF4-FFF2-40B4-BE49-F238E27FC236}">
                <a16:creationId xmlns:a16="http://schemas.microsoft.com/office/drawing/2014/main" id="{53EAC160-2272-464D-A63E-05F33061BD94}"/>
              </a:ext>
            </a:extLst>
          </p:cNvPr>
          <p:cNvSpPr txBox="1"/>
          <p:nvPr/>
        </p:nvSpPr>
        <p:spPr>
          <a:xfrm>
            <a:off x="749057" y="2203127"/>
            <a:ext cx="60579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>
                <a:solidFill>
                  <a:srgbClr val="ED876B"/>
                </a:solidFill>
                <a:latin typeface="Open Sans"/>
                <a:cs typeface="Open Sans"/>
              </a:rPr>
              <a:t>4.460.236</a:t>
            </a:r>
            <a:endParaRPr sz="1000">
              <a:latin typeface="Open Sans"/>
              <a:cs typeface="Open Sans"/>
            </a:endParaRPr>
          </a:p>
        </p:txBody>
      </p:sp>
      <p:sp>
        <p:nvSpPr>
          <p:cNvPr id="36" name="object 8">
            <a:extLst>
              <a:ext uri="{FF2B5EF4-FFF2-40B4-BE49-F238E27FC236}">
                <a16:creationId xmlns:a16="http://schemas.microsoft.com/office/drawing/2014/main" id="{FFF5C662-F19F-1241-98C7-39D6B4E16537}"/>
              </a:ext>
            </a:extLst>
          </p:cNvPr>
          <p:cNvSpPr txBox="1"/>
          <p:nvPr/>
        </p:nvSpPr>
        <p:spPr>
          <a:xfrm>
            <a:off x="917078" y="1837748"/>
            <a:ext cx="90487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5">
                <a:solidFill>
                  <a:srgbClr val="ED876B"/>
                </a:solidFill>
                <a:latin typeface="Open Sans"/>
                <a:cs typeface="Open Sans"/>
              </a:rPr>
              <a:t>Gesamtmarkt</a:t>
            </a:r>
            <a:endParaRPr sz="1000">
              <a:latin typeface="Open Sans"/>
              <a:cs typeface="Open Sans"/>
            </a:endParaRPr>
          </a:p>
        </p:txBody>
      </p:sp>
      <p:sp>
        <p:nvSpPr>
          <p:cNvPr id="37" name="object 9">
            <a:extLst>
              <a:ext uri="{FF2B5EF4-FFF2-40B4-BE49-F238E27FC236}">
                <a16:creationId xmlns:a16="http://schemas.microsoft.com/office/drawing/2014/main" id="{0CFA878D-9579-B243-A738-71C148FC5FC3}"/>
              </a:ext>
            </a:extLst>
          </p:cNvPr>
          <p:cNvSpPr txBox="1"/>
          <p:nvPr/>
        </p:nvSpPr>
        <p:spPr>
          <a:xfrm>
            <a:off x="917078" y="3349342"/>
            <a:ext cx="106553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>
                <a:solidFill>
                  <a:srgbClr val="40A2D5"/>
                </a:solidFill>
                <a:latin typeface="Open Sans"/>
                <a:cs typeface="Open Sans"/>
              </a:rPr>
              <a:t>Sparkasse</a:t>
            </a:r>
            <a:r>
              <a:rPr lang="de-DE" sz="1000" b="1">
                <a:solidFill>
                  <a:srgbClr val="40A2D5"/>
                </a:solidFill>
                <a:latin typeface="Open Sans"/>
                <a:cs typeface="Open Sans"/>
              </a:rPr>
              <a:t>n</a:t>
            </a:r>
            <a:endParaRPr sz="1000">
              <a:latin typeface="Open Sans"/>
              <a:cs typeface="Open Sans"/>
            </a:endParaRPr>
          </a:p>
        </p:txBody>
      </p:sp>
      <p:sp>
        <p:nvSpPr>
          <p:cNvPr id="38" name="object 10">
            <a:extLst>
              <a:ext uri="{FF2B5EF4-FFF2-40B4-BE49-F238E27FC236}">
                <a16:creationId xmlns:a16="http://schemas.microsoft.com/office/drawing/2014/main" id="{09E54DBF-59A8-334D-A6AD-FE39B1BD231B}"/>
              </a:ext>
            </a:extLst>
          </p:cNvPr>
          <p:cNvSpPr txBox="1"/>
          <p:nvPr/>
        </p:nvSpPr>
        <p:spPr>
          <a:xfrm>
            <a:off x="7797557" y="3566726"/>
            <a:ext cx="60579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>
                <a:solidFill>
                  <a:srgbClr val="40A2D5"/>
                </a:solidFill>
                <a:latin typeface="Open Sans"/>
                <a:cs typeface="Open Sans"/>
              </a:rPr>
              <a:t>1.306.687</a:t>
            </a:r>
            <a:endParaRPr sz="1000">
              <a:latin typeface="Open Sans"/>
              <a:cs typeface="Open Sans"/>
            </a:endParaRPr>
          </a:p>
        </p:txBody>
      </p:sp>
      <p:sp>
        <p:nvSpPr>
          <p:cNvPr id="39" name="object 11">
            <a:extLst>
              <a:ext uri="{FF2B5EF4-FFF2-40B4-BE49-F238E27FC236}">
                <a16:creationId xmlns:a16="http://schemas.microsoft.com/office/drawing/2014/main" id="{AB8D4BDA-C4DB-0E4B-9CFC-A029E1DA1AD6}"/>
              </a:ext>
            </a:extLst>
          </p:cNvPr>
          <p:cNvSpPr txBox="1"/>
          <p:nvPr/>
        </p:nvSpPr>
        <p:spPr>
          <a:xfrm>
            <a:off x="5878333" y="3659436"/>
            <a:ext cx="60579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>
                <a:solidFill>
                  <a:srgbClr val="40A2D5"/>
                </a:solidFill>
                <a:latin typeface="Open Sans"/>
                <a:cs typeface="Open Sans"/>
              </a:rPr>
              <a:t>1.015.854</a:t>
            </a:r>
            <a:endParaRPr sz="1000">
              <a:latin typeface="Open Sans"/>
              <a:cs typeface="Open Sans"/>
            </a:endParaRPr>
          </a:p>
        </p:txBody>
      </p:sp>
      <p:sp>
        <p:nvSpPr>
          <p:cNvPr id="40" name="object 12">
            <a:extLst>
              <a:ext uri="{FF2B5EF4-FFF2-40B4-BE49-F238E27FC236}">
                <a16:creationId xmlns:a16="http://schemas.microsoft.com/office/drawing/2014/main" id="{E49635FB-2496-5343-8B7B-18F815D7D116}"/>
              </a:ext>
            </a:extLst>
          </p:cNvPr>
          <p:cNvSpPr txBox="1"/>
          <p:nvPr/>
        </p:nvSpPr>
        <p:spPr>
          <a:xfrm>
            <a:off x="7107693" y="3605461"/>
            <a:ext cx="60579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>
                <a:solidFill>
                  <a:srgbClr val="40A2D5"/>
                </a:solidFill>
                <a:latin typeface="Open Sans"/>
                <a:cs typeface="Open Sans"/>
              </a:rPr>
              <a:t>1.200.865</a:t>
            </a:r>
            <a:endParaRPr sz="1000">
              <a:latin typeface="Open Sans"/>
              <a:cs typeface="Open Sans"/>
            </a:endParaRPr>
          </a:p>
        </p:txBody>
      </p:sp>
      <p:sp>
        <p:nvSpPr>
          <p:cNvPr id="41" name="object 13">
            <a:extLst>
              <a:ext uri="{FF2B5EF4-FFF2-40B4-BE49-F238E27FC236}">
                <a16:creationId xmlns:a16="http://schemas.microsoft.com/office/drawing/2014/main" id="{06DECDF9-9CB4-5845-8BF6-2D0B5880A681}"/>
              </a:ext>
            </a:extLst>
          </p:cNvPr>
          <p:cNvSpPr txBox="1"/>
          <p:nvPr/>
        </p:nvSpPr>
        <p:spPr>
          <a:xfrm>
            <a:off x="4648973" y="3659436"/>
            <a:ext cx="49720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>
                <a:solidFill>
                  <a:srgbClr val="40A2D5"/>
                </a:solidFill>
                <a:latin typeface="Open Sans"/>
                <a:cs typeface="Open Sans"/>
              </a:rPr>
              <a:t>941.741</a:t>
            </a:r>
            <a:endParaRPr sz="1000">
              <a:latin typeface="Open Sans"/>
              <a:cs typeface="Open Sans"/>
            </a:endParaRPr>
          </a:p>
        </p:txBody>
      </p:sp>
      <p:sp>
        <p:nvSpPr>
          <p:cNvPr id="42" name="object 14">
            <a:extLst>
              <a:ext uri="{FF2B5EF4-FFF2-40B4-BE49-F238E27FC236}">
                <a16:creationId xmlns:a16="http://schemas.microsoft.com/office/drawing/2014/main" id="{923B2111-C532-C049-B9E7-478C71418BEC}"/>
              </a:ext>
            </a:extLst>
          </p:cNvPr>
          <p:cNvSpPr txBox="1"/>
          <p:nvPr/>
        </p:nvSpPr>
        <p:spPr>
          <a:xfrm>
            <a:off x="3365257" y="3659436"/>
            <a:ext cx="49720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>
                <a:solidFill>
                  <a:srgbClr val="40A2D5"/>
                </a:solidFill>
                <a:latin typeface="Open Sans"/>
                <a:cs typeface="Open Sans"/>
              </a:rPr>
              <a:t>796.442</a:t>
            </a:r>
            <a:endParaRPr sz="1000">
              <a:latin typeface="Open Sans"/>
              <a:cs typeface="Open Sans"/>
            </a:endParaRPr>
          </a:p>
        </p:txBody>
      </p:sp>
      <p:sp>
        <p:nvSpPr>
          <p:cNvPr id="43" name="object 15">
            <a:extLst>
              <a:ext uri="{FF2B5EF4-FFF2-40B4-BE49-F238E27FC236}">
                <a16:creationId xmlns:a16="http://schemas.microsoft.com/office/drawing/2014/main" id="{DB00CDA5-3637-6E40-9E3F-A461AAA89D54}"/>
              </a:ext>
            </a:extLst>
          </p:cNvPr>
          <p:cNvSpPr txBox="1"/>
          <p:nvPr/>
        </p:nvSpPr>
        <p:spPr>
          <a:xfrm>
            <a:off x="2084335" y="3659436"/>
            <a:ext cx="49720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>
                <a:solidFill>
                  <a:srgbClr val="40A2D5"/>
                </a:solidFill>
                <a:latin typeface="Open Sans"/>
                <a:cs typeface="Open Sans"/>
              </a:rPr>
              <a:t>879.836</a:t>
            </a:r>
            <a:endParaRPr sz="1000">
              <a:latin typeface="Open Sans"/>
              <a:cs typeface="Open Sans"/>
            </a:endParaRPr>
          </a:p>
        </p:txBody>
      </p:sp>
      <p:sp>
        <p:nvSpPr>
          <p:cNvPr id="44" name="object 16">
            <a:extLst>
              <a:ext uri="{FF2B5EF4-FFF2-40B4-BE49-F238E27FC236}">
                <a16:creationId xmlns:a16="http://schemas.microsoft.com/office/drawing/2014/main" id="{379306CC-5A60-B941-9BA4-8F62064D2B1E}"/>
              </a:ext>
            </a:extLst>
          </p:cNvPr>
          <p:cNvSpPr txBox="1"/>
          <p:nvPr/>
        </p:nvSpPr>
        <p:spPr>
          <a:xfrm>
            <a:off x="797698" y="3659436"/>
            <a:ext cx="49720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>
                <a:solidFill>
                  <a:srgbClr val="40A2D5"/>
                </a:solidFill>
                <a:latin typeface="Open Sans"/>
                <a:cs typeface="Open Sans"/>
              </a:rPr>
              <a:t>831.280</a:t>
            </a:r>
            <a:endParaRPr sz="1000">
              <a:latin typeface="Open Sans"/>
              <a:cs typeface="Open Sans"/>
            </a:endParaRPr>
          </a:p>
        </p:txBody>
      </p:sp>
      <p:pic>
        <p:nvPicPr>
          <p:cNvPr id="47" name="Grafik 46">
            <a:extLst>
              <a:ext uri="{FF2B5EF4-FFF2-40B4-BE49-F238E27FC236}">
                <a16:creationId xmlns:a16="http://schemas.microsoft.com/office/drawing/2014/main" id="{B7D7358D-6BB8-8C4E-BCD9-98752646A8AE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1722385" y="3305858"/>
            <a:ext cx="723900" cy="254000"/>
          </a:xfrm>
          <a:prstGeom prst="rect">
            <a:avLst/>
          </a:prstGeom>
        </p:spPr>
      </p:pic>
      <p:pic>
        <p:nvPicPr>
          <p:cNvPr id="48" name="Grafik 47">
            <a:extLst>
              <a:ext uri="{FF2B5EF4-FFF2-40B4-BE49-F238E27FC236}">
                <a16:creationId xmlns:a16="http://schemas.microsoft.com/office/drawing/2014/main" id="{D8902A83-D443-F742-8F33-81095A8B5518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1808235" y="1795720"/>
            <a:ext cx="723900" cy="254000"/>
          </a:xfrm>
          <a:prstGeom prst="rect">
            <a:avLst/>
          </a:prstGeom>
        </p:spPr>
      </p:pic>
      <p:sp>
        <p:nvSpPr>
          <p:cNvPr id="49" name="object 2">
            <a:extLst>
              <a:ext uri="{FF2B5EF4-FFF2-40B4-BE49-F238E27FC236}">
                <a16:creationId xmlns:a16="http://schemas.microsoft.com/office/drawing/2014/main" id="{4E5554A3-C07F-D645-A8BF-412F7757BDC0}"/>
              </a:ext>
            </a:extLst>
          </p:cNvPr>
          <p:cNvSpPr txBox="1"/>
          <p:nvPr/>
        </p:nvSpPr>
        <p:spPr>
          <a:xfrm>
            <a:off x="6881857" y="1232602"/>
            <a:ext cx="15748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>
                <a:solidFill>
                  <a:srgbClr val="00497A"/>
                </a:solidFill>
                <a:latin typeface="Arial"/>
                <a:cs typeface="Arial"/>
              </a:rPr>
              <a:t>Neugeschäft</a:t>
            </a:r>
            <a:r>
              <a:rPr sz="1200" b="1" spc="-45">
                <a:solidFill>
                  <a:srgbClr val="00497A"/>
                </a:solidFill>
                <a:latin typeface="Arial"/>
                <a:cs typeface="Arial"/>
              </a:rPr>
              <a:t> </a:t>
            </a:r>
            <a:r>
              <a:rPr sz="1200" b="1">
                <a:solidFill>
                  <a:srgbClr val="00497A"/>
                </a:solidFill>
                <a:latin typeface="Arial"/>
                <a:cs typeface="Arial"/>
              </a:rPr>
              <a:t>in</a:t>
            </a:r>
            <a:r>
              <a:rPr sz="1200" b="1" spc="-40">
                <a:solidFill>
                  <a:srgbClr val="00497A"/>
                </a:solidFill>
                <a:latin typeface="Arial"/>
                <a:cs typeface="Arial"/>
              </a:rPr>
              <a:t> </a:t>
            </a:r>
            <a:r>
              <a:rPr sz="1200" b="1">
                <a:solidFill>
                  <a:srgbClr val="00497A"/>
                </a:solidFill>
                <a:latin typeface="Arial"/>
                <a:cs typeface="Arial"/>
              </a:rPr>
              <a:t>TEUR</a:t>
            </a:r>
            <a:endParaRPr sz="1200">
              <a:latin typeface="Arial"/>
              <a:cs typeface="Arial"/>
            </a:endParaRPr>
          </a:p>
        </p:txBody>
      </p:sp>
      <p:sp>
        <p:nvSpPr>
          <p:cNvPr id="50" name="object 5">
            <a:extLst>
              <a:ext uri="{FF2B5EF4-FFF2-40B4-BE49-F238E27FC236}">
                <a16:creationId xmlns:a16="http://schemas.microsoft.com/office/drawing/2014/main" id="{D8CE1504-929B-F24E-843D-5370F0F8FB5F}"/>
              </a:ext>
            </a:extLst>
          </p:cNvPr>
          <p:cNvSpPr txBox="1"/>
          <p:nvPr/>
        </p:nvSpPr>
        <p:spPr>
          <a:xfrm>
            <a:off x="1934110" y="1837621"/>
            <a:ext cx="42354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>
                <a:solidFill>
                  <a:srgbClr val="FFFFFF"/>
                </a:solidFill>
                <a:latin typeface="Open Sans"/>
                <a:cs typeface="Open Sans"/>
              </a:rPr>
              <a:t>+</a:t>
            </a:r>
            <a:r>
              <a:rPr sz="1000" b="1" spc="-4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000" b="1">
                <a:solidFill>
                  <a:srgbClr val="FFFFFF"/>
                </a:solidFill>
                <a:latin typeface="Open Sans"/>
                <a:cs typeface="Open Sans"/>
              </a:rPr>
              <a:t>36</a:t>
            </a:r>
            <a:r>
              <a:rPr sz="1000" b="1" spc="-4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000" b="1">
                <a:solidFill>
                  <a:srgbClr val="FFFFFF"/>
                </a:solidFill>
                <a:latin typeface="Open Sans"/>
                <a:cs typeface="Open Sans"/>
              </a:rPr>
              <a:t>%</a:t>
            </a:r>
            <a:endParaRPr sz="1000">
              <a:latin typeface="Open Sans"/>
              <a:cs typeface="Open Sans"/>
            </a:endParaRPr>
          </a:p>
        </p:txBody>
      </p:sp>
      <p:sp>
        <p:nvSpPr>
          <p:cNvPr id="51" name="object 6">
            <a:extLst>
              <a:ext uri="{FF2B5EF4-FFF2-40B4-BE49-F238E27FC236}">
                <a16:creationId xmlns:a16="http://schemas.microsoft.com/office/drawing/2014/main" id="{63EBD74E-3797-AF46-AFA1-44E48DF74CC2}"/>
              </a:ext>
            </a:extLst>
          </p:cNvPr>
          <p:cNvSpPr txBox="1"/>
          <p:nvPr/>
        </p:nvSpPr>
        <p:spPr>
          <a:xfrm>
            <a:off x="1878645" y="3323060"/>
            <a:ext cx="42354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>
                <a:solidFill>
                  <a:srgbClr val="FFFFFF"/>
                </a:solidFill>
                <a:latin typeface="Open Sans"/>
                <a:cs typeface="Open Sans"/>
              </a:rPr>
              <a:t>+</a:t>
            </a:r>
            <a:r>
              <a:rPr sz="1000" b="1" spc="-45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000" b="1">
                <a:solidFill>
                  <a:srgbClr val="FFFFFF"/>
                </a:solidFill>
                <a:latin typeface="Open Sans"/>
                <a:cs typeface="Open Sans"/>
              </a:rPr>
              <a:t>57</a:t>
            </a:r>
            <a:r>
              <a:rPr sz="1000" b="1" spc="-4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000" b="1">
                <a:solidFill>
                  <a:srgbClr val="FFFFFF"/>
                </a:solidFill>
                <a:latin typeface="Open Sans"/>
                <a:cs typeface="Open Sans"/>
              </a:rPr>
              <a:t>%</a:t>
            </a:r>
            <a:endParaRPr sz="1000">
              <a:latin typeface="Open Sans"/>
              <a:cs typeface="Open Sa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bject 10">
            <a:extLst>
              <a:ext uri="{FF2B5EF4-FFF2-40B4-BE49-F238E27FC236}">
                <a16:creationId xmlns:a16="http://schemas.microsoft.com/office/drawing/2014/main" id="{1A96A4A8-7990-3C4D-8117-468821D74CE2}"/>
              </a:ext>
            </a:extLst>
          </p:cNvPr>
          <p:cNvSpPr/>
          <p:nvPr/>
        </p:nvSpPr>
        <p:spPr>
          <a:xfrm>
            <a:off x="540000" y="4676821"/>
            <a:ext cx="8064500" cy="0"/>
          </a:xfrm>
          <a:custGeom>
            <a:avLst/>
            <a:gdLst/>
            <a:ahLst/>
            <a:cxnLst/>
            <a:rect l="l" t="t" r="r" b="b"/>
            <a:pathLst>
              <a:path w="8064500">
                <a:moveTo>
                  <a:pt x="0" y="0"/>
                </a:moveTo>
                <a:lnTo>
                  <a:pt x="8064004" y="0"/>
                </a:lnTo>
              </a:path>
            </a:pathLst>
          </a:custGeom>
          <a:ln w="6350">
            <a:solidFill>
              <a:srgbClr val="0049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89F4B72D-98A4-E641-9871-4A48257110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35" y="4820204"/>
            <a:ext cx="1993900" cy="190500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F249FEE3-299D-1E4B-AC5A-FC7115B561E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2751" y="4820204"/>
            <a:ext cx="1574800" cy="190500"/>
          </a:xfrm>
          <a:prstGeom prst="rect">
            <a:avLst/>
          </a:prstGeom>
        </p:spPr>
      </p:pic>
      <p:sp>
        <p:nvSpPr>
          <p:cNvPr id="22" name="object 2">
            <a:extLst>
              <a:ext uri="{FF2B5EF4-FFF2-40B4-BE49-F238E27FC236}">
                <a16:creationId xmlns:a16="http://schemas.microsoft.com/office/drawing/2014/main" id="{773F55E0-7825-C349-927F-5AD4616A562E}"/>
              </a:ext>
            </a:extLst>
          </p:cNvPr>
          <p:cNvSpPr txBox="1">
            <a:spLocks/>
          </p:cNvSpPr>
          <p:nvPr/>
        </p:nvSpPr>
        <p:spPr>
          <a:xfrm>
            <a:off x="500299" y="524766"/>
            <a:ext cx="618553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200" b="1" i="0">
                <a:solidFill>
                  <a:srgbClr val="00497A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de-AT" kern="0" spc="-5" dirty="0"/>
              <a:t>Wohntraumfinanzierungen</a:t>
            </a:r>
            <a:r>
              <a:rPr lang="de-AT" kern="0" spc="-40" dirty="0"/>
              <a:t> </a:t>
            </a:r>
            <a:r>
              <a:rPr lang="de-AT" kern="0" spc="-5" dirty="0"/>
              <a:t>2020</a:t>
            </a:r>
          </a:p>
        </p:txBody>
      </p:sp>
      <p:sp>
        <p:nvSpPr>
          <p:cNvPr id="25" name="object 13">
            <a:extLst>
              <a:ext uri="{FF2B5EF4-FFF2-40B4-BE49-F238E27FC236}">
                <a16:creationId xmlns:a16="http://schemas.microsoft.com/office/drawing/2014/main" id="{0C55037A-39B4-6F4D-A774-1059D0D69122}"/>
              </a:ext>
            </a:extLst>
          </p:cNvPr>
          <p:cNvSpPr txBox="1"/>
          <p:nvPr/>
        </p:nvSpPr>
        <p:spPr>
          <a:xfrm>
            <a:off x="284344" y="1100904"/>
            <a:ext cx="3214230" cy="17938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spc="-5" dirty="0">
                <a:solidFill>
                  <a:srgbClr val="40A2D5"/>
                </a:solidFill>
                <a:latin typeface="Arial"/>
                <a:cs typeface="Arial"/>
              </a:rPr>
              <a:t>2020</a:t>
            </a:r>
            <a:r>
              <a:rPr sz="1300" b="1" spc="-30" dirty="0">
                <a:solidFill>
                  <a:srgbClr val="40A2D5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40A2D5"/>
                </a:solidFill>
                <a:latin typeface="Arial"/>
                <a:cs typeface="Arial"/>
              </a:rPr>
              <a:t>hat</a:t>
            </a:r>
            <a:r>
              <a:rPr sz="1300" b="1" spc="-20" dirty="0">
                <a:solidFill>
                  <a:srgbClr val="40A2D5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40A2D5"/>
                </a:solidFill>
                <a:latin typeface="Arial"/>
                <a:cs typeface="Arial"/>
              </a:rPr>
              <a:t>die</a:t>
            </a:r>
            <a:r>
              <a:rPr lang="de-DE" sz="1300" b="1" spc="315" dirty="0">
                <a:solidFill>
                  <a:srgbClr val="40A2D5"/>
                </a:solidFill>
                <a:latin typeface="Arial"/>
                <a:cs typeface="Arial"/>
              </a:rPr>
              <a:t> 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de-DE" sz="1300" b="1" dirty="0">
                <a:solidFill>
                  <a:srgbClr val="40A2D5"/>
                </a:solidFill>
                <a:latin typeface="Arial"/>
                <a:cs typeface="Arial"/>
              </a:rPr>
              <a:t>s Bausparkasse</a:t>
            </a:r>
          </a:p>
          <a:p>
            <a:pPr marL="12700">
              <a:lnSpc>
                <a:spcPct val="150000"/>
              </a:lnSpc>
              <a:spcBef>
                <a:spcPts val="290"/>
              </a:spcBef>
            </a:pPr>
            <a:r>
              <a:rPr lang="de-DE" sz="2800" b="1" spc="-5" dirty="0">
                <a:solidFill>
                  <a:srgbClr val="40A2D5"/>
                </a:solidFill>
                <a:latin typeface="Arial"/>
                <a:cs typeface="Arial"/>
              </a:rPr>
              <a:t>125 Mio.</a:t>
            </a:r>
          </a:p>
          <a:p>
            <a:pPr marL="12700">
              <a:lnSpc>
                <a:spcPct val="150000"/>
              </a:lnSpc>
              <a:spcBef>
                <a:spcPts val="290"/>
              </a:spcBef>
            </a:pPr>
            <a:r>
              <a:rPr lang="de-DE" sz="1400" spc="-10" dirty="0">
                <a:solidFill>
                  <a:srgbClr val="40A2D5"/>
                </a:solidFill>
                <a:latin typeface="Arial"/>
                <a:cs typeface="Arial"/>
              </a:rPr>
              <a:t>Für Wohnprojekte in Tirol </a:t>
            </a:r>
          </a:p>
          <a:p>
            <a:pPr marL="12700">
              <a:spcBef>
                <a:spcPts val="290"/>
              </a:spcBef>
            </a:pPr>
            <a:r>
              <a:rPr lang="de-DE" sz="1400" spc="-10" dirty="0">
                <a:solidFill>
                  <a:srgbClr val="40A2D5"/>
                </a:solidFill>
                <a:latin typeface="Arial"/>
                <a:cs typeface="Arial"/>
              </a:rPr>
              <a:t>bereitgestellt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7" name="object 14">
            <a:extLst>
              <a:ext uri="{FF2B5EF4-FFF2-40B4-BE49-F238E27FC236}">
                <a16:creationId xmlns:a16="http://schemas.microsoft.com/office/drawing/2014/main" id="{BFBAB001-11AC-F847-B51C-6FD5BC53E3A9}"/>
              </a:ext>
            </a:extLst>
          </p:cNvPr>
          <p:cNvSpPr txBox="1"/>
          <p:nvPr/>
        </p:nvSpPr>
        <p:spPr>
          <a:xfrm>
            <a:off x="6012799" y="1980093"/>
            <a:ext cx="2567940" cy="11760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-5" dirty="0">
                <a:solidFill>
                  <a:srgbClr val="00497A"/>
                </a:solidFill>
                <a:latin typeface="Arial"/>
                <a:cs typeface="Arial"/>
              </a:rPr>
              <a:t>2</a:t>
            </a:r>
            <a:r>
              <a:rPr lang="de-DE" sz="1300" spc="-5" dirty="0">
                <a:solidFill>
                  <a:srgbClr val="00497A"/>
                </a:solidFill>
                <a:latin typeface="Arial"/>
                <a:cs typeface="Arial"/>
              </a:rPr>
              <a:t>4</a:t>
            </a:r>
            <a:r>
              <a:rPr sz="1300" spc="-5" dirty="0">
                <a:solidFill>
                  <a:srgbClr val="00497A"/>
                </a:solidFill>
                <a:latin typeface="Arial"/>
                <a:cs typeface="Arial"/>
              </a:rPr>
              <a:t>0.000</a:t>
            </a:r>
            <a:r>
              <a:rPr sz="1300" spc="-45" dirty="0">
                <a:solidFill>
                  <a:srgbClr val="00497A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00497A"/>
                </a:solidFill>
                <a:latin typeface="Arial"/>
                <a:cs typeface="Arial"/>
              </a:rPr>
              <a:t>EUR</a:t>
            </a:r>
            <a:r>
              <a:rPr sz="1300" spc="-40" dirty="0">
                <a:solidFill>
                  <a:srgbClr val="00497A"/>
                </a:solidFill>
                <a:latin typeface="Arial"/>
                <a:cs typeface="Arial"/>
              </a:rPr>
              <a:t> </a:t>
            </a:r>
            <a:r>
              <a:rPr sz="1300" dirty="0" err="1">
                <a:solidFill>
                  <a:srgbClr val="00497A"/>
                </a:solidFill>
                <a:latin typeface="Arial"/>
                <a:cs typeface="Arial"/>
              </a:rPr>
              <a:t>Finanzierungsbetrag</a:t>
            </a:r>
            <a:endParaRPr sz="13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40"/>
              </a:spcBef>
            </a:pPr>
            <a:r>
              <a:rPr sz="1300" spc="-5" dirty="0">
                <a:solidFill>
                  <a:srgbClr val="00497A"/>
                </a:solidFill>
                <a:latin typeface="Arial"/>
                <a:cs typeface="Arial"/>
              </a:rPr>
              <a:t>2</a:t>
            </a:r>
            <a:r>
              <a:rPr lang="de-DE" sz="1300" spc="-5" dirty="0">
                <a:solidFill>
                  <a:srgbClr val="00497A"/>
                </a:solidFill>
                <a:latin typeface="Arial"/>
                <a:cs typeface="Arial"/>
              </a:rPr>
              <a:t>8</a:t>
            </a:r>
            <a:r>
              <a:rPr sz="1300" spc="-35" dirty="0">
                <a:solidFill>
                  <a:srgbClr val="00497A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00497A"/>
                </a:solidFill>
                <a:latin typeface="Arial"/>
                <a:cs typeface="Arial"/>
              </a:rPr>
              <a:t>Jahre</a:t>
            </a:r>
            <a:r>
              <a:rPr sz="1300" spc="-30" dirty="0">
                <a:solidFill>
                  <a:srgbClr val="00497A"/>
                </a:solidFill>
                <a:latin typeface="Arial"/>
                <a:cs typeface="Arial"/>
              </a:rPr>
              <a:t> </a:t>
            </a:r>
            <a:r>
              <a:rPr sz="1300" dirty="0" err="1">
                <a:solidFill>
                  <a:srgbClr val="00497A"/>
                </a:solidFill>
                <a:latin typeface="Arial"/>
                <a:cs typeface="Arial"/>
              </a:rPr>
              <a:t>Finanzierungsdauer</a:t>
            </a:r>
            <a:endParaRPr sz="13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40"/>
              </a:spcBef>
            </a:pPr>
            <a:r>
              <a:rPr sz="1300" spc="-5" dirty="0">
                <a:solidFill>
                  <a:srgbClr val="00497A"/>
                </a:solidFill>
                <a:latin typeface="Arial"/>
                <a:cs typeface="Arial"/>
              </a:rPr>
              <a:t>80</a:t>
            </a:r>
            <a:r>
              <a:rPr sz="1300" spc="-35" dirty="0">
                <a:solidFill>
                  <a:srgbClr val="00497A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00497A"/>
                </a:solidFill>
                <a:latin typeface="Arial"/>
                <a:cs typeface="Arial"/>
              </a:rPr>
              <a:t>%</a:t>
            </a:r>
            <a:r>
              <a:rPr sz="1300" spc="-35" dirty="0">
                <a:solidFill>
                  <a:srgbClr val="00497A"/>
                </a:solidFill>
                <a:latin typeface="Arial"/>
                <a:cs typeface="Arial"/>
              </a:rPr>
              <a:t> </a:t>
            </a:r>
            <a:r>
              <a:rPr sz="1300" dirty="0" err="1">
                <a:solidFill>
                  <a:srgbClr val="00497A"/>
                </a:solidFill>
                <a:latin typeface="Arial"/>
                <a:cs typeface="Arial"/>
              </a:rPr>
              <a:t>Fixzinsvereinbarungen</a:t>
            </a:r>
            <a:endParaRPr sz="13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40"/>
              </a:spcBef>
            </a:pPr>
            <a:r>
              <a:rPr sz="1300" spc="-5" dirty="0">
                <a:solidFill>
                  <a:srgbClr val="00497A"/>
                </a:solidFill>
                <a:latin typeface="Arial"/>
                <a:cs typeface="Arial"/>
              </a:rPr>
              <a:t>20</a:t>
            </a:r>
            <a:r>
              <a:rPr sz="1300" spc="-35" dirty="0">
                <a:solidFill>
                  <a:srgbClr val="00497A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00497A"/>
                </a:solidFill>
                <a:latin typeface="Arial"/>
                <a:cs typeface="Arial"/>
              </a:rPr>
              <a:t>%</a:t>
            </a:r>
            <a:r>
              <a:rPr sz="1300" spc="-35" dirty="0">
                <a:solidFill>
                  <a:srgbClr val="00497A"/>
                </a:solidFill>
                <a:latin typeface="Arial"/>
                <a:cs typeface="Arial"/>
              </a:rPr>
              <a:t> </a:t>
            </a:r>
            <a:r>
              <a:rPr sz="1300" dirty="0" err="1">
                <a:solidFill>
                  <a:srgbClr val="00497A"/>
                </a:solidFill>
                <a:latin typeface="Arial"/>
                <a:cs typeface="Arial"/>
              </a:rPr>
              <a:t>Eigenmittel</a:t>
            </a:r>
            <a:endParaRPr sz="1300" dirty="0">
              <a:latin typeface="Arial"/>
              <a:cs typeface="Arial"/>
            </a:endParaRPr>
          </a:p>
        </p:txBody>
      </p:sp>
      <p:sp>
        <p:nvSpPr>
          <p:cNvPr id="32" name="object 15">
            <a:extLst>
              <a:ext uri="{FF2B5EF4-FFF2-40B4-BE49-F238E27FC236}">
                <a16:creationId xmlns:a16="http://schemas.microsoft.com/office/drawing/2014/main" id="{B5CF3894-8C4E-E34D-B1F8-148F37658D12}"/>
              </a:ext>
            </a:extLst>
          </p:cNvPr>
          <p:cNvSpPr txBox="1"/>
          <p:nvPr/>
        </p:nvSpPr>
        <p:spPr>
          <a:xfrm>
            <a:off x="5724865" y="1388375"/>
            <a:ext cx="2613025" cy="4578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9000"/>
              </a:lnSpc>
              <a:spcBef>
                <a:spcPts val="100"/>
              </a:spcBef>
            </a:pPr>
            <a:r>
              <a:rPr sz="1300" b="1" spc="-5" dirty="0">
                <a:solidFill>
                  <a:srgbClr val="40A2D5"/>
                </a:solidFill>
                <a:latin typeface="Arial"/>
                <a:cs typeface="Arial"/>
              </a:rPr>
              <a:t>2020</a:t>
            </a:r>
            <a:r>
              <a:rPr sz="1300" b="1" spc="-50" dirty="0">
                <a:solidFill>
                  <a:srgbClr val="40A2D5"/>
                </a:solidFill>
                <a:latin typeface="Arial"/>
                <a:cs typeface="Arial"/>
              </a:rPr>
              <a:t> </a:t>
            </a:r>
            <a:r>
              <a:rPr sz="1300" b="1" dirty="0" err="1">
                <a:solidFill>
                  <a:srgbClr val="40A2D5"/>
                </a:solidFill>
                <a:latin typeface="Arial"/>
                <a:cs typeface="Arial"/>
              </a:rPr>
              <a:t>durchschnittlich</a:t>
            </a:r>
            <a:r>
              <a:rPr sz="1300" b="1" spc="-45" dirty="0">
                <a:solidFill>
                  <a:srgbClr val="40A2D5"/>
                </a:solidFill>
                <a:latin typeface="Arial"/>
                <a:cs typeface="Arial"/>
              </a:rPr>
              <a:t> </a:t>
            </a:r>
            <a:r>
              <a:rPr sz="1300" b="1" spc="-5" dirty="0" err="1">
                <a:solidFill>
                  <a:srgbClr val="40A2D5"/>
                </a:solidFill>
                <a:latin typeface="Arial"/>
                <a:cs typeface="Arial"/>
              </a:rPr>
              <a:t>angefragte</a:t>
            </a:r>
            <a:r>
              <a:rPr sz="1300" b="1" spc="-5" dirty="0">
                <a:solidFill>
                  <a:srgbClr val="40A2D5"/>
                </a:solidFill>
                <a:latin typeface="Arial"/>
                <a:cs typeface="Arial"/>
              </a:rPr>
              <a:t> </a:t>
            </a:r>
            <a:r>
              <a:rPr sz="1300" b="1" spc="-345" dirty="0">
                <a:solidFill>
                  <a:srgbClr val="40A2D5"/>
                </a:solidFill>
                <a:latin typeface="Arial"/>
                <a:cs typeface="Arial"/>
              </a:rPr>
              <a:t> </a:t>
            </a:r>
            <a:r>
              <a:rPr sz="1300" b="1" spc="-5" dirty="0" err="1">
                <a:solidFill>
                  <a:srgbClr val="40A2D5"/>
                </a:solidFill>
                <a:latin typeface="Arial"/>
                <a:cs typeface="Arial"/>
              </a:rPr>
              <a:t>Wohnfinanzierungen</a:t>
            </a:r>
            <a:endParaRPr sz="1300" dirty="0">
              <a:latin typeface="Arial"/>
              <a:cs typeface="Arial"/>
            </a:endParaRPr>
          </a:p>
        </p:txBody>
      </p:sp>
      <p:sp>
        <p:nvSpPr>
          <p:cNvPr id="34" name="object 20">
            <a:extLst>
              <a:ext uri="{FF2B5EF4-FFF2-40B4-BE49-F238E27FC236}">
                <a16:creationId xmlns:a16="http://schemas.microsoft.com/office/drawing/2014/main" id="{C49B5AF2-B2E6-214A-BDD7-EE9DECE0069B}"/>
              </a:ext>
            </a:extLst>
          </p:cNvPr>
          <p:cNvSpPr txBox="1"/>
          <p:nvPr/>
        </p:nvSpPr>
        <p:spPr>
          <a:xfrm>
            <a:off x="1699985" y="3323093"/>
            <a:ext cx="879772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de-DE" sz="1200" b="1" spc="-5" dirty="0">
                <a:solidFill>
                  <a:srgbClr val="00497B"/>
                </a:solidFill>
                <a:latin typeface="Arial"/>
                <a:cs typeface="Arial"/>
              </a:rPr>
              <a:t>115 Mio.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35" name="object 21">
            <a:extLst>
              <a:ext uri="{FF2B5EF4-FFF2-40B4-BE49-F238E27FC236}">
                <a16:creationId xmlns:a16="http://schemas.microsoft.com/office/drawing/2014/main" id="{B3A816E8-FCBE-6145-A8AE-C0982CEB8187}"/>
              </a:ext>
            </a:extLst>
          </p:cNvPr>
          <p:cNvSpPr txBox="1"/>
          <p:nvPr/>
        </p:nvSpPr>
        <p:spPr>
          <a:xfrm>
            <a:off x="2660257" y="3558246"/>
            <a:ext cx="24574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de-DE" sz="1200" b="1" spc="-5" dirty="0">
                <a:solidFill>
                  <a:srgbClr val="00497B"/>
                </a:solidFill>
                <a:latin typeface="Arial"/>
                <a:cs typeface="Arial"/>
              </a:rPr>
              <a:t>9</a:t>
            </a:r>
            <a:r>
              <a:rPr sz="1200" b="1" spc="-5" dirty="0">
                <a:solidFill>
                  <a:srgbClr val="00497B"/>
                </a:solidFill>
                <a:latin typeface="Arial"/>
                <a:cs typeface="Arial"/>
              </a:rPr>
              <a:t>%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36" name="object 22">
            <a:extLst>
              <a:ext uri="{FF2B5EF4-FFF2-40B4-BE49-F238E27FC236}">
                <a16:creationId xmlns:a16="http://schemas.microsoft.com/office/drawing/2014/main" id="{CFBBB5EB-554A-614C-8B24-5B94CFE901DA}"/>
              </a:ext>
            </a:extLst>
          </p:cNvPr>
          <p:cNvSpPr txBox="1"/>
          <p:nvPr/>
        </p:nvSpPr>
        <p:spPr>
          <a:xfrm>
            <a:off x="1769327" y="3780750"/>
            <a:ext cx="762808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de-DE" sz="1200" b="1" spc="-5" dirty="0">
                <a:solidFill>
                  <a:srgbClr val="00497B"/>
                </a:solidFill>
                <a:latin typeface="Arial"/>
                <a:cs typeface="Arial"/>
              </a:rPr>
              <a:t>125 Mio.</a:t>
            </a:r>
            <a:endParaRPr sz="1200" dirty="0">
              <a:latin typeface="Arial"/>
              <a:cs typeface="Arial"/>
            </a:endParaRPr>
          </a:p>
        </p:txBody>
      </p:sp>
      <p:pic>
        <p:nvPicPr>
          <p:cNvPr id="37" name="Grafik 36">
            <a:extLst>
              <a:ext uri="{FF2B5EF4-FFF2-40B4-BE49-F238E27FC236}">
                <a16:creationId xmlns:a16="http://schemas.microsoft.com/office/drawing/2014/main" id="{274C4139-9C9F-6043-B6F1-32A74A6DB877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489695" y="3171602"/>
            <a:ext cx="2171700" cy="927100"/>
          </a:xfrm>
          <a:prstGeom prst="rect">
            <a:avLst/>
          </a:prstGeom>
        </p:spPr>
      </p:pic>
      <p:pic>
        <p:nvPicPr>
          <p:cNvPr id="38" name="Grafik 37">
            <a:extLst>
              <a:ext uri="{FF2B5EF4-FFF2-40B4-BE49-F238E27FC236}">
                <a16:creationId xmlns:a16="http://schemas.microsoft.com/office/drawing/2014/main" id="{E877E877-B389-314A-954B-3165462F2519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2743032" y="1585896"/>
            <a:ext cx="2743442" cy="2139885"/>
          </a:xfrm>
          <a:prstGeom prst="rect">
            <a:avLst/>
          </a:prstGeom>
        </p:spPr>
      </p:pic>
      <p:pic>
        <p:nvPicPr>
          <p:cNvPr id="40" name="Grafik 39">
            <a:extLst>
              <a:ext uri="{FF2B5EF4-FFF2-40B4-BE49-F238E27FC236}">
                <a16:creationId xmlns:a16="http://schemas.microsoft.com/office/drawing/2014/main" id="{CB708912-6395-D743-AD99-00F6BD47DE58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5731454" y="2008946"/>
            <a:ext cx="177800" cy="177800"/>
          </a:xfrm>
          <a:prstGeom prst="rect">
            <a:avLst/>
          </a:prstGeom>
        </p:spPr>
      </p:pic>
      <p:pic>
        <p:nvPicPr>
          <p:cNvPr id="41" name="Grafik 40">
            <a:extLst>
              <a:ext uri="{FF2B5EF4-FFF2-40B4-BE49-F238E27FC236}">
                <a16:creationId xmlns:a16="http://schemas.microsoft.com/office/drawing/2014/main" id="{A2EA0C35-DF13-A346-8AB9-42CC9CA65F45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5731454" y="2325784"/>
            <a:ext cx="177800" cy="177800"/>
          </a:xfrm>
          <a:prstGeom prst="rect">
            <a:avLst/>
          </a:prstGeom>
        </p:spPr>
      </p:pic>
      <p:pic>
        <p:nvPicPr>
          <p:cNvPr id="42" name="Grafik 41">
            <a:extLst>
              <a:ext uri="{FF2B5EF4-FFF2-40B4-BE49-F238E27FC236}">
                <a16:creationId xmlns:a16="http://schemas.microsoft.com/office/drawing/2014/main" id="{04505423-6C5D-0240-850D-315BE5206E4E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5731454" y="2643174"/>
            <a:ext cx="177800" cy="177800"/>
          </a:xfrm>
          <a:prstGeom prst="rect">
            <a:avLst/>
          </a:prstGeom>
        </p:spPr>
      </p:pic>
      <p:pic>
        <p:nvPicPr>
          <p:cNvPr id="43" name="Grafik 42">
            <a:extLst>
              <a:ext uri="{FF2B5EF4-FFF2-40B4-BE49-F238E27FC236}">
                <a16:creationId xmlns:a16="http://schemas.microsoft.com/office/drawing/2014/main" id="{D4D7C220-9152-4745-B4AF-0883C4E4BDAC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5731454" y="2955925"/>
            <a:ext cx="177800" cy="177800"/>
          </a:xfrm>
          <a:prstGeom prst="rect">
            <a:avLst/>
          </a:prstGeom>
        </p:spPr>
      </p:pic>
      <p:sp>
        <p:nvSpPr>
          <p:cNvPr id="19" name="object 15">
            <a:extLst>
              <a:ext uri="{FF2B5EF4-FFF2-40B4-BE49-F238E27FC236}">
                <a16:creationId xmlns:a16="http://schemas.microsoft.com/office/drawing/2014/main" id="{4C11D7A0-3B7C-4179-A6EA-51C4D0501C74}"/>
              </a:ext>
            </a:extLst>
          </p:cNvPr>
          <p:cNvSpPr txBox="1"/>
          <p:nvPr/>
        </p:nvSpPr>
        <p:spPr>
          <a:xfrm>
            <a:off x="123614" y="3758831"/>
            <a:ext cx="505865" cy="2143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9000"/>
              </a:lnSpc>
              <a:spcBef>
                <a:spcPts val="100"/>
              </a:spcBef>
            </a:pPr>
            <a:r>
              <a:rPr sz="1300" b="1" spc="-5" dirty="0">
                <a:solidFill>
                  <a:srgbClr val="40A2D5"/>
                </a:solidFill>
                <a:latin typeface="Arial"/>
                <a:cs typeface="Arial"/>
              </a:rPr>
              <a:t>2020</a:t>
            </a:r>
            <a:endParaRPr sz="1300" dirty="0">
              <a:latin typeface="Arial"/>
              <a:cs typeface="Arial"/>
            </a:endParaRPr>
          </a:p>
        </p:txBody>
      </p:sp>
      <p:sp>
        <p:nvSpPr>
          <p:cNvPr id="20" name="object 15">
            <a:extLst>
              <a:ext uri="{FF2B5EF4-FFF2-40B4-BE49-F238E27FC236}">
                <a16:creationId xmlns:a16="http://schemas.microsoft.com/office/drawing/2014/main" id="{0057C2B2-28A6-4344-85D0-2A6BA9D20C1E}"/>
              </a:ext>
            </a:extLst>
          </p:cNvPr>
          <p:cNvSpPr txBox="1"/>
          <p:nvPr/>
        </p:nvSpPr>
        <p:spPr>
          <a:xfrm>
            <a:off x="123614" y="3306229"/>
            <a:ext cx="505865" cy="2143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9000"/>
              </a:lnSpc>
              <a:spcBef>
                <a:spcPts val="100"/>
              </a:spcBef>
            </a:pPr>
            <a:r>
              <a:rPr sz="1300" b="1" spc="-5" dirty="0">
                <a:solidFill>
                  <a:srgbClr val="40A2D5"/>
                </a:solidFill>
                <a:latin typeface="Arial"/>
                <a:cs typeface="Arial"/>
              </a:rPr>
              <a:t>20</a:t>
            </a:r>
            <a:r>
              <a:rPr lang="de-DE" sz="1300" b="1" spc="-5" dirty="0">
                <a:solidFill>
                  <a:srgbClr val="40A2D5"/>
                </a:solidFill>
                <a:latin typeface="Arial"/>
                <a:cs typeface="Arial"/>
              </a:rPr>
              <a:t>19</a:t>
            </a:r>
            <a:endParaRPr sz="13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xfrm>
            <a:off x="505321" y="530894"/>
            <a:ext cx="6747334" cy="505250"/>
          </a:xfrm>
          <a:prstGeom prst="rect">
            <a:avLst/>
          </a:prstGeom>
        </p:spPr>
        <p:txBody>
          <a:bodyPr vert="horz" wrap="square" lIns="0" tIns="12684" rIns="0" bIns="0" rtlCol="0" anchor="ctr">
            <a:spAutoFit/>
          </a:bodyPr>
          <a:lstStyle/>
          <a:p>
            <a:pPr marL="12065">
              <a:spcBef>
                <a:spcPts val="100"/>
              </a:spcBef>
            </a:pPr>
            <a:r>
              <a:rPr lang="de-DE" dirty="0"/>
              <a:t>Rate versus Miete in Tirol</a:t>
            </a:r>
            <a:endParaRPr lang="de-DE" dirty="0">
              <a:highlight>
                <a:srgbClr val="FFFF00"/>
              </a:highlight>
            </a:endParaRPr>
          </a:p>
        </p:txBody>
      </p:sp>
      <p:sp>
        <p:nvSpPr>
          <p:cNvPr id="67" name="object 10">
            <a:extLst>
              <a:ext uri="{FF2B5EF4-FFF2-40B4-BE49-F238E27FC236}">
                <a16:creationId xmlns:a16="http://schemas.microsoft.com/office/drawing/2014/main" id="{50C7695C-DC12-2E49-B650-E316AC06B987}"/>
              </a:ext>
            </a:extLst>
          </p:cNvPr>
          <p:cNvSpPr/>
          <p:nvPr/>
        </p:nvSpPr>
        <p:spPr>
          <a:xfrm>
            <a:off x="544972" y="4674229"/>
            <a:ext cx="8054556" cy="0"/>
          </a:xfrm>
          <a:custGeom>
            <a:avLst/>
            <a:gdLst/>
            <a:ahLst/>
            <a:cxnLst/>
            <a:rect l="l" t="t" r="r" b="b"/>
            <a:pathLst>
              <a:path w="8064500">
                <a:moveTo>
                  <a:pt x="0" y="0"/>
                </a:moveTo>
                <a:lnTo>
                  <a:pt x="8064004" y="0"/>
                </a:lnTo>
              </a:path>
            </a:pathLst>
          </a:custGeom>
          <a:ln w="6350">
            <a:solidFill>
              <a:srgbClr val="00497B"/>
            </a:solidFill>
          </a:ln>
        </p:spPr>
        <p:txBody>
          <a:bodyPr wrap="square" lIns="0" tIns="0" rIns="0" bIns="0" rtlCol="0"/>
          <a:lstStyle/>
          <a:p>
            <a:endParaRPr sz="1798"/>
          </a:p>
        </p:txBody>
      </p:sp>
      <p:pic>
        <p:nvPicPr>
          <p:cNvPr id="30" name="Grafik 29">
            <a:extLst>
              <a:ext uri="{FF2B5EF4-FFF2-40B4-BE49-F238E27FC236}">
                <a16:creationId xmlns:a16="http://schemas.microsoft.com/office/drawing/2014/main" id="{A1762469-6D45-AD44-A5C6-E767262825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10" y="4817436"/>
            <a:ext cx="1991441" cy="190265"/>
          </a:xfrm>
          <a:prstGeom prst="rect">
            <a:avLst/>
          </a:prstGeom>
        </p:spPr>
      </p:pic>
      <p:pic>
        <p:nvPicPr>
          <p:cNvPr id="31" name="Grafik 30">
            <a:extLst>
              <a:ext uri="{FF2B5EF4-FFF2-40B4-BE49-F238E27FC236}">
                <a16:creationId xmlns:a16="http://schemas.microsoft.com/office/drawing/2014/main" id="{55F17908-4324-D74A-ABD4-832B28B4188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729" y="4817436"/>
            <a:ext cx="1572858" cy="190265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5AC36F6F-2BF9-CF4C-AE4E-565B79FF819C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1198333" y="1461011"/>
            <a:ext cx="6747334" cy="2335636"/>
          </a:xfrm>
          <a:prstGeom prst="rect">
            <a:avLst/>
          </a:prstGeom>
        </p:spPr>
      </p:pic>
      <p:sp>
        <p:nvSpPr>
          <p:cNvPr id="22" name="object 19">
            <a:extLst>
              <a:ext uri="{FF2B5EF4-FFF2-40B4-BE49-F238E27FC236}">
                <a16:creationId xmlns:a16="http://schemas.microsoft.com/office/drawing/2014/main" id="{0796093B-DA21-CF44-835A-309BF6BDB036}"/>
              </a:ext>
            </a:extLst>
          </p:cNvPr>
          <p:cNvSpPr txBox="1"/>
          <p:nvPr/>
        </p:nvSpPr>
        <p:spPr>
          <a:xfrm>
            <a:off x="1354299" y="1730537"/>
            <a:ext cx="2245995" cy="1593384"/>
          </a:xfrm>
          <a:prstGeom prst="rect">
            <a:avLst/>
          </a:prstGeom>
        </p:spPr>
        <p:txBody>
          <a:bodyPr vert="horz" wrap="square" lIns="0" tIns="23685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64"/>
              </a:spcBef>
            </a:pPr>
            <a:r>
              <a:rPr lang="de-DE" sz="5550" b="1" spc="-10" dirty="0">
                <a:solidFill>
                  <a:srgbClr val="00497A"/>
                </a:solidFill>
                <a:latin typeface="Arial"/>
                <a:cs typeface="Arial"/>
              </a:rPr>
              <a:t>971</a:t>
            </a:r>
            <a:endParaRPr sz="5550" dirty="0">
              <a:latin typeface="Arial"/>
              <a:cs typeface="Arial"/>
            </a:endParaRPr>
          </a:p>
          <a:p>
            <a:pPr marL="30480">
              <a:lnSpc>
                <a:spcPct val="100000"/>
              </a:lnSpc>
              <a:spcBef>
                <a:spcPts val="320"/>
              </a:spcBef>
            </a:pPr>
            <a:r>
              <a:rPr sz="1000" b="1" spc="-5" dirty="0" err="1">
                <a:solidFill>
                  <a:srgbClr val="00497A"/>
                </a:solidFill>
                <a:latin typeface="Arial"/>
                <a:cs typeface="Arial"/>
              </a:rPr>
              <a:t>Berechnungsbasis</a:t>
            </a:r>
            <a:r>
              <a:rPr sz="1000" b="1" spc="-5" dirty="0">
                <a:solidFill>
                  <a:srgbClr val="00497A"/>
                </a:solidFill>
                <a:latin typeface="Arial"/>
                <a:cs typeface="Arial"/>
              </a:rPr>
              <a:t>:</a:t>
            </a:r>
            <a:endParaRPr sz="1000" dirty="0">
              <a:latin typeface="Arial"/>
              <a:cs typeface="Arial"/>
            </a:endParaRPr>
          </a:p>
          <a:p>
            <a:pPr marL="30480">
              <a:lnSpc>
                <a:spcPct val="100000"/>
              </a:lnSpc>
            </a:pPr>
            <a:r>
              <a:rPr sz="1000" dirty="0">
                <a:solidFill>
                  <a:srgbClr val="00497A"/>
                </a:solidFill>
                <a:latin typeface="Arial"/>
                <a:cs typeface="Arial"/>
              </a:rPr>
              <a:t>Ø</a:t>
            </a:r>
            <a:r>
              <a:rPr sz="1000" spc="-30" dirty="0">
                <a:solidFill>
                  <a:srgbClr val="00497A"/>
                </a:solidFill>
                <a:latin typeface="Arial"/>
                <a:cs typeface="Arial"/>
              </a:rPr>
              <a:t> </a:t>
            </a:r>
            <a:r>
              <a:rPr sz="1000" dirty="0" err="1">
                <a:solidFill>
                  <a:srgbClr val="00497A"/>
                </a:solidFill>
                <a:latin typeface="Arial"/>
                <a:cs typeface="Arial"/>
              </a:rPr>
              <a:t>Finanzierungssumme</a:t>
            </a:r>
            <a:r>
              <a:rPr sz="1000" dirty="0">
                <a:solidFill>
                  <a:srgbClr val="00497A"/>
                </a:solidFill>
                <a:latin typeface="Arial"/>
                <a:cs typeface="Arial"/>
              </a:rPr>
              <a:t>:</a:t>
            </a:r>
            <a:r>
              <a:rPr sz="1000" spc="-30" dirty="0">
                <a:solidFill>
                  <a:srgbClr val="00497A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497A"/>
                </a:solidFill>
                <a:latin typeface="Arial"/>
                <a:cs typeface="Arial"/>
              </a:rPr>
              <a:t>2</a:t>
            </a:r>
            <a:r>
              <a:rPr lang="de-DE" sz="1000" b="1" spc="-5" dirty="0">
                <a:solidFill>
                  <a:srgbClr val="00497A"/>
                </a:solidFill>
                <a:latin typeface="Arial"/>
                <a:cs typeface="Arial"/>
              </a:rPr>
              <a:t>4</a:t>
            </a:r>
            <a:r>
              <a:rPr sz="1000" b="1" spc="-5" dirty="0">
                <a:solidFill>
                  <a:srgbClr val="00497A"/>
                </a:solidFill>
                <a:latin typeface="Arial"/>
                <a:cs typeface="Arial"/>
              </a:rPr>
              <a:t>0.000</a:t>
            </a:r>
            <a:r>
              <a:rPr sz="1000" b="1" spc="-35" dirty="0">
                <a:solidFill>
                  <a:srgbClr val="00497A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00497A"/>
                </a:solidFill>
                <a:latin typeface="Arial"/>
                <a:cs typeface="Arial"/>
              </a:rPr>
              <a:t>Euro</a:t>
            </a:r>
            <a:endParaRPr sz="1000" dirty="0">
              <a:latin typeface="Arial"/>
              <a:cs typeface="Arial"/>
            </a:endParaRPr>
          </a:p>
          <a:p>
            <a:pPr marL="30480">
              <a:lnSpc>
                <a:spcPct val="100000"/>
              </a:lnSpc>
            </a:pPr>
            <a:r>
              <a:rPr sz="1000" dirty="0">
                <a:solidFill>
                  <a:srgbClr val="00497A"/>
                </a:solidFill>
                <a:latin typeface="Arial"/>
                <a:cs typeface="Arial"/>
              </a:rPr>
              <a:t>Ø</a:t>
            </a:r>
            <a:r>
              <a:rPr sz="1000" spc="-25" dirty="0">
                <a:solidFill>
                  <a:srgbClr val="00497A"/>
                </a:solidFill>
                <a:latin typeface="Arial"/>
                <a:cs typeface="Arial"/>
              </a:rPr>
              <a:t> </a:t>
            </a:r>
            <a:r>
              <a:rPr sz="1000" spc="-5" dirty="0" err="1">
                <a:solidFill>
                  <a:srgbClr val="00497A"/>
                </a:solidFill>
                <a:latin typeface="Arial"/>
                <a:cs typeface="Arial"/>
              </a:rPr>
              <a:t>Laufzeit</a:t>
            </a:r>
            <a:r>
              <a:rPr sz="1000" spc="-5" dirty="0">
                <a:solidFill>
                  <a:srgbClr val="00497A"/>
                </a:solidFill>
                <a:latin typeface="Arial"/>
                <a:cs typeface="Arial"/>
              </a:rPr>
              <a:t>:</a:t>
            </a:r>
            <a:r>
              <a:rPr sz="1000" spc="-25" dirty="0">
                <a:solidFill>
                  <a:srgbClr val="00497A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497A"/>
                </a:solidFill>
                <a:latin typeface="Arial"/>
                <a:cs typeface="Arial"/>
              </a:rPr>
              <a:t>25</a:t>
            </a:r>
            <a:r>
              <a:rPr sz="1000" b="1" spc="-25" dirty="0">
                <a:solidFill>
                  <a:srgbClr val="00497A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0497A"/>
                </a:solidFill>
                <a:latin typeface="Arial"/>
                <a:cs typeface="Arial"/>
              </a:rPr>
              <a:t>Jahre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23" name="object 20">
            <a:extLst>
              <a:ext uri="{FF2B5EF4-FFF2-40B4-BE49-F238E27FC236}">
                <a16:creationId xmlns:a16="http://schemas.microsoft.com/office/drawing/2014/main" id="{C6B3B5D0-044A-394E-B7A5-F2DFDCDEA3BD}"/>
              </a:ext>
            </a:extLst>
          </p:cNvPr>
          <p:cNvSpPr txBox="1"/>
          <p:nvPr/>
        </p:nvSpPr>
        <p:spPr>
          <a:xfrm>
            <a:off x="5030355" y="1832682"/>
            <a:ext cx="2162067" cy="1477968"/>
          </a:xfrm>
          <a:prstGeom prst="rect">
            <a:avLst/>
          </a:prstGeom>
        </p:spPr>
        <p:txBody>
          <a:bodyPr vert="horz" wrap="square" lIns="0" tIns="23685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864"/>
              </a:spcBef>
            </a:pPr>
            <a:r>
              <a:rPr lang="de-DE" sz="4800" b="1" spc="-10" dirty="0">
                <a:solidFill>
                  <a:srgbClr val="00497A"/>
                </a:solidFill>
                <a:latin typeface="Arial"/>
                <a:cs typeface="Arial"/>
              </a:rPr>
              <a:t>840</a:t>
            </a:r>
            <a:endParaRPr sz="4800" dirty="0">
              <a:latin typeface="Arial"/>
              <a:cs typeface="Arial"/>
            </a:endParaRPr>
          </a:p>
          <a:p>
            <a:pPr marL="58419">
              <a:lnSpc>
                <a:spcPct val="100000"/>
              </a:lnSpc>
              <a:spcBef>
                <a:spcPts val="320"/>
              </a:spcBef>
            </a:pPr>
            <a:r>
              <a:rPr sz="1000" b="1" spc="-5" dirty="0" err="1">
                <a:solidFill>
                  <a:srgbClr val="00497A"/>
                </a:solidFill>
                <a:latin typeface="Arial"/>
                <a:cs typeface="Arial"/>
              </a:rPr>
              <a:t>Berechnungsbasis</a:t>
            </a:r>
            <a:r>
              <a:rPr sz="1000" b="1" spc="-5" dirty="0">
                <a:solidFill>
                  <a:srgbClr val="00497A"/>
                </a:solidFill>
                <a:latin typeface="Arial"/>
                <a:cs typeface="Arial"/>
              </a:rPr>
              <a:t>:</a:t>
            </a:r>
            <a:endParaRPr sz="1000" dirty="0">
              <a:latin typeface="Arial"/>
              <a:cs typeface="Arial"/>
            </a:endParaRPr>
          </a:p>
          <a:p>
            <a:pPr marL="58419">
              <a:lnSpc>
                <a:spcPct val="100000"/>
              </a:lnSpc>
            </a:pPr>
            <a:r>
              <a:rPr sz="1000" dirty="0">
                <a:solidFill>
                  <a:srgbClr val="00497A"/>
                </a:solidFill>
                <a:latin typeface="Arial"/>
                <a:cs typeface="Arial"/>
              </a:rPr>
              <a:t>Ø</a:t>
            </a:r>
            <a:r>
              <a:rPr sz="1000" spc="-25" dirty="0">
                <a:solidFill>
                  <a:srgbClr val="00497A"/>
                </a:solidFill>
                <a:latin typeface="Arial"/>
                <a:cs typeface="Arial"/>
              </a:rPr>
              <a:t> </a:t>
            </a:r>
            <a:r>
              <a:rPr lang="de-DE" sz="1000" b="1" spc="-25" dirty="0">
                <a:solidFill>
                  <a:srgbClr val="00497A"/>
                </a:solidFill>
                <a:latin typeface="Arial"/>
                <a:cs typeface="Arial"/>
              </a:rPr>
              <a:t>12</a:t>
            </a:r>
            <a:r>
              <a:rPr sz="1000" b="1" spc="-25" dirty="0">
                <a:solidFill>
                  <a:srgbClr val="00497A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00497A"/>
                </a:solidFill>
                <a:latin typeface="Arial"/>
                <a:cs typeface="Arial"/>
              </a:rPr>
              <a:t>Euro</a:t>
            </a:r>
            <a:r>
              <a:rPr sz="1000" b="1" spc="-20" dirty="0">
                <a:solidFill>
                  <a:srgbClr val="00497A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00497A"/>
                </a:solidFill>
                <a:latin typeface="Arial"/>
                <a:cs typeface="Arial"/>
              </a:rPr>
              <a:t>pro</a:t>
            </a:r>
            <a:r>
              <a:rPr sz="1000" spc="-25" dirty="0">
                <a:solidFill>
                  <a:srgbClr val="00497A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00497A"/>
                </a:solidFill>
                <a:latin typeface="Arial"/>
                <a:cs typeface="Arial"/>
              </a:rPr>
              <a:t>m</a:t>
            </a:r>
            <a:r>
              <a:rPr sz="825" spc="7" baseline="35353" dirty="0">
                <a:solidFill>
                  <a:srgbClr val="00497A"/>
                </a:solidFill>
                <a:latin typeface="Arial"/>
                <a:cs typeface="Arial"/>
              </a:rPr>
              <a:t>2</a:t>
            </a:r>
            <a:endParaRPr sz="825" baseline="35353" dirty="0">
              <a:latin typeface="Arial"/>
              <a:cs typeface="Arial"/>
            </a:endParaRPr>
          </a:p>
          <a:p>
            <a:pPr marL="58419">
              <a:lnSpc>
                <a:spcPct val="100000"/>
              </a:lnSpc>
            </a:pPr>
            <a:r>
              <a:rPr sz="1000" dirty="0">
                <a:solidFill>
                  <a:srgbClr val="00497A"/>
                </a:solidFill>
                <a:latin typeface="Arial"/>
                <a:cs typeface="Arial"/>
              </a:rPr>
              <a:t>Ø</a:t>
            </a:r>
            <a:r>
              <a:rPr sz="1000" spc="-5" dirty="0">
                <a:solidFill>
                  <a:srgbClr val="00497A"/>
                </a:solidFill>
                <a:latin typeface="Arial"/>
                <a:cs typeface="Arial"/>
              </a:rPr>
              <a:t> </a:t>
            </a:r>
            <a:r>
              <a:rPr sz="1000" spc="-10" dirty="0" err="1">
                <a:solidFill>
                  <a:srgbClr val="00497A"/>
                </a:solidFill>
                <a:latin typeface="Arial"/>
                <a:cs typeface="Arial"/>
              </a:rPr>
              <a:t>Wohnungsgröße</a:t>
            </a:r>
            <a:r>
              <a:rPr sz="1000" dirty="0">
                <a:solidFill>
                  <a:srgbClr val="00497A"/>
                </a:solidFill>
                <a:latin typeface="Arial"/>
                <a:cs typeface="Arial"/>
              </a:rPr>
              <a:t>:</a:t>
            </a:r>
            <a:r>
              <a:rPr sz="1000" spc="-5" dirty="0">
                <a:solidFill>
                  <a:srgbClr val="00497A"/>
                </a:solidFill>
                <a:latin typeface="Arial"/>
                <a:cs typeface="Arial"/>
              </a:rPr>
              <a:t> </a:t>
            </a:r>
            <a:r>
              <a:rPr lang="de-DE" sz="1000" b="1" spc="-5" dirty="0">
                <a:solidFill>
                  <a:srgbClr val="00497A"/>
                </a:solidFill>
                <a:latin typeface="Arial"/>
                <a:cs typeface="Arial"/>
              </a:rPr>
              <a:t>70</a:t>
            </a:r>
            <a:r>
              <a:rPr lang="de-DE" sz="1000" spc="-5" dirty="0">
                <a:solidFill>
                  <a:srgbClr val="00497A"/>
                </a:solidFill>
                <a:latin typeface="Arial"/>
                <a:cs typeface="Arial"/>
              </a:rPr>
              <a:t> </a:t>
            </a:r>
            <a:r>
              <a:rPr sz="1000" b="1" spc="5" dirty="0">
                <a:solidFill>
                  <a:srgbClr val="00497A"/>
                </a:solidFill>
                <a:latin typeface="Arial"/>
                <a:cs typeface="Arial"/>
              </a:rPr>
              <a:t>m</a:t>
            </a:r>
            <a:r>
              <a:rPr sz="825" b="1" spc="7" baseline="35353" dirty="0">
                <a:solidFill>
                  <a:srgbClr val="00497A"/>
                </a:solidFill>
                <a:latin typeface="Arial"/>
                <a:cs typeface="Arial"/>
              </a:rPr>
              <a:t>2</a:t>
            </a:r>
            <a:endParaRPr sz="825" baseline="35353" dirty="0">
              <a:latin typeface="Arial"/>
              <a:cs typeface="Arial"/>
            </a:endParaRPr>
          </a:p>
        </p:txBody>
      </p:sp>
      <p:sp>
        <p:nvSpPr>
          <p:cNvPr id="24" name="object 21">
            <a:extLst>
              <a:ext uri="{FF2B5EF4-FFF2-40B4-BE49-F238E27FC236}">
                <a16:creationId xmlns:a16="http://schemas.microsoft.com/office/drawing/2014/main" id="{F7E9DEE5-29D6-3E4F-99A8-2FEF60C32833}"/>
              </a:ext>
            </a:extLst>
          </p:cNvPr>
          <p:cNvSpPr txBox="1"/>
          <p:nvPr/>
        </p:nvSpPr>
        <p:spPr>
          <a:xfrm>
            <a:off x="1354299" y="3511195"/>
            <a:ext cx="154114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solidFill>
                  <a:srgbClr val="00497A"/>
                </a:solidFill>
                <a:latin typeface="Arial"/>
                <a:cs typeface="Arial"/>
              </a:rPr>
              <a:t>Quelle:</a:t>
            </a:r>
            <a:r>
              <a:rPr sz="700" spc="-10" dirty="0">
                <a:solidFill>
                  <a:srgbClr val="00497A"/>
                </a:solidFill>
                <a:latin typeface="Arial"/>
                <a:cs typeface="Arial"/>
              </a:rPr>
              <a:t> </a:t>
            </a:r>
            <a:r>
              <a:rPr sz="700" spc="-10" dirty="0" err="1">
                <a:solidFill>
                  <a:srgbClr val="00497A"/>
                </a:solidFill>
                <a:latin typeface="Arial"/>
                <a:cs typeface="Arial"/>
              </a:rPr>
              <a:t>Wohnkreditrechner</a:t>
            </a:r>
            <a:r>
              <a:rPr sz="700" spc="-10" dirty="0">
                <a:solidFill>
                  <a:srgbClr val="00497A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00497A"/>
                </a:solidFill>
                <a:latin typeface="Arial"/>
                <a:cs typeface="Arial"/>
              </a:rPr>
              <a:t>Erste</a:t>
            </a:r>
            <a:r>
              <a:rPr sz="700" spc="-5" dirty="0">
                <a:solidFill>
                  <a:srgbClr val="00497A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00497A"/>
                </a:solidFill>
                <a:latin typeface="Arial"/>
                <a:cs typeface="Arial"/>
              </a:rPr>
              <a:t>Bank</a:t>
            </a:r>
            <a:endParaRPr sz="700" dirty="0">
              <a:latin typeface="Arial"/>
              <a:cs typeface="Arial"/>
            </a:endParaRPr>
          </a:p>
        </p:txBody>
      </p:sp>
      <p:sp>
        <p:nvSpPr>
          <p:cNvPr id="26" name="object 23">
            <a:extLst>
              <a:ext uri="{FF2B5EF4-FFF2-40B4-BE49-F238E27FC236}">
                <a16:creationId xmlns:a16="http://schemas.microsoft.com/office/drawing/2014/main" id="{0AB381DF-1F75-A445-8878-7CA315C07162}"/>
              </a:ext>
            </a:extLst>
          </p:cNvPr>
          <p:cNvSpPr txBox="1"/>
          <p:nvPr/>
        </p:nvSpPr>
        <p:spPr>
          <a:xfrm>
            <a:off x="1471702" y="1531905"/>
            <a:ext cx="71839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235" dirty="0">
                <a:solidFill>
                  <a:srgbClr val="00497A"/>
                </a:solidFill>
                <a:latin typeface="Arial"/>
                <a:cs typeface="Arial"/>
              </a:rPr>
              <a:t>R</a:t>
            </a:r>
            <a:r>
              <a:rPr sz="1200" b="1" dirty="0">
                <a:solidFill>
                  <a:srgbClr val="00497A"/>
                </a:solidFill>
                <a:latin typeface="Arial"/>
                <a:cs typeface="Arial"/>
              </a:rPr>
              <a:t>A</a:t>
            </a:r>
            <a:r>
              <a:rPr sz="1200" b="1" spc="-185" dirty="0">
                <a:solidFill>
                  <a:srgbClr val="00497A"/>
                </a:solidFill>
                <a:latin typeface="Arial"/>
                <a:cs typeface="Arial"/>
              </a:rPr>
              <a:t> </a:t>
            </a:r>
            <a:r>
              <a:rPr sz="1200" b="1" spc="240" dirty="0">
                <a:solidFill>
                  <a:srgbClr val="00497A"/>
                </a:solidFill>
                <a:latin typeface="Arial"/>
                <a:cs typeface="Arial"/>
              </a:rPr>
              <a:t>T</a:t>
            </a:r>
            <a:r>
              <a:rPr sz="1200" b="1" dirty="0">
                <a:solidFill>
                  <a:srgbClr val="00497A"/>
                </a:solidFill>
                <a:latin typeface="Arial"/>
                <a:cs typeface="Arial"/>
              </a:rPr>
              <a:t>E</a:t>
            </a:r>
            <a:r>
              <a:rPr sz="1200" b="1" spc="-95" dirty="0">
                <a:solidFill>
                  <a:srgbClr val="00497A"/>
                </a:solidFill>
                <a:latin typeface="Arial"/>
                <a:cs typeface="Arial"/>
              </a:rPr>
              <a:t> 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27" name="object 24">
            <a:extLst>
              <a:ext uri="{FF2B5EF4-FFF2-40B4-BE49-F238E27FC236}">
                <a16:creationId xmlns:a16="http://schemas.microsoft.com/office/drawing/2014/main" id="{CD749EC5-41A5-5549-A6C4-4FE55C51D54E}"/>
              </a:ext>
            </a:extLst>
          </p:cNvPr>
          <p:cNvSpPr txBox="1"/>
          <p:nvPr/>
        </p:nvSpPr>
        <p:spPr>
          <a:xfrm>
            <a:off x="4663645" y="1526510"/>
            <a:ext cx="6438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190" dirty="0">
                <a:solidFill>
                  <a:srgbClr val="00497A"/>
                </a:solidFill>
                <a:latin typeface="Arial"/>
                <a:cs typeface="Arial"/>
              </a:rPr>
              <a:t>MIETE</a:t>
            </a:r>
            <a:r>
              <a:rPr sz="1200" b="1" spc="-95" dirty="0">
                <a:solidFill>
                  <a:srgbClr val="00497A"/>
                </a:solidFill>
                <a:latin typeface="Arial"/>
                <a:cs typeface="Arial"/>
              </a:rPr>
              <a:t> </a:t>
            </a:r>
            <a:endParaRPr sz="1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8D040D-C856-4564-8EF0-4EDA63A37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300" y="313144"/>
            <a:ext cx="8233399" cy="492443"/>
          </a:xfrm>
        </p:spPr>
        <p:txBody>
          <a:bodyPr wrap="square" lIns="0" tIns="0" rIns="0" bIns="0" anchor="t">
            <a:spAutoFit/>
          </a:bodyPr>
          <a:lstStyle/>
          <a:p>
            <a:r>
              <a:rPr lang="de-DE" dirty="0"/>
              <a:t>Zukunftsweisend: Nachhaltigkeit im Fokus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1C36CE92-4A61-438B-929C-BAFE4221AF4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572000" y="1144188"/>
            <a:ext cx="4116699" cy="3411099"/>
          </a:xfrm>
          <a:prstGeom prst="rect">
            <a:avLst/>
          </a:prstGeom>
        </p:spPr>
      </p:pic>
      <p:sp>
        <p:nvSpPr>
          <p:cNvPr id="9" name="object 47">
            <a:extLst>
              <a:ext uri="{FF2B5EF4-FFF2-40B4-BE49-F238E27FC236}">
                <a16:creationId xmlns:a16="http://schemas.microsoft.com/office/drawing/2014/main" id="{9B5608AD-E93B-4388-B20D-CA646418B514}"/>
              </a:ext>
            </a:extLst>
          </p:cNvPr>
          <p:cNvSpPr txBox="1"/>
          <p:nvPr/>
        </p:nvSpPr>
        <p:spPr>
          <a:xfrm>
            <a:off x="4638726" y="1144188"/>
            <a:ext cx="3801941" cy="31034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8860"/>
              </a:lnSpc>
              <a:spcBef>
                <a:spcPts val="100"/>
              </a:spcBef>
            </a:pPr>
            <a:r>
              <a:rPr lang="de-DE" sz="7600" b="1" spc="-5" dirty="0">
                <a:solidFill>
                  <a:srgbClr val="00497A"/>
                </a:solidFill>
                <a:latin typeface="Arial"/>
                <a:cs typeface="Arial"/>
              </a:rPr>
              <a:t>56%</a:t>
            </a:r>
            <a:r>
              <a:rPr lang="de-DE" sz="4000" b="1" dirty="0">
                <a:solidFill>
                  <a:srgbClr val="0049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7600" b="1" spc="-5" dirty="0">
                <a:solidFill>
                  <a:srgbClr val="00497A"/>
                </a:solidFill>
                <a:latin typeface="Arial"/>
                <a:cs typeface="Arial"/>
              </a:rPr>
              <a:t> </a:t>
            </a:r>
            <a:endParaRPr lang="de-DE" sz="7600" dirty="0">
              <a:latin typeface="Arial"/>
              <a:cs typeface="Arial"/>
            </a:endParaRPr>
          </a:p>
          <a:p>
            <a:pPr marL="12700">
              <a:lnSpc>
                <a:spcPts val="1900"/>
              </a:lnSpc>
            </a:pPr>
            <a:r>
              <a:rPr lang="de-AT" dirty="0">
                <a:solidFill>
                  <a:srgbClr val="0049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 TirolerInnen ist die</a:t>
            </a:r>
          </a:p>
          <a:p>
            <a:pPr marL="12700">
              <a:lnSpc>
                <a:spcPts val="1900"/>
              </a:lnSpc>
            </a:pPr>
            <a:endParaRPr lang="de-AT" dirty="0">
              <a:solidFill>
                <a:srgbClr val="0049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ts val="1900"/>
              </a:lnSpc>
            </a:pPr>
            <a:r>
              <a:rPr lang="de-AT" b="1" dirty="0">
                <a:solidFill>
                  <a:srgbClr val="0049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Nutzung von nachhaltigen Baustoffen und die Verwendung von ökologischen Energie- und Heizformen </a:t>
            </a:r>
          </a:p>
          <a:p>
            <a:pPr marL="12700">
              <a:lnSpc>
                <a:spcPts val="1900"/>
              </a:lnSpc>
            </a:pPr>
            <a:br>
              <a:rPr lang="de-AT" b="1" dirty="0">
                <a:solidFill>
                  <a:srgbClr val="00497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dirty="0">
                <a:solidFill>
                  <a:srgbClr val="0049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"sehr wichtig“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A0CE7E30-CBA1-45DD-B1B5-65E729FFC62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64405" y="1144188"/>
            <a:ext cx="3339235" cy="3411099"/>
          </a:xfrm>
          <a:prstGeom prst="rect">
            <a:avLst/>
          </a:prstGeom>
        </p:spPr>
      </p:pic>
      <p:sp>
        <p:nvSpPr>
          <p:cNvPr id="12" name="object 47">
            <a:extLst>
              <a:ext uri="{FF2B5EF4-FFF2-40B4-BE49-F238E27FC236}">
                <a16:creationId xmlns:a16="http://schemas.microsoft.com/office/drawing/2014/main" id="{A3E634F1-1906-44B4-9870-8AAFEB9BFF3B}"/>
              </a:ext>
            </a:extLst>
          </p:cNvPr>
          <p:cNvSpPr txBox="1"/>
          <p:nvPr/>
        </p:nvSpPr>
        <p:spPr>
          <a:xfrm>
            <a:off x="390320" y="1176202"/>
            <a:ext cx="3014008" cy="3347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8860"/>
              </a:lnSpc>
              <a:spcBef>
                <a:spcPts val="100"/>
              </a:spcBef>
            </a:pPr>
            <a:r>
              <a:rPr lang="de-DE" sz="7600" b="1" spc="-5" dirty="0">
                <a:solidFill>
                  <a:srgbClr val="00497A"/>
                </a:solidFill>
                <a:latin typeface="Arial"/>
                <a:cs typeface="Arial"/>
              </a:rPr>
              <a:t>27%  </a:t>
            </a:r>
          </a:p>
          <a:p>
            <a:pPr marL="12700">
              <a:lnSpc>
                <a:spcPts val="1900"/>
              </a:lnSpc>
            </a:pPr>
            <a:r>
              <a:rPr lang="de-AT" dirty="0">
                <a:solidFill>
                  <a:srgbClr val="0049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 TirolerInnen sehen</a:t>
            </a:r>
          </a:p>
          <a:p>
            <a:pPr marL="12700">
              <a:lnSpc>
                <a:spcPts val="1900"/>
              </a:lnSpc>
            </a:pPr>
            <a:endParaRPr lang="de-AT" dirty="0">
              <a:solidFill>
                <a:srgbClr val="0049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ts val="1900"/>
              </a:lnSpc>
            </a:pPr>
            <a:r>
              <a:rPr lang="de-AT" b="1" dirty="0">
                <a:solidFill>
                  <a:srgbClr val="0049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 der derzeitigen Immobilie Aspekte der Nachhaltigkeit (nachhaltige Baustoffe, Energie- oder Heizformen) </a:t>
            </a:r>
          </a:p>
          <a:p>
            <a:pPr marL="12700">
              <a:lnSpc>
                <a:spcPts val="1900"/>
              </a:lnSpc>
            </a:pPr>
            <a:br>
              <a:rPr lang="de-AT" b="1" dirty="0">
                <a:solidFill>
                  <a:srgbClr val="00497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dirty="0">
                <a:solidFill>
                  <a:srgbClr val="0049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noch</a:t>
            </a:r>
            <a:r>
              <a:rPr lang="de-AT" b="1" dirty="0">
                <a:solidFill>
                  <a:srgbClr val="0049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>
                <a:solidFill>
                  <a:srgbClr val="0049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NICHT erfüllt</a:t>
            </a:r>
          </a:p>
        </p:txBody>
      </p:sp>
      <p:pic>
        <p:nvPicPr>
          <p:cNvPr id="4" name="Grafik 4" descr="Ein Bild, das Text, ClipArt enthält.&#10;&#10;Beschreibung automatisch generiert.">
            <a:extLst>
              <a:ext uri="{FF2B5EF4-FFF2-40B4-BE49-F238E27FC236}">
                <a16:creationId xmlns:a16="http://schemas.microsoft.com/office/drawing/2014/main" id="{4CFA1572-8850-4FD7-9826-665300FF06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6861" y="1144188"/>
            <a:ext cx="647182" cy="66234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</p:spPr>
      </p:pic>
      <p:pic>
        <p:nvPicPr>
          <p:cNvPr id="13" name="Grafik 4" descr="Ein Bild, das Text, ClipArt enthält.&#10;&#10;Beschreibung automatisch generiert.">
            <a:extLst>
              <a:ext uri="{FF2B5EF4-FFF2-40B4-BE49-F238E27FC236}">
                <a16:creationId xmlns:a16="http://schemas.microsoft.com/office/drawing/2014/main" id="{F7ED06EE-5E18-48D4-AB8C-33717693DE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6861" y="1847894"/>
            <a:ext cx="647182" cy="66234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</p:spPr>
      </p:pic>
      <p:pic>
        <p:nvPicPr>
          <p:cNvPr id="14" name="Grafik 4" descr="Ein Bild, das Text, ClipArt enthält.&#10;&#10;Beschreibung automatisch generiert.">
            <a:extLst>
              <a:ext uri="{FF2B5EF4-FFF2-40B4-BE49-F238E27FC236}">
                <a16:creationId xmlns:a16="http://schemas.microsoft.com/office/drawing/2014/main" id="{7A846399-C60F-4B49-87D5-D225139D59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6861" y="2543213"/>
            <a:ext cx="647182" cy="66234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</p:spPr>
      </p:pic>
      <p:pic>
        <p:nvPicPr>
          <p:cNvPr id="15" name="Grafik 4" descr="Ein Bild, das Text, ClipArt enthält.&#10;&#10;Beschreibung automatisch generiert.">
            <a:extLst>
              <a:ext uri="{FF2B5EF4-FFF2-40B4-BE49-F238E27FC236}">
                <a16:creationId xmlns:a16="http://schemas.microsoft.com/office/drawing/2014/main" id="{D78A2ABA-4AD4-42E2-BD8C-1C9B386BBA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6861" y="3230607"/>
            <a:ext cx="647182" cy="66234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</p:spPr>
      </p:pic>
      <p:pic>
        <p:nvPicPr>
          <p:cNvPr id="16" name="Grafik 4" descr="Ein Bild, das Text, ClipArt enthält.&#10;&#10;Beschreibung automatisch generiert.">
            <a:extLst>
              <a:ext uri="{FF2B5EF4-FFF2-40B4-BE49-F238E27FC236}">
                <a16:creationId xmlns:a16="http://schemas.microsoft.com/office/drawing/2014/main" id="{DC0C18CF-4BED-417E-AFF9-692100B0E5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2907" y="3942238"/>
            <a:ext cx="647182" cy="66234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A9C6D14F-A6EB-44C1-BD64-D56C3CFAF2B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10" y="4817436"/>
            <a:ext cx="1991441" cy="190265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688691A7-E26C-4E07-AD9F-79A74AFCBF0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729" y="4817436"/>
            <a:ext cx="1572858" cy="190265"/>
          </a:xfrm>
          <a:prstGeom prst="rect">
            <a:avLst/>
          </a:prstGeom>
        </p:spPr>
      </p:pic>
      <p:sp>
        <p:nvSpPr>
          <p:cNvPr id="19" name="object 10">
            <a:extLst>
              <a:ext uri="{FF2B5EF4-FFF2-40B4-BE49-F238E27FC236}">
                <a16:creationId xmlns:a16="http://schemas.microsoft.com/office/drawing/2014/main" id="{71B334A9-42DB-432A-8EC3-88464D050C69}"/>
              </a:ext>
            </a:extLst>
          </p:cNvPr>
          <p:cNvSpPr/>
          <p:nvPr/>
        </p:nvSpPr>
        <p:spPr>
          <a:xfrm>
            <a:off x="544972" y="4674229"/>
            <a:ext cx="8054556" cy="0"/>
          </a:xfrm>
          <a:custGeom>
            <a:avLst/>
            <a:gdLst/>
            <a:ahLst/>
            <a:cxnLst/>
            <a:rect l="l" t="t" r="r" b="b"/>
            <a:pathLst>
              <a:path w="8064500">
                <a:moveTo>
                  <a:pt x="0" y="0"/>
                </a:moveTo>
                <a:lnTo>
                  <a:pt x="8064004" y="0"/>
                </a:lnTo>
              </a:path>
            </a:pathLst>
          </a:custGeom>
          <a:ln w="6350">
            <a:solidFill>
              <a:srgbClr val="00497B"/>
            </a:solidFill>
          </a:ln>
        </p:spPr>
        <p:txBody>
          <a:bodyPr wrap="square" lIns="0" tIns="0" rIns="0" bIns="0" rtlCol="0"/>
          <a:lstStyle/>
          <a:p>
            <a:endParaRPr sz="1798"/>
          </a:p>
        </p:txBody>
      </p:sp>
    </p:spTree>
    <p:extLst>
      <p:ext uri="{BB962C8B-B14F-4D97-AF65-F5344CB8AC3E}">
        <p14:creationId xmlns:p14="http://schemas.microsoft.com/office/powerpoint/2010/main" val="31291499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CE7DCD35-F41B-40B6-B165-9FD8F3D13CF4}"/>
              </a:ext>
            </a:extLst>
          </p:cNvPr>
          <p:cNvSpPr txBox="1">
            <a:spLocks/>
          </p:cNvSpPr>
          <p:nvPr/>
        </p:nvSpPr>
        <p:spPr>
          <a:xfrm>
            <a:off x="723898" y="639426"/>
            <a:ext cx="8084379" cy="1097687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defRPr sz="3200" b="1" i="0">
                <a:solidFill>
                  <a:srgbClr val="00497A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de-DE" sz="3000" kern="0"/>
              <a:t>Steigende Bedeutung Wohnfinanzierung</a:t>
            </a:r>
            <a:endParaRPr lang="de-AT" sz="3000" kern="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6B3B90D-3D65-40F2-83D2-AE61D1B137C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675313" y="1581150"/>
            <a:ext cx="2365375" cy="2416175"/>
            <a:chOff x="3575" y="996"/>
            <a:chExt cx="1490" cy="1522"/>
          </a:xfrm>
        </p:grpSpPr>
        <p:sp>
          <p:nvSpPr>
            <p:cNvPr id="6" name="AutoShape 3">
              <a:extLst>
                <a:ext uri="{FF2B5EF4-FFF2-40B4-BE49-F238E27FC236}">
                  <a16:creationId xmlns:a16="http://schemas.microsoft.com/office/drawing/2014/main" id="{60E52A9A-07D8-420B-80AB-8D2C57F5F41B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575" y="996"/>
              <a:ext cx="1490" cy="1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AT"/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BA173DD4-DD3B-41E4-8F7C-901E6B2E9B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75" y="988"/>
              <a:ext cx="1518" cy="1547"/>
            </a:xfrm>
            <a:custGeom>
              <a:avLst/>
              <a:gdLst>
                <a:gd name="T0" fmla="*/ 445 w 890"/>
                <a:gd name="T1" fmla="*/ 0 h 907"/>
                <a:gd name="T2" fmla="*/ 445 w 890"/>
                <a:gd name="T3" fmla="*/ 0 h 907"/>
                <a:gd name="T4" fmla="*/ 0 w 890"/>
                <a:gd name="T5" fmla="*/ 481 h 907"/>
                <a:gd name="T6" fmla="*/ 134 w 890"/>
                <a:gd name="T7" fmla="*/ 481 h 907"/>
                <a:gd name="T8" fmla="*/ 134 w 890"/>
                <a:gd name="T9" fmla="*/ 907 h 907"/>
                <a:gd name="T10" fmla="*/ 361 w 890"/>
                <a:gd name="T11" fmla="*/ 907 h 907"/>
                <a:gd name="T12" fmla="*/ 361 w 890"/>
                <a:gd name="T13" fmla="*/ 587 h 907"/>
                <a:gd name="T14" fmla="*/ 528 w 890"/>
                <a:gd name="T15" fmla="*/ 587 h 907"/>
                <a:gd name="T16" fmla="*/ 528 w 890"/>
                <a:gd name="T17" fmla="*/ 907 h 907"/>
                <a:gd name="T18" fmla="*/ 756 w 890"/>
                <a:gd name="T19" fmla="*/ 907 h 907"/>
                <a:gd name="T20" fmla="*/ 756 w 890"/>
                <a:gd name="T21" fmla="*/ 481 h 907"/>
                <a:gd name="T22" fmla="*/ 890 w 890"/>
                <a:gd name="T23" fmla="*/ 481 h 907"/>
                <a:gd name="T24" fmla="*/ 756 w 890"/>
                <a:gd name="T25" fmla="*/ 335 h 907"/>
                <a:gd name="T26" fmla="*/ 756 w 890"/>
                <a:gd name="T27" fmla="*/ 128 h 907"/>
                <a:gd name="T28" fmla="*/ 627 w 890"/>
                <a:gd name="T29" fmla="*/ 128 h 907"/>
                <a:gd name="T30" fmla="*/ 627 w 890"/>
                <a:gd name="T31" fmla="*/ 196 h 907"/>
                <a:gd name="T32" fmla="*/ 445 w 890"/>
                <a:gd name="T33" fmla="*/ 0 h 907"/>
                <a:gd name="T34" fmla="*/ 445 w 890"/>
                <a:gd name="T35" fmla="*/ 46 h 907"/>
                <a:gd name="T36" fmla="*/ 445 w 890"/>
                <a:gd name="T37" fmla="*/ 46 h 907"/>
                <a:gd name="T38" fmla="*/ 657 w 890"/>
                <a:gd name="T39" fmla="*/ 275 h 907"/>
                <a:gd name="T40" fmla="*/ 657 w 890"/>
                <a:gd name="T41" fmla="*/ 161 h 907"/>
                <a:gd name="T42" fmla="*/ 725 w 890"/>
                <a:gd name="T43" fmla="*/ 161 h 907"/>
                <a:gd name="T44" fmla="*/ 725 w 890"/>
                <a:gd name="T45" fmla="*/ 349 h 907"/>
                <a:gd name="T46" fmla="*/ 817 w 890"/>
                <a:gd name="T47" fmla="*/ 448 h 907"/>
                <a:gd name="T48" fmla="*/ 725 w 890"/>
                <a:gd name="T49" fmla="*/ 448 h 907"/>
                <a:gd name="T50" fmla="*/ 725 w 890"/>
                <a:gd name="T51" fmla="*/ 874 h 907"/>
                <a:gd name="T52" fmla="*/ 558 w 890"/>
                <a:gd name="T53" fmla="*/ 874 h 907"/>
                <a:gd name="T54" fmla="*/ 558 w 890"/>
                <a:gd name="T55" fmla="*/ 554 h 907"/>
                <a:gd name="T56" fmla="*/ 331 w 890"/>
                <a:gd name="T57" fmla="*/ 554 h 907"/>
                <a:gd name="T58" fmla="*/ 331 w 890"/>
                <a:gd name="T59" fmla="*/ 874 h 907"/>
                <a:gd name="T60" fmla="*/ 164 w 890"/>
                <a:gd name="T61" fmla="*/ 874 h 907"/>
                <a:gd name="T62" fmla="*/ 164 w 890"/>
                <a:gd name="T63" fmla="*/ 448 h 907"/>
                <a:gd name="T64" fmla="*/ 73 w 890"/>
                <a:gd name="T65" fmla="*/ 448 h 907"/>
                <a:gd name="T66" fmla="*/ 445 w 890"/>
                <a:gd name="T67" fmla="*/ 46 h 9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0" h="907">
                  <a:moveTo>
                    <a:pt x="445" y="0"/>
                  </a:moveTo>
                  <a:lnTo>
                    <a:pt x="445" y="0"/>
                  </a:lnTo>
                  <a:lnTo>
                    <a:pt x="0" y="481"/>
                  </a:lnTo>
                  <a:lnTo>
                    <a:pt x="134" y="481"/>
                  </a:lnTo>
                  <a:lnTo>
                    <a:pt x="134" y="907"/>
                  </a:lnTo>
                  <a:lnTo>
                    <a:pt x="361" y="907"/>
                  </a:lnTo>
                  <a:lnTo>
                    <a:pt x="361" y="587"/>
                  </a:lnTo>
                  <a:lnTo>
                    <a:pt x="528" y="587"/>
                  </a:lnTo>
                  <a:lnTo>
                    <a:pt x="528" y="907"/>
                  </a:lnTo>
                  <a:lnTo>
                    <a:pt x="756" y="907"/>
                  </a:lnTo>
                  <a:lnTo>
                    <a:pt x="756" y="481"/>
                  </a:lnTo>
                  <a:lnTo>
                    <a:pt x="890" y="481"/>
                  </a:lnTo>
                  <a:lnTo>
                    <a:pt x="756" y="335"/>
                  </a:lnTo>
                  <a:lnTo>
                    <a:pt x="756" y="128"/>
                  </a:lnTo>
                  <a:lnTo>
                    <a:pt x="627" y="128"/>
                  </a:lnTo>
                  <a:lnTo>
                    <a:pt x="627" y="196"/>
                  </a:lnTo>
                  <a:lnTo>
                    <a:pt x="445" y="0"/>
                  </a:lnTo>
                  <a:close/>
                  <a:moveTo>
                    <a:pt x="445" y="46"/>
                  </a:moveTo>
                  <a:lnTo>
                    <a:pt x="445" y="46"/>
                  </a:lnTo>
                  <a:lnTo>
                    <a:pt x="657" y="275"/>
                  </a:lnTo>
                  <a:lnTo>
                    <a:pt x="657" y="161"/>
                  </a:lnTo>
                  <a:lnTo>
                    <a:pt x="725" y="161"/>
                  </a:lnTo>
                  <a:lnTo>
                    <a:pt x="725" y="349"/>
                  </a:lnTo>
                  <a:lnTo>
                    <a:pt x="817" y="448"/>
                  </a:lnTo>
                  <a:lnTo>
                    <a:pt x="725" y="448"/>
                  </a:lnTo>
                  <a:lnTo>
                    <a:pt x="725" y="874"/>
                  </a:lnTo>
                  <a:lnTo>
                    <a:pt x="558" y="874"/>
                  </a:lnTo>
                  <a:lnTo>
                    <a:pt x="558" y="554"/>
                  </a:lnTo>
                  <a:lnTo>
                    <a:pt x="331" y="554"/>
                  </a:lnTo>
                  <a:lnTo>
                    <a:pt x="331" y="874"/>
                  </a:lnTo>
                  <a:lnTo>
                    <a:pt x="164" y="874"/>
                  </a:lnTo>
                  <a:lnTo>
                    <a:pt x="164" y="448"/>
                  </a:lnTo>
                  <a:lnTo>
                    <a:pt x="73" y="448"/>
                  </a:lnTo>
                  <a:lnTo>
                    <a:pt x="445" y="46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AT"/>
            </a:p>
          </p:txBody>
        </p:sp>
      </p:grp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23A4177E-4553-49DB-B54C-ED0C0E4F4F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3312" y="1479550"/>
            <a:ext cx="4951413" cy="2655451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600"/>
              </a:spcAft>
            </a:pPr>
            <a:r>
              <a:rPr lang="de-DE" kern="1200" dirty="0">
                <a:solidFill>
                  <a:srgbClr val="0049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Sparkassen sind wesentlicher Partner bei Wohnraumfinanzierungen</a:t>
            </a:r>
          </a:p>
          <a:p>
            <a:pPr>
              <a:spcAft>
                <a:spcPts val="600"/>
              </a:spcAft>
            </a:pPr>
            <a:endParaRPr lang="de-DE" kern="1200" dirty="0">
              <a:solidFill>
                <a:srgbClr val="0049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de-DE" kern="1200" dirty="0">
                <a:solidFill>
                  <a:srgbClr val="0049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Möglichkeit Eigentum zu erwerben und </a:t>
            </a:r>
          </a:p>
          <a:p>
            <a:pPr>
              <a:spcAft>
                <a:spcPts val="600"/>
              </a:spcAft>
            </a:pPr>
            <a:r>
              <a:rPr lang="de-DE" kern="1200" dirty="0">
                <a:solidFill>
                  <a:srgbClr val="0049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Vermögen aufzubauen</a:t>
            </a:r>
          </a:p>
          <a:p>
            <a:pPr>
              <a:spcAft>
                <a:spcPts val="600"/>
              </a:spcAft>
            </a:pPr>
            <a:endParaRPr lang="de-DE" kern="1200" dirty="0">
              <a:solidFill>
                <a:srgbClr val="0049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de-DE" kern="1200" dirty="0">
                <a:solidFill>
                  <a:srgbClr val="0049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Gesund und nachhaltig Wohnen</a:t>
            </a:r>
          </a:p>
          <a:p>
            <a:pPr>
              <a:spcAft>
                <a:spcPts val="600"/>
              </a:spcAft>
            </a:pPr>
            <a:endParaRPr lang="de-DE" kern="1200" dirty="0">
              <a:solidFill>
                <a:srgbClr val="0049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de-DE" kern="1200" dirty="0">
                <a:solidFill>
                  <a:srgbClr val="0049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Zukunftsvorsorge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16E1C643-9EA9-4E23-9E0E-B306DC66E75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54310" y="1479550"/>
            <a:ext cx="177800" cy="1778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4B49BDCD-50B2-4A87-8916-0723DFECF78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66310" y="2391815"/>
            <a:ext cx="177800" cy="1778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AC30ACD9-907A-4B4B-BA5E-6918416009C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54310" y="3272152"/>
            <a:ext cx="177800" cy="1778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30E21B7B-F154-49F0-9718-360CB8CBDE1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62868" y="3900280"/>
            <a:ext cx="177800" cy="17780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2927D359-43C5-4692-8558-CD65283022A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10" y="4817436"/>
            <a:ext cx="1991441" cy="190265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2FFA45D5-0502-4419-9D83-BAA32C028E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729" y="4817436"/>
            <a:ext cx="1572858" cy="190265"/>
          </a:xfrm>
          <a:prstGeom prst="rect">
            <a:avLst/>
          </a:prstGeom>
        </p:spPr>
      </p:pic>
      <p:sp>
        <p:nvSpPr>
          <p:cNvPr id="16" name="object 10">
            <a:extLst>
              <a:ext uri="{FF2B5EF4-FFF2-40B4-BE49-F238E27FC236}">
                <a16:creationId xmlns:a16="http://schemas.microsoft.com/office/drawing/2014/main" id="{43C99AF2-E85E-49D0-BCDB-897F4BE618DA}"/>
              </a:ext>
            </a:extLst>
          </p:cNvPr>
          <p:cNvSpPr/>
          <p:nvPr/>
        </p:nvSpPr>
        <p:spPr>
          <a:xfrm>
            <a:off x="544972" y="4674229"/>
            <a:ext cx="8054556" cy="0"/>
          </a:xfrm>
          <a:custGeom>
            <a:avLst/>
            <a:gdLst/>
            <a:ahLst/>
            <a:cxnLst/>
            <a:rect l="l" t="t" r="r" b="b"/>
            <a:pathLst>
              <a:path w="8064500">
                <a:moveTo>
                  <a:pt x="0" y="0"/>
                </a:moveTo>
                <a:lnTo>
                  <a:pt x="8064004" y="0"/>
                </a:lnTo>
              </a:path>
            </a:pathLst>
          </a:custGeom>
          <a:ln w="6350">
            <a:solidFill>
              <a:srgbClr val="00497B"/>
            </a:solidFill>
          </a:ln>
        </p:spPr>
        <p:txBody>
          <a:bodyPr wrap="square" lIns="0" tIns="0" rIns="0" bIns="0" rtlCol="0"/>
          <a:lstStyle/>
          <a:p>
            <a:endParaRPr sz="1798"/>
          </a:p>
        </p:txBody>
      </p:sp>
    </p:spTree>
    <p:extLst>
      <p:ext uri="{BB962C8B-B14F-4D97-AF65-F5344CB8AC3E}">
        <p14:creationId xmlns:p14="http://schemas.microsoft.com/office/powerpoint/2010/main" val="2057095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4147F736-79D5-9741-9C4F-D97376E64D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"/>
            <a:ext cx="9144000" cy="514350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F754B4D4-196B-164F-A165-2D23CC4CC164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537092" y="587523"/>
            <a:ext cx="3873500" cy="31242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8685542B-4ECB-8E47-8D23-6273146514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24" y="4579734"/>
            <a:ext cx="2842528" cy="271579"/>
          </a:xfrm>
          <a:prstGeom prst="rect">
            <a:avLst/>
          </a:prstGeom>
        </p:spPr>
      </p:pic>
      <p:pic>
        <p:nvPicPr>
          <p:cNvPr id="7" name="Grafik 6" descr="Ein Bild, das Text, Schild enthält.&#10;&#10;Automatisch generierte Beschreibung">
            <a:extLst>
              <a:ext uri="{FF2B5EF4-FFF2-40B4-BE49-F238E27FC236}">
                <a16:creationId xmlns:a16="http://schemas.microsoft.com/office/drawing/2014/main" id="{BF910648-95E3-F644-B496-84626D41FBD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042" y="4580388"/>
            <a:ext cx="2191160" cy="27389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BCE4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067300" y="1052127"/>
            <a:ext cx="7362825" cy="340423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9"/>
              </a:spcBef>
            </a:pPr>
            <a:r>
              <a:rPr sz="1200" b="1" spc="-5">
                <a:solidFill>
                  <a:srgbClr val="00497B"/>
                </a:solidFill>
                <a:latin typeface="Arial"/>
                <a:cs typeface="Arial"/>
              </a:rPr>
              <a:t>Aufgabenstellung</a:t>
            </a:r>
            <a:endParaRPr sz="1200">
              <a:latin typeface="Arial"/>
              <a:cs typeface="Arial"/>
            </a:endParaRPr>
          </a:p>
          <a:p>
            <a:pPr marL="444500">
              <a:lnSpc>
                <a:spcPct val="100000"/>
              </a:lnSpc>
              <a:spcBef>
                <a:spcPts val="360"/>
              </a:spcBef>
            </a:pPr>
            <a:r>
              <a:rPr sz="1200">
                <a:solidFill>
                  <a:srgbClr val="00497B"/>
                </a:solidFill>
                <a:latin typeface="Arial"/>
                <a:cs typeface="Arial"/>
              </a:rPr>
              <a:t>Erste</a:t>
            </a:r>
            <a:r>
              <a:rPr sz="1200" spc="-15">
                <a:solidFill>
                  <a:srgbClr val="00497B"/>
                </a:solidFill>
                <a:latin typeface="Arial"/>
                <a:cs typeface="Arial"/>
              </a:rPr>
              <a:t> </a:t>
            </a:r>
            <a:r>
              <a:rPr sz="1200">
                <a:solidFill>
                  <a:srgbClr val="00497B"/>
                </a:solidFill>
                <a:latin typeface="Arial"/>
                <a:cs typeface="Arial"/>
              </a:rPr>
              <a:t>Bank</a:t>
            </a:r>
            <a:r>
              <a:rPr sz="1200" spc="-10">
                <a:solidFill>
                  <a:srgbClr val="00497B"/>
                </a:solidFill>
                <a:latin typeface="Arial"/>
                <a:cs typeface="Arial"/>
              </a:rPr>
              <a:t> </a:t>
            </a:r>
            <a:r>
              <a:rPr sz="1200" spc="-5">
                <a:solidFill>
                  <a:srgbClr val="00497B"/>
                </a:solidFill>
                <a:latin typeface="Arial"/>
                <a:cs typeface="Arial"/>
              </a:rPr>
              <a:t>der</a:t>
            </a:r>
            <a:r>
              <a:rPr sz="1200" spc="-20">
                <a:solidFill>
                  <a:srgbClr val="00497B"/>
                </a:solidFill>
                <a:latin typeface="Arial"/>
                <a:cs typeface="Arial"/>
              </a:rPr>
              <a:t> </a:t>
            </a:r>
            <a:r>
              <a:rPr sz="1200" spc="-5">
                <a:solidFill>
                  <a:srgbClr val="00497B"/>
                </a:solidFill>
                <a:latin typeface="Arial"/>
                <a:cs typeface="Arial"/>
              </a:rPr>
              <a:t>österreichischen</a:t>
            </a:r>
            <a:r>
              <a:rPr sz="1200" spc="-15">
                <a:solidFill>
                  <a:srgbClr val="00497B"/>
                </a:solidFill>
                <a:latin typeface="Arial"/>
                <a:cs typeface="Arial"/>
              </a:rPr>
              <a:t> </a:t>
            </a:r>
            <a:r>
              <a:rPr sz="1200">
                <a:solidFill>
                  <a:srgbClr val="00497B"/>
                </a:solidFill>
                <a:latin typeface="Arial"/>
                <a:cs typeface="Arial"/>
              </a:rPr>
              <a:t>Sparkassen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60"/>
              </a:spcBef>
            </a:pPr>
            <a:r>
              <a:rPr sz="1200" b="1" spc="-5">
                <a:solidFill>
                  <a:srgbClr val="00497B"/>
                </a:solidFill>
                <a:latin typeface="Arial"/>
                <a:cs typeface="Arial"/>
              </a:rPr>
              <a:t>Durchführungszeitraum</a:t>
            </a:r>
            <a:endParaRPr sz="1200">
              <a:latin typeface="Arial"/>
              <a:cs typeface="Arial"/>
            </a:endParaRPr>
          </a:p>
          <a:p>
            <a:pPr marL="444500">
              <a:lnSpc>
                <a:spcPct val="100000"/>
              </a:lnSpc>
              <a:spcBef>
                <a:spcPts val="360"/>
              </a:spcBef>
            </a:pPr>
            <a:r>
              <a:rPr sz="1200" spc="-5">
                <a:solidFill>
                  <a:srgbClr val="00497B"/>
                </a:solidFill>
                <a:latin typeface="Arial"/>
                <a:cs typeface="Arial"/>
              </a:rPr>
              <a:t>01.</a:t>
            </a:r>
            <a:r>
              <a:rPr sz="1200" spc="-20">
                <a:solidFill>
                  <a:srgbClr val="00497B"/>
                </a:solidFill>
                <a:latin typeface="Arial"/>
                <a:cs typeface="Arial"/>
              </a:rPr>
              <a:t> </a:t>
            </a:r>
            <a:r>
              <a:rPr sz="1200" spc="-5">
                <a:solidFill>
                  <a:srgbClr val="00497B"/>
                </a:solidFill>
                <a:latin typeface="Arial"/>
                <a:cs typeface="Arial"/>
              </a:rPr>
              <a:t>bis</a:t>
            </a:r>
            <a:r>
              <a:rPr sz="1200" spc="-15">
                <a:solidFill>
                  <a:srgbClr val="00497B"/>
                </a:solidFill>
                <a:latin typeface="Arial"/>
                <a:cs typeface="Arial"/>
              </a:rPr>
              <a:t> </a:t>
            </a:r>
            <a:r>
              <a:rPr sz="1200" spc="-5">
                <a:solidFill>
                  <a:srgbClr val="00497B"/>
                </a:solidFill>
                <a:latin typeface="Arial"/>
                <a:cs typeface="Arial"/>
              </a:rPr>
              <a:t>23.</a:t>
            </a:r>
            <a:r>
              <a:rPr sz="1200" spc="-15">
                <a:solidFill>
                  <a:srgbClr val="00497B"/>
                </a:solidFill>
                <a:latin typeface="Arial"/>
                <a:cs typeface="Arial"/>
              </a:rPr>
              <a:t> </a:t>
            </a:r>
            <a:r>
              <a:rPr sz="1200">
                <a:solidFill>
                  <a:srgbClr val="00497B"/>
                </a:solidFill>
                <a:latin typeface="Arial"/>
                <a:cs typeface="Arial"/>
              </a:rPr>
              <a:t>Februar</a:t>
            </a:r>
            <a:r>
              <a:rPr sz="1200" spc="-10">
                <a:solidFill>
                  <a:srgbClr val="00497B"/>
                </a:solidFill>
                <a:latin typeface="Arial"/>
                <a:cs typeface="Arial"/>
              </a:rPr>
              <a:t> </a:t>
            </a:r>
            <a:r>
              <a:rPr sz="1200" spc="-5">
                <a:solidFill>
                  <a:srgbClr val="00497B"/>
                </a:solidFill>
                <a:latin typeface="Arial"/>
                <a:cs typeface="Arial"/>
              </a:rPr>
              <a:t>2021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60"/>
              </a:spcBef>
            </a:pPr>
            <a:r>
              <a:rPr sz="1200" b="1">
                <a:solidFill>
                  <a:srgbClr val="00497B"/>
                </a:solidFill>
                <a:latin typeface="Arial"/>
                <a:cs typeface="Arial"/>
              </a:rPr>
              <a:t>Methode</a:t>
            </a:r>
            <a:endParaRPr sz="1200">
              <a:latin typeface="Arial"/>
              <a:cs typeface="Arial"/>
            </a:endParaRPr>
          </a:p>
          <a:p>
            <a:pPr marL="444500" marR="2811780">
              <a:lnSpc>
                <a:spcPct val="125000"/>
              </a:lnSpc>
            </a:pPr>
            <a:r>
              <a:rPr sz="1200" spc="-5">
                <a:solidFill>
                  <a:srgbClr val="00497B"/>
                </a:solidFill>
                <a:latin typeface="Arial"/>
                <a:cs typeface="Arial"/>
              </a:rPr>
              <a:t>Die </a:t>
            </a:r>
            <a:r>
              <a:rPr sz="1200">
                <a:solidFill>
                  <a:srgbClr val="00497B"/>
                </a:solidFill>
                <a:latin typeface="Arial"/>
                <a:cs typeface="Arial"/>
              </a:rPr>
              <a:t>Interviews </a:t>
            </a:r>
            <a:r>
              <a:rPr sz="1200" spc="-5">
                <a:solidFill>
                  <a:srgbClr val="00497B"/>
                </a:solidFill>
                <a:latin typeface="Arial"/>
                <a:cs typeface="Arial"/>
              </a:rPr>
              <a:t>wurden </a:t>
            </a:r>
            <a:r>
              <a:rPr sz="1200">
                <a:solidFill>
                  <a:srgbClr val="00497B"/>
                </a:solidFill>
                <a:latin typeface="Arial"/>
                <a:cs typeface="Arial"/>
              </a:rPr>
              <a:t>telefonisch mithilfe </a:t>
            </a:r>
            <a:r>
              <a:rPr sz="1200" spc="-5">
                <a:solidFill>
                  <a:srgbClr val="00497B"/>
                </a:solidFill>
                <a:latin typeface="Arial"/>
                <a:cs typeface="Arial"/>
              </a:rPr>
              <a:t>des </a:t>
            </a:r>
            <a:r>
              <a:rPr sz="1200" spc="-10">
                <a:solidFill>
                  <a:srgbClr val="00497B"/>
                </a:solidFill>
                <a:latin typeface="Arial"/>
                <a:cs typeface="Arial"/>
              </a:rPr>
              <a:t>CATI-Systems </a:t>
            </a:r>
            <a:r>
              <a:rPr sz="1200" spc="-320">
                <a:solidFill>
                  <a:srgbClr val="00497B"/>
                </a:solidFill>
                <a:latin typeface="Arial"/>
                <a:cs typeface="Arial"/>
              </a:rPr>
              <a:t> </a:t>
            </a:r>
            <a:r>
              <a:rPr sz="1200">
                <a:solidFill>
                  <a:srgbClr val="00497B"/>
                </a:solidFill>
                <a:latin typeface="Arial"/>
                <a:cs typeface="Arial"/>
              </a:rPr>
              <a:t>(Computer</a:t>
            </a:r>
            <a:r>
              <a:rPr sz="1200" spc="-80">
                <a:solidFill>
                  <a:srgbClr val="00497B"/>
                </a:solidFill>
                <a:latin typeface="Arial"/>
                <a:cs typeface="Arial"/>
              </a:rPr>
              <a:t> </a:t>
            </a:r>
            <a:r>
              <a:rPr sz="1200">
                <a:solidFill>
                  <a:srgbClr val="00497B"/>
                </a:solidFill>
                <a:latin typeface="Arial"/>
                <a:cs typeface="Arial"/>
              </a:rPr>
              <a:t>Assisted</a:t>
            </a:r>
            <a:r>
              <a:rPr sz="1200" spc="-35">
                <a:solidFill>
                  <a:srgbClr val="00497B"/>
                </a:solidFill>
                <a:latin typeface="Arial"/>
                <a:cs typeface="Arial"/>
              </a:rPr>
              <a:t> </a:t>
            </a:r>
            <a:r>
              <a:rPr sz="1200" spc="-20">
                <a:solidFill>
                  <a:srgbClr val="00497B"/>
                </a:solidFill>
                <a:latin typeface="Arial"/>
                <a:cs typeface="Arial"/>
              </a:rPr>
              <a:t>Telephone</a:t>
            </a:r>
            <a:r>
              <a:rPr sz="1200" spc="-15">
                <a:solidFill>
                  <a:srgbClr val="00497B"/>
                </a:solidFill>
                <a:latin typeface="Arial"/>
                <a:cs typeface="Arial"/>
              </a:rPr>
              <a:t> </a:t>
            </a:r>
            <a:r>
              <a:rPr sz="1200">
                <a:solidFill>
                  <a:srgbClr val="00497B"/>
                </a:solidFill>
                <a:latin typeface="Arial"/>
                <a:cs typeface="Arial"/>
              </a:rPr>
              <a:t>Interviewing)</a:t>
            </a:r>
            <a:r>
              <a:rPr sz="1200" spc="-15">
                <a:solidFill>
                  <a:srgbClr val="00497B"/>
                </a:solidFill>
                <a:latin typeface="Arial"/>
                <a:cs typeface="Arial"/>
              </a:rPr>
              <a:t> </a:t>
            </a:r>
            <a:r>
              <a:rPr sz="1200" spc="-5">
                <a:solidFill>
                  <a:srgbClr val="00497B"/>
                </a:solidFill>
                <a:latin typeface="Arial"/>
                <a:cs typeface="Arial"/>
              </a:rPr>
              <a:t>durchgeführt.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60"/>
              </a:spcBef>
            </a:pPr>
            <a:r>
              <a:rPr sz="1200" b="1">
                <a:solidFill>
                  <a:srgbClr val="00497B"/>
                </a:solidFill>
                <a:latin typeface="Arial"/>
                <a:cs typeface="Arial"/>
              </a:rPr>
              <a:t>Sample</a:t>
            </a:r>
            <a:endParaRPr sz="1200">
              <a:latin typeface="Arial"/>
              <a:cs typeface="Arial"/>
            </a:endParaRPr>
          </a:p>
          <a:p>
            <a:pPr marL="444500" marR="5080">
              <a:lnSpc>
                <a:spcPct val="125000"/>
              </a:lnSpc>
            </a:pPr>
            <a:r>
              <a:rPr sz="1200">
                <a:solidFill>
                  <a:srgbClr val="00497B"/>
                </a:solidFill>
                <a:latin typeface="Arial"/>
                <a:cs typeface="Arial"/>
              </a:rPr>
              <a:t>Insgesamt </a:t>
            </a:r>
            <a:r>
              <a:rPr sz="1200" spc="-5">
                <a:solidFill>
                  <a:srgbClr val="00497B"/>
                </a:solidFill>
                <a:latin typeface="Arial"/>
                <a:cs typeface="Arial"/>
              </a:rPr>
              <a:t>wurden n=1350 </a:t>
            </a:r>
            <a:r>
              <a:rPr sz="1200">
                <a:solidFill>
                  <a:srgbClr val="00497B"/>
                </a:solidFill>
                <a:latin typeface="Arial"/>
                <a:cs typeface="Arial"/>
              </a:rPr>
              <a:t>Interviews </a:t>
            </a:r>
            <a:r>
              <a:rPr sz="1200" spc="-5">
                <a:solidFill>
                  <a:srgbClr val="00497B"/>
                </a:solidFill>
                <a:latin typeface="Arial"/>
                <a:cs typeface="Arial"/>
              </a:rPr>
              <a:t>in ganz </a:t>
            </a:r>
            <a:r>
              <a:rPr sz="1200">
                <a:solidFill>
                  <a:srgbClr val="00497B"/>
                </a:solidFill>
                <a:latin typeface="Arial"/>
                <a:cs typeface="Arial"/>
              </a:rPr>
              <a:t>Österreich (Bevölkerung </a:t>
            </a:r>
            <a:r>
              <a:rPr sz="1200" spc="-5">
                <a:solidFill>
                  <a:srgbClr val="00497B"/>
                </a:solidFill>
                <a:latin typeface="Arial"/>
                <a:cs typeface="Arial"/>
              </a:rPr>
              <a:t>18+ </a:t>
            </a:r>
            <a:r>
              <a:rPr sz="1200">
                <a:solidFill>
                  <a:srgbClr val="00497B"/>
                </a:solidFill>
                <a:latin typeface="Arial"/>
                <a:cs typeface="Arial"/>
              </a:rPr>
              <a:t>Jahre) </a:t>
            </a:r>
            <a:r>
              <a:rPr sz="1200" spc="-5">
                <a:solidFill>
                  <a:srgbClr val="00497B"/>
                </a:solidFill>
                <a:latin typeface="Arial"/>
                <a:cs typeface="Arial"/>
              </a:rPr>
              <a:t>durchgeführt. </a:t>
            </a:r>
            <a:r>
              <a:rPr sz="1200">
                <a:solidFill>
                  <a:srgbClr val="00497B"/>
                </a:solidFill>
                <a:latin typeface="Arial"/>
                <a:cs typeface="Arial"/>
              </a:rPr>
              <a:t>Pro </a:t>
            </a:r>
            <a:r>
              <a:rPr sz="1200" spc="5">
                <a:solidFill>
                  <a:srgbClr val="00497B"/>
                </a:solidFill>
                <a:latin typeface="Arial"/>
                <a:cs typeface="Arial"/>
              </a:rPr>
              <a:t> </a:t>
            </a:r>
            <a:r>
              <a:rPr sz="1200">
                <a:solidFill>
                  <a:srgbClr val="00497B"/>
                </a:solidFill>
                <a:latin typeface="Arial"/>
                <a:cs typeface="Arial"/>
              </a:rPr>
              <a:t>Bundesland</a:t>
            </a:r>
            <a:r>
              <a:rPr sz="1200" spc="15">
                <a:solidFill>
                  <a:srgbClr val="00497B"/>
                </a:solidFill>
                <a:latin typeface="Arial"/>
                <a:cs typeface="Arial"/>
              </a:rPr>
              <a:t> </a:t>
            </a:r>
            <a:r>
              <a:rPr sz="1200" spc="-5">
                <a:solidFill>
                  <a:srgbClr val="00497B"/>
                </a:solidFill>
                <a:latin typeface="Arial"/>
                <a:cs typeface="Arial"/>
              </a:rPr>
              <a:t>wurden</a:t>
            </a:r>
            <a:r>
              <a:rPr sz="1200" spc="10">
                <a:solidFill>
                  <a:srgbClr val="00497B"/>
                </a:solidFill>
                <a:latin typeface="Arial"/>
                <a:cs typeface="Arial"/>
              </a:rPr>
              <a:t> </a:t>
            </a:r>
            <a:r>
              <a:rPr sz="1200" spc="-5">
                <a:solidFill>
                  <a:srgbClr val="00497B"/>
                </a:solidFill>
                <a:latin typeface="Arial"/>
                <a:cs typeface="Arial"/>
              </a:rPr>
              <a:t>n=150</a:t>
            </a:r>
            <a:r>
              <a:rPr sz="1200" spc="15">
                <a:solidFill>
                  <a:srgbClr val="00497B"/>
                </a:solidFill>
                <a:latin typeface="Arial"/>
                <a:cs typeface="Arial"/>
              </a:rPr>
              <a:t> </a:t>
            </a:r>
            <a:r>
              <a:rPr sz="1200">
                <a:solidFill>
                  <a:srgbClr val="00497B"/>
                </a:solidFill>
                <a:latin typeface="Arial"/>
                <a:cs typeface="Arial"/>
              </a:rPr>
              <a:t>Interviews</a:t>
            </a:r>
            <a:r>
              <a:rPr sz="1200" spc="15">
                <a:solidFill>
                  <a:srgbClr val="00497B"/>
                </a:solidFill>
                <a:latin typeface="Arial"/>
                <a:cs typeface="Arial"/>
              </a:rPr>
              <a:t> </a:t>
            </a:r>
            <a:r>
              <a:rPr sz="1200" spc="-5">
                <a:solidFill>
                  <a:srgbClr val="00497B"/>
                </a:solidFill>
                <a:latin typeface="Arial"/>
                <a:cs typeface="Arial"/>
              </a:rPr>
              <a:t>gemacht,</a:t>
            </a:r>
            <a:r>
              <a:rPr sz="1200" spc="15">
                <a:solidFill>
                  <a:srgbClr val="00497B"/>
                </a:solidFill>
                <a:latin typeface="Arial"/>
                <a:cs typeface="Arial"/>
              </a:rPr>
              <a:t> </a:t>
            </a:r>
            <a:r>
              <a:rPr sz="1200" spc="-5">
                <a:solidFill>
                  <a:srgbClr val="00497B"/>
                </a:solidFill>
                <a:latin typeface="Arial"/>
                <a:cs typeface="Arial"/>
              </a:rPr>
              <a:t>um</a:t>
            </a:r>
            <a:r>
              <a:rPr sz="1200" spc="10">
                <a:solidFill>
                  <a:srgbClr val="00497B"/>
                </a:solidFill>
                <a:latin typeface="Arial"/>
                <a:cs typeface="Arial"/>
              </a:rPr>
              <a:t> </a:t>
            </a:r>
            <a:r>
              <a:rPr sz="1200" spc="-5">
                <a:solidFill>
                  <a:srgbClr val="00497B"/>
                </a:solidFill>
                <a:latin typeface="Arial"/>
                <a:cs typeface="Arial"/>
              </a:rPr>
              <a:t>eine</a:t>
            </a:r>
            <a:r>
              <a:rPr sz="1200" spc="15">
                <a:solidFill>
                  <a:srgbClr val="00497B"/>
                </a:solidFill>
                <a:latin typeface="Arial"/>
                <a:cs typeface="Arial"/>
              </a:rPr>
              <a:t> </a:t>
            </a:r>
            <a:r>
              <a:rPr sz="1200" spc="-5">
                <a:solidFill>
                  <a:srgbClr val="00497B"/>
                </a:solidFill>
                <a:latin typeface="Arial"/>
                <a:cs typeface="Arial"/>
              </a:rPr>
              <a:t>getrennte</a:t>
            </a:r>
            <a:r>
              <a:rPr sz="1200" spc="-45">
                <a:solidFill>
                  <a:srgbClr val="00497B"/>
                </a:solidFill>
                <a:latin typeface="Arial"/>
                <a:cs typeface="Arial"/>
              </a:rPr>
              <a:t> </a:t>
            </a:r>
            <a:r>
              <a:rPr sz="1200">
                <a:solidFill>
                  <a:srgbClr val="00497B"/>
                </a:solidFill>
                <a:latin typeface="Arial"/>
                <a:cs typeface="Arial"/>
              </a:rPr>
              <a:t>Auswertung</a:t>
            </a:r>
            <a:r>
              <a:rPr sz="1200" spc="15">
                <a:solidFill>
                  <a:srgbClr val="00497B"/>
                </a:solidFill>
                <a:latin typeface="Arial"/>
                <a:cs typeface="Arial"/>
              </a:rPr>
              <a:t> </a:t>
            </a:r>
            <a:r>
              <a:rPr sz="1200">
                <a:solidFill>
                  <a:srgbClr val="00497B"/>
                </a:solidFill>
                <a:latin typeface="Arial"/>
                <a:cs typeface="Arial"/>
              </a:rPr>
              <a:t>zu</a:t>
            </a:r>
            <a:r>
              <a:rPr sz="1200" spc="20">
                <a:solidFill>
                  <a:srgbClr val="00497B"/>
                </a:solidFill>
                <a:latin typeface="Arial"/>
                <a:cs typeface="Arial"/>
              </a:rPr>
              <a:t> </a:t>
            </a:r>
            <a:r>
              <a:rPr sz="1200" spc="-5">
                <a:solidFill>
                  <a:srgbClr val="00497B"/>
                </a:solidFill>
                <a:latin typeface="Arial"/>
                <a:cs typeface="Arial"/>
              </a:rPr>
              <a:t>ermöglichen.</a:t>
            </a:r>
            <a:r>
              <a:rPr sz="1200" spc="10">
                <a:solidFill>
                  <a:srgbClr val="00497B"/>
                </a:solidFill>
                <a:latin typeface="Arial"/>
                <a:cs typeface="Arial"/>
              </a:rPr>
              <a:t> </a:t>
            </a:r>
            <a:r>
              <a:rPr sz="1200">
                <a:solidFill>
                  <a:srgbClr val="00497B"/>
                </a:solidFill>
                <a:latin typeface="Arial"/>
                <a:cs typeface="Arial"/>
              </a:rPr>
              <a:t>Für </a:t>
            </a:r>
            <a:r>
              <a:rPr sz="1200" spc="5">
                <a:solidFill>
                  <a:srgbClr val="00497B"/>
                </a:solidFill>
                <a:latin typeface="Arial"/>
                <a:cs typeface="Arial"/>
              </a:rPr>
              <a:t> </a:t>
            </a:r>
            <a:r>
              <a:rPr sz="1200" spc="-5">
                <a:solidFill>
                  <a:srgbClr val="00497B"/>
                </a:solidFill>
                <a:latin typeface="Arial"/>
                <a:cs typeface="Arial"/>
              </a:rPr>
              <a:t>die</a:t>
            </a:r>
            <a:r>
              <a:rPr sz="1200" spc="-15">
                <a:solidFill>
                  <a:srgbClr val="00497B"/>
                </a:solidFill>
                <a:latin typeface="Arial"/>
                <a:cs typeface="Arial"/>
              </a:rPr>
              <a:t> </a:t>
            </a:r>
            <a:r>
              <a:rPr sz="1200">
                <a:solidFill>
                  <a:srgbClr val="00497B"/>
                </a:solidFill>
                <a:latin typeface="Arial"/>
                <a:cs typeface="Arial"/>
              </a:rPr>
              <a:t>Insgesamt-Betrachtung</a:t>
            </a:r>
            <a:r>
              <a:rPr sz="1200" spc="-5">
                <a:solidFill>
                  <a:srgbClr val="00497B"/>
                </a:solidFill>
                <a:latin typeface="Arial"/>
                <a:cs typeface="Arial"/>
              </a:rPr>
              <a:t> erfolgte</a:t>
            </a:r>
            <a:r>
              <a:rPr sz="1200" spc="-10">
                <a:solidFill>
                  <a:srgbClr val="00497B"/>
                </a:solidFill>
                <a:latin typeface="Arial"/>
                <a:cs typeface="Arial"/>
              </a:rPr>
              <a:t> </a:t>
            </a:r>
            <a:r>
              <a:rPr sz="1200" spc="-5">
                <a:solidFill>
                  <a:srgbClr val="00497B"/>
                </a:solidFill>
                <a:latin typeface="Arial"/>
                <a:cs typeface="Arial"/>
              </a:rPr>
              <a:t>eine</a:t>
            </a:r>
            <a:r>
              <a:rPr sz="1200" spc="-15">
                <a:solidFill>
                  <a:srgbClr val="00497B"/>
                </a:solidFill>
                <a:latin typeface="Arial"/>
                <a:cs typeface="Arial"/>
              </a:rPr>
              <a:t> </a:t>
            </a:r>
            <a:r>
              <a:rPr sz="1200">
                <a:solidFill>
                  <a:srgbClr val="00497B"/>
                </a:solidFill>
                <a:latin typeface="Arial"/>
                <a:cs typeface="Arial"/>
              </a:rPr>
              <a:t>Gewichtung</a:t>
            </a:r>
            <a:r>
              <a:rPr sz="1200" spc="-5">
                <a:solidFill>
                  <a:srgbClr val="00497B"/>
                </a:solidFill>
                <a:latin typeface="Arial"/>
                <a:cs typeface="Arial"/>
              </a:rPr>
              <a:t> der</a:t>
            </a:r>
            <a:r>
              <a:rPr sz="1200" spc="-10">
                <a:solidFill>
                  <a:srgbClr val="00497B"/>
                </a:solidFill>
                <a:latin typeface="Arial"/>
                <a:cs typeface="Arial"/>
              </a:rPr>
              <a:t> </a:t>
            </a:r>
            <a:r>
              <a:rPr sz="1200">
                <a:solidFill>
                  <a:srgbClr val="00497B"/>
                </a:solidFill>
                <a:latin typeface="Arial"/>
                <a:cs typeface="Arial"/>
              </a:rPr>
              <a:t>Bundesländer</a:t>
            </a:r>
            <a:r>
              <a:rPr sz="1200" spc="-10">
                <a:solidFill>
                  <a:srgbClr val="00497B"/>
                </a:solidFill>
                <a:latin typeface="Arial"/>
                <a:cs typeface="Arial"/>
              </a:rPr>
              <a:t> </a:t>
            </a:r>
            <a:r>
              <a:rPr sz="1200" spc="-5">
                <a:solidFill>
                  <a:srgbClr val="00497B"/>
                </a:solidFill>
                <a:latin typeface="Arial"/>
                <a:cs typeface="Arial"/>
              </a:rPr>
              <a:t>auf</a:t>
            </a:r>
            <a:r>
              <a:rPr sz="1200" spc="-10">
                <a:solidFill>
                  <a:srgbClr val="00497B"/>
                </a:solidFill>
                <a:latin typeface="Arial"/>
                <a:cs typeface="Arial"/>
              </a:rPr>
              <a:t> </a:t>
            </a:r>
            <a:r>
              <a:rPr sz="1200" spc="-5">
                <a:solidFill>
                  <a:srgbClr val="00497B"/>
                </a:solidFill>
                <a:latin typeface="Arial"/>
                <a:cs typeface="Arial"/>
              </a:rPr>
              <a:t>ihr</a:t>
            </a:r>
            <a:r>
              <a:rPr sz="1200" spc="-10">
                <a:solidFill>
                  <a:srgbClr val="00497B"/>
                </a:solidFill>
                <a:latin typeface="Arial"/>
                <a:cs typeface="Arial"/>
              </a:rPr>
              <a:t> </a:t>
            </a:r>
            <a:r>
              <a:rPr sz="1200">
                <a:solidFill>
                  <a:srgbClr val="00497B"/>
                </a:solidFill>
                <a:latin typeface="Arial"/>
                <a:cs typeface="Arial"/>
              </a:rPr>
              <a:t>repräsentatives</a:t>
            </a:r>
            <a:r>
              <a:rPr sz="1200" spc="-10">
                <a:solidFill>
                  <a:srgbClr val="00497B"/>
                </a:solidFill>
                <a:latin typeface="Arial"/>
                <a:cs typeface="Arial"/>
              </a:rPr>
              <a:t> </a:t>
            </a:r>
            <a:r>
              <a:rPr sz="1200" spc="-5">
                <a:solidFill>
                  <a:srgbClr val="00497B"/>
                </a:solidFill>
                <a:latin typeface="Arial"/>
                <a:cs typeface="Arial"/>
              </a:rPr>
              <a:t>Niveau.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60"/>
              </a:spcBef>
            </a:pPr>
            <a:r>
              <a:rPr sz="1200" b="1">
                <a:solidFill>
                  <a:srgbClr val="00497B"/>
                </a:solidFill>
                <a:latin typeface="Arial"/>
                <a:cs typeface="Arial"/>
              </a:rPr>
              <a:t>Marktforschungsinstitut</a:t>
            </a:r>
            <a:endParaRPr sz="1200">
              <a:latin typeface="Arial"/>
              <a:cs typeface="Arial"/>
            </a:endParaRPr>
          </a:p>
          <a:p>
            <a:pPr marL="444500">
              <a:lnSpc>
                <a:spcPct val="100000"/>
              </a:lnSpc>
              <a:spcBef>
                <a:spcPts val="360"/>
              </a:spcBef>
            </a:pPr>
            <a:r>
              <a:rPr sz="1200">
                <a:solidFill>
                  <a:srgbClr val="00497B"/>
                </a:solidFill>
                <a:latin typeface="Arial"/>
                <a:cs typeface="Arial"/>
              </a:rPr>
              <a:t>IMAS</a:t>
            </a:r>
            <a:r>
              <a:rPr sz="1200" spc="-15">
                <a:solidFill>
                  <a:srgbClr val="00497B"/>
                </a:solidFill>
                <a:latin typeface="Arial"/>
                <a:cs typeface="Arial"/>
              </a:rPr>
              <a:t> </a:t>
            </a:r>
            <a:r>
              <a:rPr sz="1200" spc="-10">
                <a:solidFill>
                  <a:srgbClr val="00497B"/>
                </a:solidFill>
                <a:latin typeface="Arial"/>
                <a:cs typeface="Arial"/>
              </a:rPr>
              <a:t>INTERNATIONAL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527300" y="531695"/>
            <a:ext cx="579437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"/>
              <a:t>Design</a:t>
            </a:r>
            <a:r>
              <a:rPr sz="2800" spc="-35"/>
              <a:t> </a:t>
            </a:r>
            <a:r>
              <a:rPr sz="2800"/>
              <a:t>der</a:t>
            </a:r>
            <a:r>
              <a:rPr sz="2800" spc="-30"/>
              <a:t> </a:t>
            </a:r>
            <a:r>
              <a:rPr sz="2800" spc="-5"/>
              <a:t>repräsentativen</a:t>
            </a:r>
            <a:r>
              <a:rPr sz="2800" spc="-30"/>
              <a:t> </a:t>
            </a:r>
            <a:r>
              <a:rPr sz="2800"/>
              <a:t>Studie</a:t>
            </a:r>
          </a:p>
        </p:txBody>
      </p:sp>
      <p:sp>
        <p:nvSpPr>
          <p:cNvPr id="10" name="object 10"/>
          <p:cNvSpPr/>
          <p:nvPr/>
        </p:nvSpPr>
        <p:spPr>
          <a:xfrm>
            <a:off x="540000" y="4676821"/>
            <a:ext cx="8064500" cy="0"/>
          </a:xfrm>
          <a:custGeom>
            <a:avLst/>
            <a:gdLst/>
            <a:ahLst/>
            <a:cxnLst/>
            <a:rect l="l" t="t" r="r" b="b"/>
            <a:pathLst>
              <a:path w="8064500">
                <a:moveTo>
                  <a:pt x="0" y="0"/>
                </a:moveTo>
                <a:lnTo>
                  <a:pt x="8064004" y="0"/>
                </a:lnTo>
              </a:path>
            </a:pathLst>
          </a:custGeom>
          <a:ln w="6350">
            <a:solidFill>
              <a:srgbClr val="0049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52E22995-721F-C744-AE08-F0A2A91722F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303743" y="1375205"/>
            <a:ext cx="127000" cy="114300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BF1A3F11-26E8-4147-8404-E223DB0D0B2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303743" y="1941390"/>
            <a:ext cx="127000" cy="114300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6DD940BA-B7F6-3445-A068-29C814D2181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303743" y="2498725"/>
            <a:ext cx="127000" cy="114300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A57652BC-A657-8B42-A076-9288D0CE9C4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303743" y="3284660"/>
            <a:ext cx="127000" cy="114300"/>
          </a:xfrm>
          <a:prstGeom prst="rect">
            <a:avLst/>
          </a:prstGeom>
        </p:spPr>
      </p:pic>
      <p:pic>
        <p:nvPicPr>
          <p:cNvPr id="30" name="Grafik 29">
            <a:extLst>
              <a:ext uri="{FF2B5EF4-FFF2-40B4-BE49-F238E27FC236}">
                <a16:creationId xmlns:a16="http://schemas.microsoft.com/office/drawing/2014/main" id="{663D5769-BEEA-E14A-A02F-F96E063D60C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303743" y="4327525"/>
            <a:ext cx="127000" cy="11430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8F42708B-2057-2941-A09B-6B3427F879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35" y="4820204"/>
            <a:ext cx="1993900" cy="1905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E98AC375-DBED-EF4B-9202-A19A96CB7CC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2751" y="4820204"/>
            <a:ext cx="1574800" cy="190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500299" y="524766"/>
            <a:ext cx="7444488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de-DE" dirty="0"/>
              <a:t>Eigentumsverhältnisse Österreich</a:t>
            </a:r>
            <a:endParaRPr dirty="0"/>
          </a:p>
        </p:txBody>
      </p:sp>
      <p:sp>
        <p:nvSpPr>
          <p:cNvPr id="39" name="object 10">
            <a:extLst>
              <a:ext uri="{FF2B5EF4-FFF2-40B4-BE49-F238E27FC236}">
                <a16:creationId xmlns:a16="http://schemas.microsoft.com/office/drawing/2014/main" id="{F02A07AB-9E1C-0D44-9414-992ED130C16C}"/>
              </a:ext>
            </a:extLst>
          </p:cNvPr>
          <p:cNvSpPr/>
          <p:nvPr/>
        </p:nvSpPr>
        <p:spPr>
          <a:xfrm>
            <a:off x="540000" y="4676821"/>
            <a:ext cx="8064500" cy="0"/>
          </a:xfrm>
          <a:custGeom>
            <a:avLst/>
            <a:gdLst/>
            <a:ahLst/>
            <a:cxnLst/>
            <a:rect l="l" t="t" r="r" b="b"/>
            <a:pathLst>
              <a:path w="8064500">
                <a:moveTo>
                  <a:pt x="0" y="0"/>
                </a:moveTo>
                <a:lnTo>
                  <a:pt x="8064004" y="0"/>
                </a:lnTo>
              </a:path>
            </a:pathLst>
          </a:custGeom>
          <a:ln w="6350">
            <a:solidFill>
              <a:srgbClr val="0049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09EF64F4-12F3-2C42-B41B-631F87038A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35" y="4820204"/>
            <a:ext cx="1993900" cy="190500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7A3CEBC1-233F-7044-BF94-19F75EBD189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2751" y="4820204"/>
            <a:ext cx="1574800" cy="190500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06266BDE-32BE-724E-9F4A-665D5012A582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1581497" y="1610001"/>
            <a:ext cx="5981243" cy="2715508"/>
          </a:xfrm>
          <a:prstGeom prst="rect">
            <a:avLst/>
          </a:prstGeom>
        </p:spPr>
      </p:pic>
      <p:sp>
        <p:nvSpPr>
          <p:cNvPr id="22" name="object 12">
            <a:extLst>
              <a:ext uri="{FF2B5EF4-FFF2-40B4-BE49-F238E27FC236}">
                <a16:creationId xmlns:a16="http://schemas.microsoft.com/office/drawing/2014/main" id="{BFAEDBB4-8F92-BE46-9C2B-66D2415C1E7C}"/>
              </a:ext>
            </a:extLst>
          </p:cNvPr>
          <p:cNvSpPr txBox="1"/>
          <p:nvPr/>
        </p:nvSpPr>
        <p:spPr>
          <a:xfrm>
            <a:off x="1581497" y="2133452"/>
            <a:ext cx="2002155" cy="1206500"/>
          </a:xfrm>
          <a:prstGeom prst="rect">
            <a:avLst/>
          </a:prstGeom>
        </p:spPr>
        <p:txBody>
          <a:bodyPr vert="horz" wrap="square" lIns="0" tIns="1898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95"/>
              </a:spcBef>
              <a:tabLst>
                <a:tab pos="1988820" algn="l"/>
              </a:tabLst>
            </a:pPr>
            <a:r>
              <a:rPr sz="4000" b="1" spc="-5">
                <a:solidFill>
                  <a:srgbClr val="00497A"/>
                </a:solidFill>
                <a:uFill>
                  <a:solidFill>
                    <a:srgbClr val="00497A"/>
                  </a:solidFill>
                </a:uFill>
                <a:latin typeface="Arial"/>
                <a:cs typeface="Arial"/>
              </a:rPr>
              <a:t>4</a:t>
            </a:r>
            <a:r>
              <a:rPr lang="de-DE" sz="4000" b="1" spc="-5">
                <a:solidFill>
                  <a:srgbClr val="00497A"/>
                </a:solidFill>
                <a:uFill>
                  <a:solidFill>
                    <a:srgbClr val="00497A"/>
                  </a:solidFill>
                </a:uFill>
                <a:latin typeface="Arial"/>
                <a:cs typeface="Arial"/>
              </a:rPr>
              <a:t>0 </a:t>
            </a:r>
            <a:r>
              <a:rPr sz="4000" b="1" spc="-5">
                <a:solidFill>
                  <a:srgbClr val="00497A"/>
                </a:solidFill>
                <a:uFill>
                  <a:solidFill>
                    <a:srgbClr val="00497A"/>
                  </a:solidFill>
                </a:uFill>
                <a:latin typeface="Arial"/>
                <a:cs typeface="Arial"/>
              </a:rPr>
              <a:t>%	</a:t>
            </a:r>
            <a:endParaRPr sz="4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2000" b="1">
                <a:solidFill>
                  <a:srgbClr val="00497A"/>
                </a:solidFill>
                <a:latin typeface="Arial"/>
                <a:cs typeface="Arial"/>
              </a:rPr>
              <a:t>Miete</a:t>
            </a:r>
            <a:endParaRPr sz="200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id="{A0E0678B-C19C-1F49-A30D-D5FED568A009}"/>
              </a:ext>
            </a:extLst>
          </p:cNvPr>
          <p:cNvSpPr txBox="1"/>
          <p:nvPr/>
        </p:nvSpPr>
        <p:spPr>
          <a:xfrm>
            <a:off x="5553800" y="2133452"/>
            <a:ext cx="3181827" cy="1204817"/>
          </a:xfrm>
          <a:prstGeom prst="rect">
            <a:avLst/>
          </a:prstGeom>
        </p:spPr>
        <p:txBody>
          <a:bodyPr vert="horz" wrap="square" lIns="0" tIns="1898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95"/>
              </a:spcBef>
              <a:tabLst>
                <a:tab pos="971550" algn="l"/>
              </a:tabLst>
            </a:pPr>
            <a:r>
              <a:rPr sz="4000" b="1" dirty="0">
                <a:solidFill>
                  <a:srgbClr val="00497A"/>
                </a:solidFill>
                <a:uFill>
                  <a:solidFill>
                    <a:srgbClr val="00497A"/>
                  </a:solidFill>
                </a:uFill>
                <a:latin typeface="Arial"/>
                <a:cs typeface="Arial"/>
              </a:rPr>
              <a:t> 	</a:t>
            </a:r>
            <a:r>
              <a:rPr lang="de-DE" sz="4000" b="1" spc="-5" dirty="0">
                <a:solidFill>
                  <a:srgbClr val="00497A"/>
                </a:solidFill>
                <a:uFill>
                  <a:solidFill>
                    <a:srgbClr val="00497A"/>
                  </a:solidFill>
                </a:uFill>
                <a:latin typeface="Arial"/>
                <a:cs typeface="Arial"/>
              </a:rPr>
              <a:t>60 </a:t>
            </a:r>
            <a:r>
              <a:rPr sz="4000" b="1" spc="-5" dirty="0">
                <a:solidFill>
                  <a:srgbClr val="00497A"/>
                </a:solidFill>
                <a:uFill>
                  <a:solidFill>
                    <a:srgbClr val="00497A"/>
                  </a:solidFill>
                </a:uFill>
                <a:latin typeface="Arial"/>
                <a:cs typeface="Arial"/>
              </a:rPr>
              <a:t>%</a:t>
            </a:r>
            <a:endParaRPr sz="4000" dirty="0">
              <a:latin typeface="Arial"/>
              <a:cs typeface="Arial"/>
            </a:endParaRPr>
          </a:p>
          <a:p>
            <a:pPr marL="831850">
              <a:lnSpc>
                <a:spcPct val="100000"/>
              </a:lnSpc>
              <a:spcBef>
                <a:spcPts val="700"/>
              </a:spcBef>
            </a:pPr>
            <a:r>
              <a:rPr sz="2000" b="1" dirty="0" err="1">
                <a:solidFill>
                  <a:srgbClr val="00497A"/>
                </a:solidFill>
                <a:latin typeface="Arial"/>
                <a:cs typeface="Arial"/>
              </a:rPr>
              <a:t>Eigentum</a:t>
            </a:r>
            <a:endParaRPr sz="2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590471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10" name="Diagramm 9">
                <a:extLst>
                  <a:ext uri="{FF2B5EF4-FFF2-40B4-BE49-F238E27FC236}">
                    <a16:creationId xmlns:a16="http://schemas.microsoft.com/office/drawing/2014/main" id="{55C331CB-DEDC-4EC5-AC10-944D1C22727E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425454352"/>
                  </p:ext>
                </p:extLst>
              </p:nvPr>
            </p:nvGraphicFramePr>
            <p:xfrm>
              <a:off x="2214201" y="1480557"/>
              <a:ext cx="4572000" cy="274574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10" name="Diagramm 9">
                <a:extLst>
                  <a:ext uri="{FF2B5EF4-FFF2-40B4-BE49-F238E27FC236}">
                    <a16:creationId xmlns:a16="http://schemas.microsoft.com/office/drawing/2014/main" id="{55C331CB-DEDC-4EC5-AC10-944D1C22727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14201" y="1480557"/>
                <a:ext cx="4572000" cy="2745740"/>
              </a:xfrm>
              <a:prstGeom prst="rect">
                <a:avLst/>
              </a:prstGeom>
            </p:spPr>
          </p:pic>
        </mc:Fallback>
      </mc:AlternateContent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500299" y="524766"/>
            <a:ext cx="7795402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de-DE" dirty="0"/>
              <a:t>Eigentumsverhältnisse Tirol</a:t>
            </a:r>
            <a:endParaRPr dirty="0"/>
          </a:p>
        </p:txBody>
      </p:sp>
      <p:sp>
        <p:nvSpPr>
          <p:cNvPr id="39" name="object 10">
            <a:extLst>
              <a:ext uri="{FF2B5EF4-FFF2-40B4-BE49-F238E27FC236}">
                <a16:creationId xmlns:a16="http://schemas.microsoft.com/office/drawing/2014/main" id="{F02A07AB-9E1C-0D44-9414-992ED130C16C}"/>
              </a:ext>
            </a:extLst>
          </p:cNvPr>
          <p:cNvSpPr/>
          <p:nvPr/>
        </p:nvSpPr>
        <p:spPr>
          <a:xfrm>
            <a:off x="540000" y="4676821"/>
            <a:ext cx="8064500" cy="0"/>
          </a:xfrm>
          <a:custGeom>
            <a:avLst/>
            <a:gdLst/>
            <a:ahLst/>
            <a:cxnLst/>
            <a:rect l="l" t="t" r="r" b="b"/>
            <a:pathLst>
              <a:path w="8064500">
                <a:moveTo>
                  <a:pt x="0" y="0"/>
                </a:moveTo>
                <a:lnTo>
                  <a:pt x="8064004" y="0"/>
                </a:lnTo>
              </a:path>
            </a:pathLst>
          </a:custGeom>
          <a:ln w="6350">
            <a:solidFill>
              <a:srgbClr val="0049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09EF64F4-12F3-2C42-B41B-631F87038AB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35" y="4820204"/>
            <a:ext cx="1993900" cy="190500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7A3CEBC1-233F-7044-BF94-19F75EBD189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2751" y="4820204"/>
            <a:ext cx="1574800" cy="190500"/>
          </a:xfrm>
          <a:prstGeom prst="rect">
            <a:avLst/>
          </a:prstGeom>
        </p:spPr>
      </p:pic>
      <p:sp>
        <p:nvSpPr>
          <p:cNvPr id="31" name="object 12">
            <a:extLst>
              <a:ext uri="{FF2B5EF4-FFF2-40B4-BE49-F238E27FC236}">
                <a16:creationId xmlns:a16="http://schemas.microsoft.com/office/drawing/2014/main" id="{0A9F48A9-068E-3E43-888D-A07B7F2A4480}"/>
              </a:ext>
            </a:extLst>
          </p:cNvPr>
          <p:cNvSpPr txBox="1"/>
          <p:nvPr/>
        </p:nvSpPr>
        <p:spPr>
          <a:xfrm>
            <a:off x="6336745" y="1816698"/>
            <a:ext cx="2002155" cy="1206500"/>
          </a:xfrm>
          <a:prstGeom prst="rect">
            <a:avLst/>
          </a:prstGeom>
        </p:spPr>
        <p:txBody>
          <a:bodyPr vert="horz" wrap="square" lIns="0" tIns="1898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95"/>
              </a:spcBef>
              <a:tabLst>
                <a:tab pos="1988820" algn="l"/>
              </a:tabLst>
            </a:pPr>
            <a:r>
              <a:rPr lang="de-AT" sz="4000" b="1" spc="-5" dirty="0">
                <a:solidFill>
                  <a:srgbClr val="00497A"/>
                </a:solidFill>
                <a:uFill>
                  <a:solidFill>
                    <a:srgbClr val="00497A"/>
                  </a:solidFill>
                </a:uFill>
                <a:latin typeface="Arial"/>
                <a:cs typeface="Arial"/>
              </a:rPr>
              <a:t>70</a:t>
            </a:r>
            <a:r>
              <a:rPr sz="4000" b="1" spc="-5" dirty="0">
                <a:solidFill>
                  <a:srgbClr val="00497A"/>
                </a:solidFill>
                <a:uFill>
                  <a:solidFill>
                    <a:srgbClr val="00497A"/>
                  </a:solidFill>
                </a:uFill>
                <a:latin typeface="Arial"/>
                <a:cs typeface="Arial"/>
              </a:rPr>
              <a:t>%	</a:t>
            </a:r>
            <a:endParaRPr sz="4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lang="de-DE" sz="2000" b="1" dirty="0">
                <a:solidFill>
                  <a:srgbClr val="00497A"/>
                </a:solidFill>
                <a:latin typeface="Arial"/>
                <a:cs typeface="Arial"/>
              </a:rPr>
              <a:t>Eigentum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32" name="object 13">
            <a:extLst>
              <a:ext uri="{FF2B5EF4-FFF2-40B4-BE49-F238E27FC236}">
                <a16:creationId xmlns:a16="http://schemas.microsoft.com/office/drawing/2014/main" id="{6C6657A6-6B93-BC46-BC85-E33A6CBAA720}"/>
              </a:ext>
            </a:extLst>
          </p:cNvPr>
          <p:cNvSpPr txBox="1"/>
          <p:nvPr/>
        </p:nvSpPr>
        <p:spPr>
          <a:xfrm>
            <a:off x="791843" y="1862370"/>
            <a:ext cx="2002155" cy="1206500"/>
          </a:xfrm>
          <a:prstGeom prst="rect">
            <a:avLst/>
          </a:prstGeom>
        </p:spPr>
        <p:txBody>
          <a:bodyPr vert="horz" wrap="square" lIns="0" tIns="1898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95"/>
              </a:spcBef>
              <a:tabLst>
                <a:tab pos="971550" algn="l"/>
              </a:tabLst>
            </a:pPr>
            <a:r>
              <a:rPr sz="4000" b="1" dirty="0">
                <a:solidFill>
                  <a:srgbClr val="00497A"/>
                </a:solidFill>
                <a:uFill>
                  <a:solidFill>
                    <a:srgbClr val="00497A"/>
                  </a:solidFill>
                </a:uFill>
                <a:latin typeface="Arial"/>
                <a:cs typeface="Arial"/>
              </a:rPr>
              <a:t> </a:t>
            </a:r>
            <a:r>
              <a:rPr lang="de-DE" sz="4000" b="1" dirty="0">
                <a:solidFill>
                  <a:srgbClr val="00497A"/>
                </a:solidFill>
                <a:uFill>
                  <a:solidFill>
                    <a:srgbClr val="00497A"/>
                  </a:solidFill>
                </a:uFill>
                <a:latin typeface="Arial"/>
                <a:cs typeface="Arial"/>
              </a:rPr>
              <a:t>    </a:t>
            </a:r>
            <a:r>
              <a:rPr lang="de-AT" sz="4000" b="1" spc="-5" dirty="0">
                <a:solidFill>
                  <a:srgbClr val="00497A"/>
                </a:solidFill>
                <a:uFill>
                  <a:solidFill>
                    <a:srgbClr val="00497A"/>
                  </a:solidFill>
                </a:uFill>
                <a:latin typeface="Arial"/>
                <a:cs typeface="Arial"/>
              </a:rPr>
              <a:t>30</a:t>
            </a:r>
            <a:r>
              <a:rPr sz="4000" b="1" spc="-5" dirty="0">
                <a:solidFill>
                  <a:srgbClr val="00497A"/>
                </a:solidFill>
                <a:uFill>
                  <a:solidFill>
                    <a:srgbClr val="00497A"/>
                  </a:solidFill>
                </a:uFill>
                <a:latin typeface="Arial"/>
                <a:cs typeface="Arial"/>
              </a:rPr>
              <a:t>%</a:t>
            </a:r>
            <a:endParaRPr sz="4000" dirty="0">
              <a:latin typeface="Arial"/>
              <a:cs typeface="Arial"/>
            </a:endParaRPr>
          </a:p>
          <a:p>
            <a:pPr marL="831850">
              <a:lnSpc>
                <a:spcPct val="100000"/>
              </a:lnSpc>
              <a:spcBef>
                <a:spcPts val="700"/>
              </a:spcBef>
            </a:pPr>
            <a:r>
              <a:rPr lang="de-DE" sz="2000" b="1" dirty="0">
                <a:solidFill>
                  <a:srgbClr val="00497A"/>
                </a:solidFill>
                <a:latin typeface="Arial"/>
                <a:cs typeface="Arial"/>
              </a:rPr>
              <a:t>Miete</a:t>
            </a:r>
            <a:endParaRPr sz="2000" dirty="0">
              <a:latin typeface="Arial"/>
              <a:cs typeface="Arial"/>
            </a:endParaRPr>
          </a:p>
        </p:txBody>
      </p:sp>
      <p:pic>
        <p:nvPicPr>
          <p:cNvPr id="1028" name="Picture 4" descr="Tiroler Wappen – Wikipedia">
            <a:extLst>
              <a:ext uri="{FF2B5EF4-FFF2-40B4-BE49-F238E27FC236}">
                <a16:creationId xmlns:a16="http://schemas.microsoft.com/office/drawing/2014/main" id="{319BC859-A9C0-4535-9754-8C7EE7B237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269" y="2245995"/>
            <a:ext cx="1202737" cy="142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Freeform 9">
            <a:extLst>
              <a:ext uri="{FF2B5EF4-FFF2-40B4-BE49-F238E27FC236}">
                <a16:creationId xmlns:a16="http://schemas.microsoft.com/office/drawing/2014/main" id="{D79692C7-B7E1-4671-BD99-159D65F8DAAC}"/>
              </a:ext>
            </a:extLst>
          </p:cNvPr>
          <p:cNvSpPr>
            <a:spLocks/>
          </p:cNvSpPr>
          <p:nvPr/>
        </p:nvSpPr>
        <p:spPr bwMode="auto">
          <a:xfrm>
            <a:off x="1487568" y="2684230"/>
            <a:ext cx="1993900" cy="0"/>
          </a:xfrm>
          <a:custGeom>
            <a:avLst/>
            <a:gdLst>
              <a:gd name="T0" fmla="*/ 0 w 2074"/>
              <a:gd name="T1" fmla="*/ 0 w 2074"/>
              <a:gd name="T2" fmla="*/ 2074 w 2074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2074">
                <a:moveTo>
                  <a:pt x="0" y="0"/>
                </a:moveTo>
                <a:lnTo>
                  <a:pt x="0" y="0"/>
                </a:lnTo>
                <a:lnTo>
                  <a:pt x="2074" y="0"/>
                </a:lnTo>
              </a:path>
            </a:pathLst>
          </a:custGeom>
          <a:noFill/>
          <a:ln w="12700" cap="flat">
            <a:solidFill>
              <a:srgbClr val="00497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15" name="Freeform 8">
            <a:extLst>
              <a:ext uri="{FF2B5EF4-FFF2-40B4-BE49-F238E27FC236}">
                <a16:creationId xmlns:a16="http://schemas.microsoft.com/office/drawing/2014/main" id="{57DD5F15-1567-4FE3-9CCB-964B1818F7AB}"/>
              </a:ext>
            </a:extLst>
          </p:cNvPr>
          <p:cNvSpPr>
            <a:spLocks/>
          </p:cNvSpPr>
          <p:nvPr/>
        </p:nvSpPr>
        <p:spPr bwMode="auto">
          <a:xfrm>
            <a:off x="3481468" y="2629462"/>
            <a:ext cx="109538" cy="109537"/>
          </a:xfrm>
          <a:custGeom>
            <a:avLst/>
            <a:gdLst>
              <a:gd name="T0" fmla="*/ 56 w 113"/>
              <a:gd name="T1" fmla="*/ 113 h 113"/>
              <a:gd name="T2" fmla="*/ 56 w 113"/>
              <a:gd name="T3" fmla="*/ 113 h 113"/>
              <a:gd name="T4" fmla="*/ 113 w 113"/>
              <a:gd name="T5" fmla="*/ 57 h 113"/>
              <a:gd name="T6" fmla="*/ 56 w 113"/>
              <a:gd name="T7" fmla="*/ 0 h 113"/>
              <a:gd name="T8" fmla="*/ 0 w 113"/>
              <a:gd name="T9" fmla="*/ 57 h 113"/>
              <a:gd name="T10" fmla="*/ 56 w 113"/>
              <a:gd name="T11" fmla="*/ 113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3" h="113">
                <a:moveTo>
                  <a:pt x="56" y="113"/>
                </a:moveTo>
                <a:lnTo>
                  <a:pt x="56" y="113"/>
                </a:lnTo>
                <a:cubicBezTo>
                  <a:pt x="88" y="113"/>
                  <a:pt x="113" y="88"/>
                  <a:pt x="113" y="57"/>
                </a:cubicBezTo>
                <a:cubicBezTo>
                  <a:pt x="113" y="25"/>
                  <a:pt x="88" y="0"/>
                  <a:pt x="56" y="0"/>
                </a:cubicBezTo>
                <a:cubicBezTo>
                  <a:pt x="25" y="0"/>
                  <a:pt x="0" y="25"/>
                  <a:pt x="0" y="57"/>
                </a:cubicBezTo>
                <a:cubicBezTo>
                  <a:pt x="0" y="88"/>
                  <a:pt x="25" y="113"/>
                  <a:pt x="56" y="113"/>
                </a:cubicBezTo>
                <a:close/>
              </a:path>
            </a:pathLst>
          </a:custGeom>
          <a:solidFill>
            <a:srgbClr val="00497B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16" name="Freeform 8">
            <a:extLst>
              <a:ext uri="{FF2B5EF4-FFF2-40B4-BE49-F238E27FC236}">
                <a16:creationId xmlns:a16="http://schemas.microsoft.com/office/drawing/2014/main" id="{25E2ADF9-1F14-4BCC-AC2E-7F2A23948874}"/>
              </a:ext>
            </a:extLst>
          </p:cNvPr>
          <p:cNvSpPr>
            <a:spLocks/>
          </p:cNvSpPr>
          <p:nvPr/>
        </p:nvSpPr>
        <p:spPr bwMode="auto">
          <a:xfrm>
            <a:off x="5378240" y="2574924"/>
            <a:ext cx="109538" cy="109537"/>
          </a:xfrm>
          <a:custGeom>
            <a:avLst/>
            <a:gdLst>
              <a:gd name="T0" fmla="*/ 56 w 113"/>
              <a:gd name="T1" fmla="*/ 113 h 113"/>
              <a:gd name="T2" fmla="*/ 56 w 113"/>
              <a:gd name="T3" fmla="*/ 113 h 113"/>
              <a:gd name="T4" fmla="*/ 113 w 113"/>
              <a:gd name="T5" fmla="*/ 57 h 113"/>
              <a:gd name="T6" fmla="*/ 56 w 113"/>
              <a:gd name="T7" fmla="*/ 0 h 113"/>
              <a:gd name="T8" fmla="*/ 0 w 113"/>
              <a:gd name="T9" fmla="*/ 57 h 113"/>
              <a:gd name="T10" fmla="*/ 56 w 113"/>
              <a:gd name="T11" fmla="*/ 113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3" h="113">
                <a:moveTo>
                  <a:pt x="56" y="113"/>
                </a:moveTo>
                <a:lnTo>
                  <a:pt x="56" y="113"/>
                </a:lnTo>
                <a:cubicBezTo>
                  <a:pt x="88" y="113"/>
                  <a:pt x="113" y="88"/>
                  <a:pt x="113" y="57"/>
                </a:cubicBezTo>
                <a:cubicBezTo>
                  <a:pt x="113" y="25"/>
                  <a:pt x="88" y="0"/>
                  <a:pt x="56" y="0"/>
                </a:cubicBezTo>
                <a:cubicBezTo>
                  <a:pt x="25" y="0"/>
                  <a:pt x="0" y="25"/>
                  <a:pt x="0" y="57"/>
                </a:cubicBezTo>
                <a:cubicBezTo>
                  <a:pt x="0" y="88"/>
                  <a:pt x="25" y="113"/>
                  <a:pt x="56" y="113"/>
                </a:cubicBezTo>
                <a:close/>
              </a:path>
            </a:pathLst>
          </a:custGeom>
          <a:solidFill>
            <a:srgbClr val="00497B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20" name="Freeform 9">
            <a:extLst>
              <a:ext uri="{FF2B5EF4-FFF2-40B4-BE49-F238E27FC236}">
                <a16:creationId xmlns:a16="http://schemas.microsoft.com/office/drawing/2014/main" id="{C6204844-BC3A-4713-A951-D75A16536233}"/>
              </a:ext>
            </a:extLst>
          </p:cNvPr>
          <p:cNvSpPr>
            <a:spLocks/>
          </p:cNvSpPr>
          <p:nvPr/>
        </p:nvSpPr>
        <p:spPr bwMode="auto">
          <a:xfrm>
            <a:off x="5433009" y="2629692"/>
            <a:ext cx="1993900" cy="0"/>
          </a:xfrm>
          <a:custGeom>
            <a:avLst/>
            <a:gdLst>
              <a:gd name="T0" fmla="*/ 0 w 2074"/>
              <a:gd name="T1" fmla="*/ 0 w 2074"/>
              <a:gd name="T2" fmla="*/ 2074 w 2074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2074">
                <a:moveTo>
                  <a:pt x="0" y="0"/>
                </a:moveTo>
                <a:lnTo>
                  <a:pt x="0" y="0"/>
                </a:lnTo>
                <a:lnTo>
                  <a:pt x="2074" y="0"/>
                </a:lnTo>
              </a:path>
            </a:pathLst>
          </a:custGeom>
          <a:noFill/>
          <a:ln w="12700" cap="flat">
            <a:solidFill>
              <a:srgbClr val="00497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47FF1D4B-AB76-4FD5-8198-E4B1AD5D36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833" y="1639215"/>
            <a:ext cx="8805333" cy="2525561"/>
          </a:xfrm>
          <a:prstGeom prst="rect">
            <a:avLst/>
          </a:prstGeom>
        </p:spPr>
      </p:pic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500299" y="524766"/>
            <a:ext cx="7795402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de-DE" dirty="0"/>
              <a:t>Eigentumswohnungen sind gefragt</a:t>
            </a:r>
            <a:endParaRPr dirty="0"/>
          </a:p>
        </p:txBody>
      </p:sp>
      <p:sp>
        <p:nvSpPr>
          <p:cNvPr id="39" name="object 10">
            <a:extLst>
              <a:ext uri="{FF2B5EF4-FFF2-40B4-BE49-F238E27FC236}">
                <a16:creationId xmlns:a16="http://schemas.microsoft.com/office/drawing/2014/main" id="{F02A07AB-9E1C-0D44-9414-992ED130C16C}"/>
              </a:ext>
            </a:extLst>
          </p:cNvPr>
          <p:cNvSpPr/>
          <p:nvPr/>
        </p:nvSpPr>
        <p:spPr>
          <a:xfrm>
            <a:off x="540000" y="4676821"/>
            <a:ext cx="8064500" cy="0"/>
          </a:xfrm>
          <a:custGeom>
            <a:avLst/>
            <a:gdLst/>
            <a:ahLst/>
            <a:cxnLst/>
            <a:rect l="l" t="t" r="r" b="b"/>
            <a:pathLst>
              <a:path w="8064500">
                <a:moveTo>
                  <a:pt x="0" y="0"/>
                </a:moveTo>
                <a:lnTo>
                  <a:pt x="8064004" y="0"/>
                </a:lnTo>
              </a:path>
            </a:pathLst>
          </a:custGeom>
          <a:ln w="6350">
            <a:solidFill>
              <a:srgbClr val="0049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09EF64F4-12F3-2C42-B41B-631F87038A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35" y="4820204"/>
            <a:ext cx="1993900" cy="190500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7A3CEBC1-233F-7044-BF94-19F75EBD189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2751" y="4820204"/>
            <a:ext cx="1574800" cy="190500"/>
          </a:xfrm>
          <a:prstGeom prst="rect">
            <a:avLst/>
          </a:prstGeom>
        </p:spPr>
      </p:pic>
      <p:pic>
        <p:nvPicPr>
          <p:cNvPr id="10" name="Picture 6" descr="C:\Users\raca\Downloads\eigentum-haus(1).png">
            <a:extLst>
              <a:ext uri="{FF2B5EF4-FFF2-40B4-BE49-F238E27FC236}">
                <a16:creationId xmlns:a16="http://schemas.microsoft.com/office/drawing/2014/main" id="{E7F158A4-CF40-4A19-8CF1-1BAF212761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30" t="39932" r="67676" b="49073"/>
          <a:stretch/>
        </p:blipFill>
        <p:spPr bwMode="auto">
          <a:xfrm>
            <a:off x="538235" y="928088"/>
            <a:ext cx="787401" cy="1016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7836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rafik 21">
            <a:extLst>
              <a:ext uri="{FF2B5EF4-FFF2-40B4-BE49-F238E27FC236}">
                <a16:creationId xmlns:a16="http://schemas.microsoft.com/office/drawing/2014/main" id="{62DC9EC0-2D4A-6647-9F44-11931518CFC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790700" y="1200365"/>
            <a:ext cx="5562600" cy="3314700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8235" y="556893"/>
            <a:ext cx="8048278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de-DE" dirty="0"/>
              <a:t>Tirol hat weniger Wohnglück</a:t>
            </a:r>
            <a:endParaRPr dirty="0"/>
          </a:p>
        </p:txBody>
      </p:sp>
      <p:sp>
        <p:nvSpPr>
          <p:cNvPr id="24" name="object 24"/>
          <p:cNvSpPr txBox="1"/>
          <p:nvPr/>
        </p:nvSpPr>
        <p:spPr>
          <a:xfrm>
            <a:off x="3322970" y="1984718"/>
            <a:ext cx="38163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r>
              <a:rPr lang="de-DE" sz="1400" b="1" spc="-5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%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175948" y="2605773"/>
            <a:ext cx="38163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de-DE" sz="1400" b="1" spc="-5" dirty="0">
                <a:solidFill>
                  <a:srgbClr val="FFFFFF"/>
                </a:solidFill>
                <a:latin typeface="Arial"/>
                <a:cs typeface="Arial"/>
              </a:rPr>
              <a:t>17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%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569242" y="3361778"/>
            <a:ext cx="28257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de-DE" sz="1400" b="1" spc="-5" dirty="0">
                <a:solidFill>
                  <a:srgbClr val="FFFFFF"/>
                </a:solidFill>
                <a:latin typeface="Arial"/>
                <a:cs typeface="Arial"/>
              </a:rPr>
              <a:t>8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%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792612" y="3447300"/>
            <a:ext cx="38163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de-DE" sz="1400" b="1" spc="-5" dirty="0">
                <a:solidFill>
                  <a:schemeClr val="bg1"/>
                </a:solidFill>
                <a:latin typeface="Arial"/>
                <a:cs typeface="Arial"/>
              </a:rPr>
              <a:t>7</a:t>
            </a:r>
            <a:r>
              <a:rPr sz="1400" b="1" spc="-5" dirty="0">
                <a:solidFill>
                  <a:schemeClr val="bg1"/>
                </a:solidFill>
                <a:latin typeface="Arial"/>
                <a:cs typeface="Arial"/>
              </a:rPr>
              <a:t>%</a:t>
            </a:r>
            <a:endParaRPr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438078" y="2857715"/>
            <a:ext cx="38163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de-DE" sz="1400" b="1" spc="-5" dirty="0">
                <a:solidFill>
                  <a:schemeClr val="bg1"/>
                </a:solidFill>
                <a:latin typeface="Arial"/>
                <a:cs typeface="Arial"/>
              </a:rPr>
              <a:t>19</a:t>
            </a:r>
            <a:r>
              <a:rPr sz="1400" b="1" spc="-5" dirty="0">
                <a:solidFill>
                  <a:schemeClr val="bg1"/>
                </a:solidFill>
                <a:latin typeface="Arial"/>
                <a:cs typeface="Arial"/>
              </a:rPr>
              <a:t>%</a:t>
            </a:r>
            <a:endParaRPr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647099" y="2677782"/>
            <a:ext cx="38163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de-DE" sz="1400" b="1" spc="-5" dirty="0">
                <a:solidFill>
                  <a:schemeClr val="bg1"/>
                </a:solidFill>
                <a:latin typeface="Arial"/>
                <a:cs typeface="Arial"/>
              </a:rPr>
              <a:t>70</a:t>
            </a:r>
            <a:r>
              <a:rPr sz="1400" b="1" spc="-5" dirty="0">
                <a:solidFill>
                  <a:schemeClr val="bg1"/>
                </a:solidFill>
                <a:latin typeface="Arial"/>
                <a:cs typeface="Arial"/>
              </a:rPr>
              <a:t>%</a:t>
            </a:r>
            <a:endParaRPr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7659191" y="1274040"/>
            <a:ext cx="1692582" cy="71776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6100"/>
              </a:lnSpc>
              <a:spcBef>
                <a:spcPts val="100"/>
              </a:spcBef>
            </a:pPr>
            <a:r>
              <a:rPr sz="1100" dirty="0">
                <a:solidFill>
                  <a:srgbClr val="00497A"/>
                </a:solidFill>
                <a:latin typeface="Arial"/>
                <a:cs typeface="Arial"/>
              </a:rPr>
              <a:t>Wie</a:t>
            </a:r>
            <a:r>
              <a:rPr sz="1100" spc="-20" dirty="0">
                <a:solidFill>
                  <a:srgbClr val="00497A"/>
                </a:solidFill>
                <a:latin typeface="Arial"/>
                <a:cs typeface="Arial"/>
              </a:rPr>
              <a:t> </a:t>
            </a:r>
            <a:r>
              <a:rPr sz="1100" dirty="0" err="1">
                <a:solidFill>
                  <a:srgbClr val="00497A"/>
                </a:solidFill>
                <a:latin typeface="Arial"/>
                <a:cs typeface="Arial"/>
              </a:rPr>
              <a:t>zufrieden</a:t>
            </a:r>
            <a:r>
              <a:rPr sz="1100" spc="-20" dirty="0">
                <a:solidFill>
                  <a:srgbClr val="00497A"/>
                </a:solidFill>
                <a:latin typeface="Arial"/>
                <a:cs typeface="Arial"/>
              </a:rPr>
              <a:t> </a:t>
            </a:r>
            <a:r>
              <a:rPr sz="1100" dirty="0" err="1">
                <a:solidFill>
                  <a:srgbClr val="00497A"/>
                </a:solidFill>
                <a:latin typeface="Arial"/>
                <a:cs typeface="Arial"/>
              </a:rPr>
              <a:t>sind</a:t>
            </a:r>
            <a:r>
              <a:rPr sz="1100" spc="-20" dirty="0">
                <a:solidFill>
                  <a:srgbClr val="00497A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00497A"/>
                </a:solidFill>
                <a:latin typeface="Arial"/>
                <a:cs typeface="Arial"/>
              </a:rPr>
              <a:t>Sie</a:t>
            </a:r>
            <a:r>
              <a:rPr sz="1100" spc="-15" dirty="0">
                <a:solidFill>
                  <a:srgbClr val="00497A"/>
                </a:solidFill>
                <a:latin typeface="Arial"/>
                <a:cs typeface="Arial"/>
              </a:rPr>
              <a:t> </a:t>
            </a:r>
            <a:r>
              <a:rPr sz="1100" spc="-5" dirty="0" err="1">
                <a:solidFill>
                  <a:srgbClr val="00497A"/>
                </a:solidFill>
                <a:latin typeface="Arial"/>
                <a:cs typeface="Arial"/>
              </a:rPr>
              <a:t>alles</a:t>
            </a:r>
            <a:r>
              <a:rPr sz="1100" spc="-25" dirty="0">
                <a:solidFill>
                  <a:srgbClr val="00497A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00497A"/>
                </a:solidFill>
                <a:latin typeface="Arial"/>
                <a:cs typeface="Arial"/>
              </a:rPr>
              <a:t>in </a:t>
            </a:r>
            <a:r>
              <a:rPr sz="1100" spc="-290" dirty="0">
                <a:solidFill>
                  <a:srgbClr val="00497A"/>
                </a:solidFill>
                <a:latin typeface="Arial"/>
                <a:cs typeface="Arial"/>
              </a:rPr>
              <a:t> </a:t>
            </a:r>
            <a:r>
              <a:rPr sz="1100" spc="-5" dirty="0" err="1">
                <a:solidFill>
                  <a:srgbClr val="00497A"/>
                </a:solidFill>
                <a:latin typeface="Arial"/>
                <a:cs typeface="Arial"/>
              </a:rPr>
              <a:t>allem</a:t>
            </a:r>
            <a:r>
              <a:rPr sz="1100" spc="-5" dirty="0">
                <a:solidFill>
                  <a:srgbClr val="00497A"/>
                </a:solidFill>
                <a:latin typeface="Arial"/>
                <a:cs typeface="Arial"/>
              </a:rPr>
              <a:t> </a:t>
            </a:r>
            <a:r>
              <a:rPr sz="1100" dirty="0" err="1">
                <a:solidFill>
                  <a:srgbClr val="00497A"/>
                </a:solidFill>
                <a:latin typeface="Arial"/>
                <a:cs typeface="Arial"/>
              </a:rPr>
              <a:t>mit</a:t>
            </a:r>
            <a:r>
              <a:rPr sz="1100" dirty="0">
                <a:solidFill>
                  <a:srgbClr val="00497A"/>
                </a:solidFill>
                <a:latin typeface="Arial"/>
                <a:cs typeface="Arial"/>
              </a:rPr>
              <a:t> </a:t>
            </a:r>
            <a:r>
              <a:rPr sz="1100" dirty="0" err="1">
                <a:solidFill>
                  <a:srgbClr val="00497A"/>
                </a:solidFill>
                <a:latin typeface="Arial"/>
                <a:cs typeface="Arial"/>
              </a:rPr>
              <a:t>Ihrer</a:t>
            </a:r>
            <a:r>
              <a:rPr sz="1100" dirty="0">
                <a:solidFill>
                  <a:srgbClr val="00497A"/>
                </a:solidFill>
                <a:latin typeface="Arial"/>
                <a:cs typeface="Arial"/>
              </a:rPr>
              <a:t> </a:t>
            </a:r>
            <a:r>
              <a:rPr sz="1100" dirty="0" err="1">
                <a:solidFill>
                  <a:srgbClr val="00497A"/>
                </a:solidFill>
                <a:latin typeface="Arial"/>
                <a:cs typeface="Arial"/>
              </a:rPr>
              <a:t>momentanen</a:t>
            </a:r>
            <a:r>
              <a:rPr sz="1100" dirty="0">
                <a:solidFill>
                  <a:srgbClr val="00497A"/>
                </a:solidFill>
                <a:latin typeface="Arial"/>
                <a:cs typeface="Arial"/>
              </a:rPr>
              <a:t> </a:t>
            </a:r>
            <a:r>
              <a:rPr sz="1100" spc="5" dirty="0">
                <a:solidFill>
                  <a:srgbClr val="00497A"/>
                </a:solidFill>
                <a:latin typeface="Arial"/>
                <a:cs typeface="Arial"/>
              </a:rPr>
              <a:t> </a:t>
            </a:r>
            <a:r>
              <a:rPr sz="1100" spc="-10" dirty="0" err="1">
                <a:solidFill>
                  <a:srgbClr val="00497A"/>
                </a:solidFill>
                <a:latin typeface="Arial"/>
                <a:cs typeface="Arial"/>
              </a:rPr>
              <a:t>Wohn</a:t>
            </a:r>
            <a:r>
              <a:rPr lang="de-DE" sz="1100" spc="-10" dirty="0">
                <a:solidFill>
                  <a:srgbClr val="00497A"/>
                </a:solidFill>
                <a:latin typeface="Arial"/>
                <a:cs typeface="Arial"/>
              </a:rPr>
              <a:t>-</a:t>
            </a:r>
            <a:r>
              <a:rPr sz="1100" spc="-10" dirty="0">
                <a:solidFill>
                  <a:srgbClr val="00497A"/>
                </a:solidFill>
                <a:latin typeface="Arial"/>
                <a:cs typeface="Arial"/>
              </a:rPr>
              <a:t>situation?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76" name="object 10">
            <a:extLst>
              <a:ext uri="{FF2B5EF4-FFF2-40B4-BE49-F238E27FC236}">
                <a16:creationId xmlns:a16="http://schemas.microsoft.com/office/drawing/2014/main" id="{F71E0BA8-11C2-164A-9C8B-93362860953B}"/>
              </a:ext>
            </a:extLst>
          </p:cNvPr>
          <p:cNvSpPr/>
          <p:nvPr/>
        </p:nvSpPr>
        <p:spPr>
          <a:xfrm>
            <a:off x="540000" y="4676821"/>
            <a:ext cx="8064500" cy="0"/>
          </a:xfrm>
          <a:custGeom>
            <a:avLst/>
            <a:gdLst/>
            <a:ahLst/>
            <a:cxnLst/>
            <a:rect l="l" t="t" r="r" b="b"/>
            <a:pathLst>
              <a:path w="8064500">
                <a:moveTo>
                  <a:pt x="0" y="0"/>
                </a:moveTo>
                <a:lnTo>
                  <a:pt x="8064004" y="0"/>
                </a:lnTo>
              </a:path>
            </a:pathLst>
          </a:custGeom>
          <a:ln w="6350">
            <a:solidFill>
              <a:srgbClr val="0049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0" name="Grafik 79">
            <a:extLst>
              <a:ext uri="{FF2B5EF4-FFF2-40B4-BE49-F238E27FC236}">
                <a16:creationId xmlns:a16="http://schemas.microsoft.com/office/drawing/2014/main" id="{68E4B9B8-809A-5D49-A6DA-009B4FF66C3F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8643701" y="933450"/>
            <a:ext cx="266700" cy="241300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59423E35-F4B4-2F4A-8277-9D723127BE0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35" y="4820204"/>
            <a:ext cx="1993900" cy="190500"/>
          </a:xfrm>
          <a:prstGeom prst="rect">
            <a:avLst/>
          </a:prstGeom>
        </p:spPr>
      </p:pic>
      <p:pic>
        <p:nvPicPr>
          <p:cNvPr id="30" name="Grafik 29">
            <a:extLst>
              <a:ext uri="{FF2B5EF4-FFF2-40B4-BE49-F238E27FC236}">
                <a16:creationId xmlns:a16="http://schemas.microsoft.com/office/drawing/2014/main" id="{B670D088-25A2-3444-8FD0-975349931BF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2751" y="4820204"/>
            <a:ext cx="1574800" cy="190500"/>
          </a:xfrm>
          <a:prstGeom prst="rect">
            <a:avLst/>
          </a:prstGeom>
        </p:spPr>
      </p:pic>
      <p:sp>
        <p:nvSpPr>
          <p:cNvPr id="34" name="object 84">
            <a:extLst>
              <a:ext uri="{FF2B5EF4-FFF2-40B4-BE49-F238E27FC236}">
                <a16:creationId xmlns:a16="http://schemas.microsoft.com/office/drawing/2014/main" id="{AD3DA585-6CDF-0441-A73C-B8CAAF6BC262}"/>
              </a:ext>
            </a:extLst>
          </p:cNvPr>
          <p:cNvSpPr txBox="1"/>
          <p:nvPr/>
        </p:nvSpPr>
        <p:spPr>
          <a:xfrm>
            <a:off x="6258101" y="1347259"/>
            <a:ext cx="788692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de-DE" sz="2000" b="1" spc="-5" dirty="0">
                <a:solidFill>
                  <a:srgbClr val="1EB577"/>
                </a:solidFill>
                <a:latin typeface="Arial"/>
                <a:cs typeface="Arial"/>
              </a:rPr>
              <a:t>- 2 </a:t>
            </a:r>
            <a:r>
              <a:rPr sz="2000" b="1" spc="-5" dirty="0">
                <a:solidFill>
                  <a:srgbClr val="1EB577"/>
                </a:solidFill>
                <a:latin typeface="Arial"/>
                <a:cs typeface="Arial"/>
              </a:rPr>
              <a:t>%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35" name="object 85">
            <a:extLst>
              <a:ext uri="{FF2B5EF4-FFF2-40B4-BE49-F238E27FC236}">
                <a16:creationId xmlns:a16="http://schemas.microsoft.com/office/drawing/2014/main" id="{23EC02A3-EF8B-0A4A-BA93-EC113E11AB1B}"/>
              </a:ext>
            </a:extLst>
          </p:cNvPr>
          <p:cNvSpPr txBox="1"/>
          <p:nvPr/>
        </p:nvSpPr>
        <p:spPr>
          <a:xfrm>
            <a:off x="3019032" y="4011754"/>
            <a:ext cx="30797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5" dirty="0">
                <a:solidFill>
                  <a:srgbClr val="00497A"/>
                </a:solidFill>
                <a:latin typeface="Arial"/>
                <a:cs typeface="Arial"/>
              </a:rPr>
              <a:t>2021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36" name="object 86">
            <a:extLst>
              <a:ext uri="{FF2B5EF4-FFF2-40B4-BE49-F238E27FC236}">
                <a16:creationId xmlns:a16="http://schemas.microsoft.com/office/drawing/2014/main" id="{7D425D14-5A5D-1541-8DD9-7CA37E3DEEC6}"/>
              </a:ext>
            </a:extLst>
          </p:cNvPr>
          <p:cNvSpPr txBox="1"/>
          <p:nvPr/>
        </p:nvSpPr>
        <p:spPr>
          <a:xfrm>
            <a:off x="6710529" y="4041388"/>
            <a:ext cx="30797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5" dirty="0">
                <a:solidFill>
                  <a:srgbClr val="00497A"/>
                </a:solidFill>
                <a:latin typeface="Arial"/>
                <a:cs typeface="Arial"/>
              </a:rPr>
              <a:t>2020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37" name="object 87">
            <a:extLst>
              <a:ext uri="{FF2B5EF4-FFF2-40B4-BE49-F238E27FC236}">
                <a16:creationId xmlns:a16="http://schemas.microsoft.com/office/drawing/2014/main" id="{FF10BD2C-DFD1-EF41-9C93-574DF036E57A}"/>
              </a:ext>
            </a:extLst>
          </p:cNvPr>
          <p:cNvSpPr txBox="1"/>
          <p:nvPr/>
        </p:nvSpPr>
        <p:spPr>
          <a:xfrm>
            <a:off x="2176584" y="4011754"/>
            <a:ext cx="30797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5" dirty="0">
                <a:solidFill>
                  <a:srgbClr val="00497A"/>
                </a:solidFill>
                <a:latin typeface="Arial"/>
                <a:cs typeface="Arial"/>
              </a:rPr>
              <a:t>2020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38" name="object 88">
            <a:extLst>
              <a:ext uri="{FF2B5EF4-FFF2-40B4-BE49-F238E27FC236}">
                <a16:creationId xmlns:a16="http://schemas.microsoft.com/office/drawing/2014/main" id="{77CC87E8-5CF2-0641-80E3-D829EA00CADB}"/>
              </a:ext>
            </a:extLst>
          </p:cNvPr>
          <p:cNvSpPr txBox="1"/>
          <p:nvPr/>
        </p:nvSpPr>
        <p:spPr>
          <a:xfrm>
            <a:off x="5829441" y="4011754"/>
            <a:ext cx="30797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5" dirty="0">
                <a:solidFill>
                  <a:srgbClr val="00497A"/>
                </a:solidFill>
                <a:latin typeface="Arial"/>
                <a:cs typeface="Arial"/>
              </a:rPr>
              <a:t>2021</a:t>
            </a:r>
            <a:endParaRPr sz="1000" dirty="0">
              <a:latin typeface="Arial"/>
              <a:cs typeface="Arial"/>
            </a:endParaRPr>
          </a:p>
        </p:txBody>
      </p:sp>
      <p:pic>
        <p:nvPicPr>
          <p:cNvPr id="39" name="Grafik 38">
            <a:extLst>
              <a:ext uri="{FF2B5EF4-FFF2-40B4-BE49-F238E27FC236}">
                <a16:creationId xmlns:a16="http://schemas.microsoft.com/office/drawing/2014/main" id="{FD8866FD-BF3E-8143-A50B-AD553DE31A32}"/>
              </a:ext>
            </a:extLst>
          </p:cNvPr>
          <p:cNvPicPr/>
          <p:nvPr/>
        </p:nvPicPr>
        <p:blipFill rotWithShape="1">
          <a:blip r:embed="rId7"/>
          <a:srcRect t="39159"/>
          <a:stretch/>
        </p:blipFill>
        <p:spPr>
          <a:xfrm>
            <a:off x="5952210" y="1601245"/>
            <a:ext cx="1028700" cy="363163"/>
          </a:xfrm>
          <a:prstGeom prst="rect">
            <a:avLst/>
          </a:prstGeom>
        </p:spPr>
      </p:pic>
      <p:sp>
        <p:nvSpPr>
          <p:cNvPr id="21" name="object 31">
            <a:extLst>
              <a:ext uri="{FF2B5EF4-FFF2-40B4-BE49-F238E27FC236}">
                <a16:creationId xmlns:a16="http://schemas.microsoft.com/office/drawing/2014/main" id="{C8AFB42E-4F31-44DA-ACF0-98FC6EB0349D}"/>
              </a:ext>
            </a:extLst>
          </p:cNvPr>
          <p:cNvSpPr txBox="1"/>
          <p:nvPr/>
        </p:nvSpPr>
        <p:spPr>
          <a:xfrm>
            <a:off x="7233577" y="4380078"/>
            <a:ext cx="1410124" cy="42575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de-AT" sz="1400" b="1" spc="-5" dirty="0">
                <a:solidFill>
                  <a:srgbClr val="92D050"/>
                </a:solidFill>
                <a:latin typeface="Open Sans"/>
                <a:cs typeface="Open Sans"/>
              </a:rPr>
              <a:t>Österreich: 72%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de-AT" sz="1200" b="1" spc="-5" dirty="0">
              <a:solidFill>
                <a:srgbClr val="1EB577"/>
              </a:solidFill>
              <a:latin typeface="Open Sans"/>
              <a:cs typeface="Open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object 10">
            <a:extLst>
              <a:ext uri="{FF2B5EF4-FFF2-40B4-BE49-F238E27FC236}">
                <a16:creationId xmlns:a16="http://schemas.microsoft.com/office/drawing/2014/main" id="{50C7695C-DC12-2E49-B650-E316AC06B987}"/>
              </a:ext>
            </a:extLst>
          </p:cNvPr>
          <p:cNvSpPr/>
          <p:nvPr/>
        </p:nvSpPr>
        <p:spPr>
          <a:xfrm>
            <a:off x="544972" y="4674229"/>
            <a:ext cx="8054556" cy="0"/>
          </a:xfrm>
          <a:custGeom>
            <a:avLst/>
            <a:gdLst/>
            <a:ahLst/>
            <a:cxnLst/>
            <a:rect l="l" t="t" r="r" b="b"/>
            <a:pathLst>
              <a:path w="8064500">
                <a:moveTo>
                  <a:pt x="0" y="0"/>
                </a:moveTo>
                <a:lnTo>
                  <a:pt x="8064004" y="0"/>
                </a:lnTo>
              </a:path>
            </a:pathLst>
          </a:custGeom>
          <a:ln w="6350">
            <a:solidFill>
              <a:srgbClr val="00497B"/>
            </a:solidFill>
          </a:ln>
        </p:spPr>
        <p:txBody>
          <a:bodyPr wrap="square" lIns="0" tIns="0" rIns="0" bIns="0" rtlCol="0"/>
          <a:lstStyle/>
          <a:p>
            <a:endParaRPr sz="1798"/>
          </a:p>
        </p:txBody>
      </p:sp>
      <p:pic>
        <p:nvPicPr>
          <p:cNvPr id="30" name="Grafik 29">
            <a:extLst>
              <a:ext uri="{FF2B5EF4-FFF2-40B4-BE49-F238E27FC236}">
                <a16:creationId xmlns:a16="http://schemas.microsoft.com/office/drawing/2014/main" id="{A1762469-6D45-AD44-A5C6-E767262825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10" y="4817436"/>
            <a:ext cx="1991441" cy="190265"/>
          </a:xfrm>
          <a:prstGeom prst="rect">
            <a:avLst/>
          </a:prstGeom>
        </p:spPr>
      </p:pic>
      <p:pic>
        <p:nvPicPr>
          <p:cNvPr id="31" name="Grafik 30">
            <a:extLst>
              <a:ext uri="{FF2B5EF4-FFF2-40B4-BE49-F238E27FC236}">
                <a16:creationId xmlns:a16="http://schemas.microsoft.com/office/drawing/2014/main" id="{55F17908-4324-D74A-ABD4-832B28B4188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729" y="4817436"/>
            <a:ext cx="1572858" cy="190265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B2908AAA-819E-4F6A-8EBC-FF82237D7A12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3305713" y="1373103"/>
            <a:ext cx="4584700" cy="3086100"/>
          </a:xfrm>
          <a:prstGeom prst="rect">
            <a:avLst/>
          </a:prstGeom>
        </p:spPr>
      </p:pic>
      <p:sp>
        <p:nvSpPr>
          <p:cNvPr id="16" name="object 15">
            <a:extLst>
              <a:ext uri="{FF2B5EF4-FFF2-40B4-BE49-F238E27FC236}">
                <a16:creationId xmlns:a16="http://schemas.microsoft.com/office/drawing/2014/main" id="{887BD0DC-7F67-48A1-B70A-16921134165A}"/>
              </a:ext>
            </a:extLst>
          </p:cNvPr>
          <p:cNvSpPr txBox="1"/>
          <p:nvPr/>
        </p:nvSpPr>
        <p:spPr>
          <a:xfrm>
            <a:off x="4896057" y="3822174"/>
            <a:ext cx="406400" cy="209032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lang="de-DE" sz="1250" b="1" spc="100" dirty="0">
                <a:solidFill>
                  <a:srgbClr val="FFFFFF"/>
                </a:solidFill>
                <a:latin typeface="Open Sans"/>
                <a:cs typeface="Open Sans"/>
              </a:rPr>
              <a:t>43</a:t>
            </a:r>
            <a:r>
              <a:rPr sz="1250" b="1" spc="100" dirty="0">
                <a:solidFill>
                  <a:srgbClr val="FFFFFF"/>
                </a:solidFill>
                <a:latin typeface="Open Sans"/>
                <a:cs typeface="Open Sans"/>
              </a:rPr>
              <a:t>%</a:t>
            </a:r>
            <a:r>
              <a:rPr sz="1250" b="1" spc="-20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endParaRPr sz="1250" dirty="0">
              <a:latin typeface="Open Sans"/>
              <a:cs typeface="Open Sans"/>
            </a:endParaRPr>
          </a:p>
        </p:txBody>
      </p:sp>
      <p:sp>
        <p:nvSpPr>
          <p:cNvPr id="18" name="object 16">
            <a:extLst>
              <a:ext uri="{FF2B5EF4-FFF2-40B4-BE49-F238E27FC236}">
                <a16:creationId xmlns:a16="http://schemas.microsoft.com/office/drawing/2014/main" id="{E1EECE76-ADB4-4BB4-9D77-D343C80ED24B}"/>
              </a:ext>
            </a:extLst>
          </p:cNvPr>
          <p:cNvSpPr txBox="1"/>
          <p:nvPr/>
        </p:nvSpPr>
        <p:spPr>
          <a:xfrm>
            <a:off x="5099257" y="2050324"/>
            <a:ext cx="406400" cy="209032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lang="de-DE" sz="1250" b="1" spc="100" dirty="0">
                <a:solidFill>
                  <a:srgbClr val="FFFFFF"/>
                </a:solidFill>
                <a:latin typeface="Open Sans"/>
                <a:cs typeface="Open Sans"/>
              </a:rPr>
              <a:t>20</a:t>
            </a:r>
            <a:r>
              <a:rPr sz="1250" b="1" spc="100" dirty="0">
                <a:solidFill>
                  <a:srgbClr val="FFFFFF"/>
                </a:solidFill>
                <a:latin typeface="Open Sans"/>
                <a:cs typeface="Open Sans"/>
              </a:rPr>
              <a:t>%</a:t>
            </a:r>
            <a:r>
              <a:rPr sz="1250" b="1" spc="-20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endParaRPr sz="1250" dirty="0">
              <a:latin typeface="Open Sans"/>
              <a:cs typeface="Open Sans"/>
            </a:endParaRPr>
          </a:p>
        </p:txBody>
      </p:sp>
      <p:sp>
        <p:nvSpPr>
          <p:cNvPr id="19" name="object 17">
            <a:extLst>
              <a:ext uri="{FF2B5EF4-FFF2-40B4-BE49-F238E27FC236}">
                <a16:creationId xmlns:a16="http://schemas.microsoft.com/office/drawing/2014/main" id="{C5ECF18C-C41B-4AE6-A2F1-1F36F1D6C2DE}"/>
              </a:ext>
            </a:extLst>
          </p:cNvPr>
          <p:cNvSpPr txBox="1"/>
          <p:nvPr/>
        </p:nvSpPr>
        <p:spPr>
          <a:xfrm>
            <a:off x="3533377" y="2789600"/>
            <a:ext cx="406400" cy="209032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sz="1250" b="1" spc="100" dirty="0">
                <a:solidFill>
                  <a:srgbClr val="FFFFFF"/>
                </a:solidFill>
                <a:latin typeface="Open Sans"/>
                <a:cs typeface="Open Sans"/>
              </a:rPr>
              <a:t>2</a:t>
            </a:r>
            <a:r>
              <a:rPr lang="de-DE" sz="1250" b="1" spc="100" dirty="0">
                <a:solidFill>
                  <a:srgbClr val="FFFFFF"/>
                </a:solidFill>
                <a:latin typeface="Open Sans"/>
                <a:cs typeface="Open Sans"/>
              </a:rPr>
              <a:t>6</a:t>
            </a:r>
            <a:r>
              <a:rPr sz="1250" b="1" spc="100" dirty="0">
                <a:solidFill>
                  <a:srgbClr val="FFFFFF"/>
                </a:solidFill>
                <a:latin typeface="Open Sans"/>
                <a:cs typeface="Open Sans"/>
              </a:rPr>
              <a:t>%</a:t>
            </a:r>
            <a:r>
              <a:rPr sz="1250" b="1" spc="-20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endParaRPr sz="1250" dirty="0">
              <a:latin typeface="Open Sans"/>
              <a:cs typeface="Open Sans"/>
            </a:endParaRPr>
          </a:p>
        </p:txBody>
      </p:sp>
      <p:sp>
        <p:nvSpPr>
          <p:cNvPr id="20" name="object 18">
            <a:extLst>
              <a:ext uri="{FF2B5EF4-FFF2-40B4-BE49-F238E27FC236}">
                <a16:creationId xmlns:a16="http://schemas.microsoft.com/office/drawing/2014/main" id="{2676989B-3169-4B62-B98B-114ED1DC8351}"/>
              </a:ext>
            </a:extLst>
          </p:cNvPr>
          <p:cNvSpPr txBox="1"/>
          <p:nvPr/>
        </p:nvSpPr>
        <p:spPr>
          <a:xfrm>
            <a:off x="4453255" y="1822766"/>
            <a:ext cx="118745" cy="209032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lang="de-DE" sz="1250" b="1" spc="15" dirty="0">
                <a:solidFill>
                  <a:srgbClr val="FFFFFF"/>
                </a:solidFill>
                <a:latin typeface="Open Sans"/>
                <a:cs typeface="Open Sans"/>
              </a:rPr>
              <a:t>3</a:t>
            </a:r>
            <a:endParaRPr sz="1250" dirty="0">
              <a:latin typeface="Open Sans"/>
              <a:cs typeface="Open Sans"/>
            </a:endParaRPr>
          </a:p>
        </p:txBody>
      </p:sp>
      <p:sp>
        <p:nvSpPr>
          <p:cNvPr id="21" name="object 31">
            <a:extLst>
              <a:ext uri="{FF2B5EF4-FFF2-40B4-BE49-F238E27FC236}">
                <a16:creationId xmlns:a16="http://schemas.microsoft.com/office/drawing/2014/main" id="{6764B3D6-8968-446B-9015-0DFBA55DB974}"/>
              </a:ext>
            </a:extLst>
          </p:cNvPr>
          <p:cNvSpPr txBox="1"/>
          <p:nvPr/>
        </p:nvSpPr>
        <p:spPr>
          <a:xfrm>
            <a:off x="6620300" y="1874094"/>
            <a:ext cx="1410124" cy="100540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de-AT" sz="1200" b="1" spc="-5" dirty="0">
                <a:solidFill>
                  <a:srgbClr val="1EB577"/>
                </a:solidFill>
                <a:latin typeface="Open Sans"/>
                <a:cs typeface="Open Sans"/>
              </a:rPr>
              <a:t>Stark gestiegen/  etwas gestiegen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de-AT" sz="1200" b="1" spc="-5" dirty="0">
              <a:solidFill>
                <a:srgbClr val="1EB577"/>
              </a:solidFill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de-AT" sz="1400" b="1" spc="-5" dirty="0">
                <a:solidFill>
                  <a:srgbClr val="92D050"/>
                </a:solidFill>
                <a:latin typeface="Open Sans"/>
                <a:cs typeface="Open Sans"/>
              </a:rPr>
              <a:t>Österreich: 66%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de-AT" sz="1200" b="1" spc="-5" dirty="0">
              <a:solidFill>
                <a:srgbClr val="1EB577"/>
              </a:solidFill>
              <a:latin typeface="Open Sans"/>
              <a:cs typeface="Open Sans"/>
            </a:endParaRPr>
          </a:p>
        </p:txBody>
      </p:sp>
      <p:sp>
        <p:nvSpPr>
          <p:cNvPr id="22" name="object 29">
            <a:extLst>
              <a:ext uri="{FF2B5EF4-FFF2-40B4-BE49-F238E27FC236}">
                <a16:creationId xmlns:a16="http://schemas.microsoft.com/office/drawing/2014/main" id="{38ACB961-3838-43D0-9AD2-2FE0828C2E50}"/>
              </a:ext>
            </a:extLst>
          </p:cNvPr>
          <p:cNvSpPr txBox="1"/>
          <p:nvPr/>
        </p:nvSpPr>
        <p:spPr>
          <a:xfrm>
            <a:off x="6620300" y="1278372"/>
            <a:ext cx="105854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de-DE" sz="3200" b="1" dirty="0">
                <a:solidFill>
                  <a:srgbClr val="1EB577"/>
                </a:solidFill>
                <a:latin typeface="Open Sans"/>
                <a:cs typeface="Open Sans"/>
              </a:rPr>
              <a:t>63</a:t>
            </a:r>
            <a:r>
              <a:rPr sz="3200" b="1" dirty="0">
                <a:solidFill>
                  <a:srgbClr val="1EB577"/>
                </a:solidFill>
                <a:latin typeface="Open Sans"/>
                <a:cs typeface="Open Sans"/>
              </a:rPr>
              <a:t>%</a:t>
            </a:r>
            <a:endParaRPr sz="1000" dirty="0">
              <a:latin typeface="Open Sans"/>
              <a:cs typeface="Open Sans"/>
            </a:endParaRPr>
          </a:p>
        </p:txBody>
      </p:sp>
      <p:sp>
        <p:nvSpPr>
          <p:cNvPr id="23" name="object 19">
            <a:extLst>
              <a:ext uri="{FF2B5EF4-FFF2-40B4-BE49-F238E27FC236}">
                <a16:creationId xmlns:a16="http://schemas.microsoft.com/office/drawing/2014/main" id="{2134FF6A-328A-4E82-90CF-53D30CEE1FFE}"/>
              </a:ext>
            </a:extLst>
          </p:cNvPr>
          <p:cNvSpPr txBox="1"/>
          <p:nvPr/>
        </p:nvSpPr>
        <p:spPr>
          <a:xfrm>
            <a:off x="887299" y="1996881"/>
            <a:ext cx="1511486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>
                <a:solidFill>
                  <a:srgbClr val="00497A"/>
                </a:solidFill>
                <a:latin typeface="Arial"/>
                <a:cs typeface="Arial"/>
              </a:rPr>
              <a:t>Stark</a:t>
            </a:r>
            <a:r>
              <a:rPr sz="1000" b="1" spc="-65">
                <a:solidFill>
                  <a:srgbClr val="00497A"/>
                </a:solidFill>
                <a:latin typeface="Arial"/>
                <a:cs typeface="Arial"/>
              </a:rPr>
              <a:t> </a:t>
            </a:r>
            <a:r>
              <a:rPr sz="1000" b="1" spc="-10">
                <a:solidFill>
                  <a:srgbClr val="00497A"/>
                </a:solidFill>
                <a:latin typeface="Arial"/>
                <a:cs typeface="Arial"/>
              </a:rPr>
              <a:t>gestiegen</a:t>
            </a:r>
            <a:endParaRPr sz="1000">
              <a:latin typeface="Arial"/>
              <a:cs typeface="Arial"/>
            </a:endParaRPr>
          </a:p>
        </p:txBody>
      </p:sp>
      <p:sp>
        <p:nvSpPr>
          <p:cNvPr id="24" name="object 21">
            <a:extLst>
              <a:ext uri="{FF2B5EF4-FFF2-40B4-BE49-F238E27FC236}">
                <a16:creationId xmlns:a16="http://schemas.microsoft.com/office/drawing/2014/main" id="{305B3745-93E8-4580-B9B2-7C9E57505B06}"/>
              </a:ext>
            </a:extLst>
          </p:cNvPr>
          <p:cNvSpPr txBox="1"/>
          <p:nvPr/>
        </p:nvSpPr>
        <p:spPr>
          <a:xfrm>
            <a:off x="887298" y="2428881"/>
            <a:ext cx="157194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15" dirty="0" err="1">
                <a:solidFill>
                  <a:srgbClr val="00497A"/>
                </a:solidFill>
                <a:latin typeface="Arial"/>
                <a:cs typeface="Arial"/>
              </a:rPr>
              <a:t>Etwas</a:t>
            </a:r>
            <a:r>
              <a:rPr sz="1000" b="1" spc="-75" dirty="0">
                <a:solidFill>
                  <a:srgbClr val="00497A"/>
                </a:solidFill>
                <a:latin typeface="Arial"/>
                <a:cs typeface="Arial"/>
              </a:rPr>
              <a:t> </a:t>
            </a:r>
            <a:r>
              <a:rPr sz="1000" b="1" spc="-10" dirty="0" err="1">
                <a:solidFill>
                  <a:srgbClr val="00497A"/>
                </a:solidFill>
                <a:latin typeface="Arial"/>
                <a:cs typeface="Arial"/>
              </a:rPr>
              <a:t>gestiegen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25" name="object 23">
            <a:extLst>
              <a:ext uri="{FF2B5EF4-FFF2-40B4-BE49-F238E27FC236}">
                <a16:creationId xmlns:a16="http://schemas.microsoft.com/office/drawing/2014/main" id="{0A68B1C2-E170-4B98-8EC9-C5CD7343E28E}"/>
              </a:ext>
            </a:extLst>
          </p:cNvPr>
          <p:cNvSpPr txBox="1"/>
          <p:nvPr/>
        </p:nvSpPr>
        <p:spPr>
          <a:xfrm>
            <a:off x="887299" y="2842775"/>
            <a:ext cx="1620511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20" err="1">
                <a:solidFill>
                  <a:srgbClr val="00497A"/>
                </a:solidFill>
                <a:latin typeface="Arial"/>
                <a:cs typeface="Arial"/>
              </a:rPr>
              <a:t>Gleich</a:t>
            </a:r>
            <a:r>
              <a:rPr sz="1000" b="1" spc="-60">
                <a:solidFill>
                  <a:srgbClr val="00497A"/>
                </a:solidFill>
                <a:latin typeface="Arial"/>
                <a:cs typeface="Arial"/>
              </a:rPr>
              <a:t> </a:t>
            </a:r>
            <a:r>
              <a:rPr sz="1000" b="1" err="1">
                <a:solidFill>
                  <a:srgbClr val="00497A"/>
                </a:solidFill>
                <a:latin typeface="Arial"/>
                <a:cs typeface="Arial"/>
              </a:rPr>
              <a:t>geblieben</a:t>
            </a:r>
            <a:endParaRPr sz="1000">
              <a:latin typeface="Arial"/>
              <a:cs typeface="Arial"/>
            </a:endParaRPr>
          </a:p>
        </p:txBody>
      </p:sp>
      <p:sp>
        <p:nvSpPr>
          <p:cNvPr id="26" name="object 27">
            <a:extLst>
              <a:ext uri="{FF2B5EF4-FFF2-40B4-BE49-F238E27FC236}">
                <a16:creationId xmlns:a16="http://schemas.microsoft.com/office/drawing/2014/main" id="{E535D262-0C66-43D1-AD1F-57A98D1DF530}"/>
              </a:ext>
            </a:extLst>
          </p:cNvPr>
          <p:cNvSpPr txBox="1"/>
          <p:nvPr/>
        </p:nvSpPr>
        <p:spPr>
          <a:xfrm>
            <a:off x="887299" y="4156881"/>
            <a:ext cx="1346957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10">
                <a:solidFill>
                  <a:srgbClr val="00497A"/>
                </a:solidFill>
                <a:latin typeface="Arial"/>
                <a:cs typeface="Arial"/>
              </a:rPr>
              <a:t>Keine</a:t>
            </a:r>
            <a:r>
              <a:rPr sz="1000" b="1" spc="-65">
                <a:solidFill>
                  <a:srgbClr val="00497A"/>
                </a:solidFill>
                <a:latin typeface="Arial"/>
                <a:cs typeface="Arial"/>
              </a:rPr>
              <a:t> </a:t>
            </a:r>
            <a:r>
              <a:rPr sz="1000" b="1" spc="-15">
                <a:solidFill>
                  <a:srgbClr val="00497A"/>
                </a:solidFill>
                <a:latin typeface="Arial"/>
                <a:cs typeface="Arial"/>
              </a:rPr>
              <a:t>Angabe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27" name="Grafik 26">
            <a:extLst>
              <a:ext uri="{FF2B5EF4-FFF2-40B4-BE49-F238E27FC236}">
                <a16:creationId xmlns:a16="http://schemas.microsoft.com/office/drawing/2014/main" id="{497CA6A0-6084-4F2C-B2A6-BB9568EBE122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543900" y="1985004"/>
            <a:ext cx="215900" cy="2374900"/>
          </a:xfrm>
          <a:prstGeom prst="rect">
            <a:avLst/>
          </a:prstGeom>
        </p:spPr>
      </p:pic>
      <p:sp>
        <p:nvSpPr>
          <p:cNvPr id="29" name="object 21">
            <a:extLst>
              <a:ext uri="{FF2B5EF4-FFF2-40B4-BE49-F238E27FC236}">
                <a16:creationId xmlns:a16="http://schemas.microsoft.com/office/drawing/2014/main" id="{910FF672-4BDA-48C0-BC36-B7840EB38B2A}"/>
              </a:ext>
            </a:extLst>
          </p:cNvPr>
          <p:cNvSpPr txBox="1"/>
          <p:nvPr/>
        </p:nvSpPr>
        <p:spPr>
          <a:xfrm>
            <a:off x="887298" y="3284112"/>
            <a:ext cx="157194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15" err="1">
                <a:solidFill>
                  <a:srgbClr val="00497A"/>
                </a:solidFill>
                <a:latin typeface="Arial"/>
                <a:cs typeface="Arial"/>
              </a:rPr>
              <a:t>Etwas</a:t>
            </a:r>
            <a:r>
              <a:rPr sz="1000" b="1" spc="-75">
                <a:solidFill>
                  <a:srgbClr val="00497A"/>
                </a:solidFill>
                <a:latin typeface="Arial"/>
                <a:cs typeface="Arial"/>
              </a:rPr>
              <a:t> </a:t>
            </a:r>
            <a:r>
              <a:rPr lang="de-AT" sz="1000" b="1" spc="-10">
                <a:solidFill>
                  <a:srgbClr val="00497A"/>
                </a:solidFill>
                <a:latin typeface="Arial"/>
                <a:cs typeface="Arial"/>
              </a:rPr>
              <a:t>gesunken</a:t>
            </a:r>
            <a:endParaRPr sz="1000">
              <a:latin typeface="Arial"/>
              <a:cs typeface="Arial"/>
            </a:endParaRPr>
          </a:p>
        </p:txBody>
      </p:sp>
      <p:sp>
        <p:nvSpPr>
          <p:cNvPr id="32" name="object 21">
            <a:extLst>
              <a:ext uri="{FF2B5EF4-FFF2-40B4-BE49-F238E27FC236}">
                <a16:creationId xmlns:a16="http://schemas.microsoft.com/office/drawing/2014/main" id="{313F6611-A5E9-47C1-8349-E79E13AB4CBA}"/>
              </a:ext>
            </a:extLst>
          </p:cNvPr>
          <p:cNvSpPr txBox="1"/>
          <p:nvPr/>
        </p:nvSpPr>
        <p:spPr>
          <a:xfrm>
            <a:off x="887298" y="3723206"/>
            <a:ext cx="157194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de-AT" sz="1000" b="1" spc="-15">
                <a:solidFill>
                  <a:srgbClr val="00497A"/>
                </a:solidFill>
                <a:latin typeface="Arial"/>
                <a:cs typeface="Arial"/>
              </a:rPr>
              <a:t>Stark gesunken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1100BA0-64FD-4175-8944-46C38411D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301" y="313144"/>
            <a:ext cx="8054556" cy="1477328"/>
          </a:xfrm>
        </p:spPr>
        <p:txBody>
          <a:bodyPr/>
          <a:lstStyle/>
          <a:p>
            <a:pPr marL="12700">
              <a:spcBef>
                <a:spcPts val="340"/>
              </a:spcBef>
            </a:pPr>
            <a:r>
              <a:rPr lang="de-AT" dirty="0">
                <a:latin typeface="Open Sans"/>
                <a:cs typeface="Open Sans"/>
              </a:rPr>
              <a:t>Wohnkosten </a:t>
            </a:r>
            <a:r>
              <a:rPr lang="de-AT" spc="-5" dirty="0"/>
              <a:t>in den letzten </a:t>
            </a:r>
            <a:br>
              <a:rPr lang="de-AT" spc="-5" dirty="0"/>
            </a:br>
            <a:r>
              <a:rPr lang="de-AT" dirty="0"/>
              <a:t>5</a:t>
            </a:r>
            <a:r>
              <a:rPr lang="de-AT" spc="-10" dirty="0"/>
              <a:t> </a:t>
            </a:r>
            <a:r>
              <a:rPr lang="de-AT" spc="-5" dirty="0"/>
              <a:t>Jahren gestiegen</a:t>
            </a:r>
            <a:br>
              <a:rPr lang="de-AT" spc="-5" dirty="0"/>
            </a:br>
            <a:endParaRPr lang="de-AT" dirty="0"/>
          </a:p>
        </p:txBody>
      </p:sp>
      <p:sp>
        <p:nvSpPr>
          <p:cNvPr id="35" name="object 69">
            <a:extLst>
              <a:ext uri="{FF2B5EF4-FFF2-40B4-BE49-F238E27FC236}">
                <a16:creationId xmlns:a16="http://schemas.microsoft.com/office/drawing/2014/main" id="{E67E338D-A502-4245-8E32-B3AE98D47057}"/>
              </a:ext>
            </a:extLst>
          </p:cNvPr>
          <p:cNvSpPr txBox="1"/>
          <p:nvPr/>
        </p:nvSpPr>
        <p:spPr>
          <a:xfrm>
            <a:off x="7059236" y="3856103"/>
            <a:ext cx="1239217" cy="443711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spcBef>
                <a:spcPts val="930"/>
              </a:spcBef>
            </a:pPr>
            <a:r>
              <a:rPr lang="de-DE" sz="700" dirty="0">
                <a:solidFill>
                  <a:srgbClr val="00497B"/>
                </a:solidFill>
                <a:latin typeface="Open Sans"/>
                <a:cs typeface="Open Sans"/>
              </a:rPr>
              <a:t>Wie haben sich die Kosten, die Sie fürs Wohnen haben in den letzten 5 Jahren entwickelt?</a:t>
            </a:r>
            <a:endParaRPr lang="de-DE" sz="700" dirty="0">
              <a:latin typeface="Open Sans"/>
              <a:cs typeface="Open Sans"/>
            </a:endParaRPr>
          </a:p>
        </p:txBody>
      </p:sp>
      <p:pic>
        <p:nvPicPr>
          <p:cNvPr id="36" name="Grafik 35">
            <a:extLst>
              <a:ext uri="{FF2B5EF4-FFF2-40B4-BE49-F238E27FC236}">
                <a16:creationId xmlns:a16="http://schemas.microsoft.com/office/drawing/2014/main" id="{145ADC98-50AD-40D7-A6AF-2650E4262876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6521986" y="3853802"/>
            <a:ext cx="294035" cy="264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0669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rafik 52">
            <a:extLst>
              <a:ext uri="{FF2B5EF4-FFF2-40B4-BE49-F238E27FC236}">
                <a16:creationId xmlns:a16="http://schemas.microsoft.com/office/drawing/2014/main" id="{19142AF1-9C81-A14D-A3A6-1B76DED461C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818221" y="1299640"/>
            <a:ext cx="3937000" cy="28829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0299" y="524766"/>
            <a:ext cx="8104201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de-DE" spc="-15" dirty="0"/>
              <a:t>Wunsch nach mehr Platz</a:t>
            </a:r>
            <a:endParaRPr spc="-15" dirty="0"/>
          </a:p>
        </p:txBody>
      </p:sp>
      <p:sp>
        <p:nvSpPr>
          <p:cNvPr id="47" name="object 47"/>
          <p:cNvSpPr txBox="1"/>
          <p:nvPr/>
        </p:nvSpPr>
        <p:spPr>
          <a:xfrm>
            <a:off x="5312826" y="1612849"/>
            <a:ext cx="2847340" cy="22467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8860"/>
              </a:lnSpc>
              <a:spcBef>
                <a:spcPts val="100"/>
              </a:spcBef>
            </a:pPr>
            <a:r>
              <a:rPr lang="de-DE" sz="7600" b="1" spc="-5" dirty="0">
                <a:solidFill>
                  <a:srgbClr val="00497A"/>
                </a:solidFill>
                <a:latin typeface="Arial"/>
                <a:cs typeface="Arial"/>
              </a:rPr>
              <a:t>18</a:t>
            </a:r>
            <a:r>
              <a:rPr sz="7600" b="1" spc="-5" dirty="0">
                <a:solidFill>
                  <a:srgbClr val="00497A"/>
                </a:solidFill>
                <a:latin typeface="Arial"/>
                <a:cs typeface="Arial"/>
              </a:rPr>
              <a:t>%</a:t>
            </a:r>
            <a:endParaRPr sz="7600" dirty="0">
              <a:latin typeface="Arial"/>
              <a:cs typeface="Arial"/>
            </a:endParaRPr>
          </a:p>
          <a:p>
            <a:pPr marL="12700">
              <a:lnSpc>
                <a:spcPts val="1900"/>
              </a:lnSpc>
            </a:pPr>
            <a:r>
              <a:rPr lang="de-DE" dirty="0">
                <a:solidFill>
                  <a:srgbClr val="00497A"/>
                </a:solidFill>
                <a:latin typeface="Arial"/>
                <a:cs typeface="Arial"/>
              </a:rPr>
              <a:t>d</a:t>
            </a:r>
            <a:r>
              <a:rPr lang="de-DE" sz="1800" dirty="0">
                <a:solidFill>
                  <a:srgbClr val="00497A"/>
                </a:solidFill>
                <a:latin typeface="Arial"/>
                <a:cs typeface="Arial"/>
              </a:rPr>
              <a:t>er TirolerInnen w</a:t>
            </a:r>
            <a:r>
              <a:rPr sz="1800" spc="-5" dirty="0" err="1">
                <a:solidFill>
                  <a:srgbClr val="00497A"/>
                </a:solidFill>
                <a:latin typeface="Arial"/>
                <a:cs typeface="Arial"/>
              </a:rPr>
              <a:t>ünscht</a:t>
            </a:r>
            <a:r>
              <a:rPr sz="1800" spc="-20" dirty="0">
                <a:solidFill>
                  <a:srgbClr val="00497A"/>
                </a:solidFill>
                <a:latin typeface="Arial"/>
                <a:cs typeface="Arial"/>
              </a:rPr>
              <a:t> </a:t>
            </a:r>
            <a:r>
              <a:rPr sz="1800" dirty="0" err="1">
                <a:solidFill>
                  <a:srgbClr val="00497A"/>
                </a:solidFill>
                <a:latin typeface="Arial"/>
                <a:cs typeface="Arial"/>
              </a:rPr>
              <a:t>sich</a:t>
            </a:r>
            <a:r>
              <a:rPr lang="de-DE" sz="1800" dirty="0">
                <a:solidFill>
                  <a:srgbClr val="00497A"/>
                </a:solidFill>
                <a:latin typeface="Arial"/>
                <a:cs typeface="Arial"/>
              </a:rPr>
              <a:t> </a:t>
            </a:r>
            <a:r>
              <a:rPr sz="1800" b="1" spc="-5" dirty="0" err="1">
                <a:solidFill>
                  <a:srgbClr val="00497A"/>
                </a:solidFill>
                <a:latin typeface="Arial"/>
                <a:cs typeface="Arial"/>
              </a:rPr>
              <a:t>mehr</a:t>
            </a:r>
            <a:r>
              <a:rPr sz="1800" b="1" spc="-30" dirty="0">
                <a:solidFill>
                  <a:srgbClr val="00497A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497A"/>
                </a:solidFill>
                <a:latin typeface="Arial"/>
                <a:cs typeface="Arial"/>
              </a:rPr>
              <a:t>Platz.</a:t>
            </a:r>
            <a:endParaRPr lang="de-DE" sz="1800" b="1" dirty="0">
              <a:solidFill>
                <a:srgbClr val="00497A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35"/>
              </a:spcBef>
            </a:pPr>
            <a:endParaRPr lang="de-AT" b="1" dirty="0">
              <a:solidFill>
                <a:srgbClr val="00497A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lang="de-AT" sz="1800" b="1" dirty="0">
                <a:solidFill>
                  <a:srgbClr val="00497A"/>
                </a:solidFill>
                <a:latin typeface="Arial"/>
                <a:cs typeface="Arial"/>
              </a:rPr>
              <a:t>Österreich: 21%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49" name="object 10">
            <a:extLst>
              <a:ext uri="{FF2B5EF4-FFF2-40B4-BE49-F238E27FC236}">
                <a16:creationId xmlns:a16="http://schemas.microsoft.com/office/drawing/2014/main" id="{F9EDA3F9-C2CE-E14A-B9B0-6626E1507DE2}"/>
              </a:ext>
            </a:extLst>
          </p:cNvPr>
          <p:cNvSpPr/>
          <p:nvPr/>
        </p:nvSpPr>
        <p:spPr>
          <a:xfrm>
            <a:off x="540000" y="4676821"/>
            <a:ext cx="8064500" cy="0"/>
          </a:xfrm>
          <a:custGeom>
            <a:avLst/>
            <a:gdLst/>
            <a:ahLst/>
            <a:cxnLst/>
            <a:rect l="l" t="t" r="r" b="b"/>
            <a:pathLst>
              <a:path w="8064500">
                <a:moveTo>
                  <a:pt x="0" y="0"/>
                </a:moveTo>
                <a:lnTo>
                  <a:pt x="8064004" y="0"/>
                </a:lnTo>
              </a:path>
            </a:pathLst>
          </a:custGeom>
          <a:ln w="6350">
            <a:solidFill>
              <a:srgbClr val="0049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5" name="Grafik 54">
            <a:extLst>
              <a:ext uri="{FF2B5EF4-FFF2-40B4-BE49-F238E27FC236}">
                <a16:creationId xmlns:a16="http://schemas.microsoft.com/office/drawing/2014/main" id="{495BA14E-6AFC-734A-A0B8-CAC3C5C4FEF2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7469800" y="1877251"/>
            <a:ext cx="723900" cy="723900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F332EB19-BD4F-2D4C-B3A4-5C2DAC82269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35" y="4820204"/>
            <a:ext cx="1993900" cy="190500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0AB9B318-FF0B-B849-BF57-1A945E4C493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2751" y="4820204"/>
            <a:ext cx="1574800" cy="190500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A513FF5C-C580-40CB-9F48-D1826E70B0C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00299" y="1299640"/>
            <a:ext cx="3937000" cy="2882900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59645781-0A39-4F2F-9B57-5929CF560E9F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3254305" y="1936508"/>
            <a:ext cx="1182994" cy="804582"/>
          </a:xfrm>
          <a:prstGeom prst="rect">
            <a:avLst/>
          </a:prstGeom>
          <a:noFill/>
        </p:spPr>
      </p:pic>
      <p:sp>
        <p:nvSpPr>
          <p:cNvPr id="27" name="object 47">
            <a:extLst>
              <a:ext uri="{FF2B5EF4-FFF2-40B4-BE49-F238E27FC236}">
                <a16:creationId xmlns:a16="http://schemas.microsoft.com/office/drawing/2014/main" id="{74B384A5-CE86-41E2-9EE4-968C3F4F8061}"/>
              </a:ext>
            </a:extLst>
          </p:cNvPr>
          <p:cNvSpPr txBox="1"/>
          <p:nvPr/>
        </p:nvSpPr>
        <p:spPr>
          <a:xfrm>
            <a:off x="640066" y="1667697"/>
            <a:ext cx="3138719" cy="24904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8860"/>
              </a:lnSpc>
              <a:spcBef>
                <a:spcPts val="100"/>
              </a:spcBef>
            </a:pPr>
            <a:r>
              <a:rPr lang="de-DE" sz="7600" b="1" spc="-5" dirty="0">
                <a:solidFill>
                  <a:srgbClr val="00497A"/>
                </a:solidFill>
                <a:latin typeface="Arial"/>
                <a:cs typeface="Arial"/>
              </a:rPr>
              <a:t>44,1</a:t>
            </a:r>
            <a:r>
              <a:rPr lang="de-DE" sz="4000" b="1" dirty="0">
                <a:solidFill>
                  <a:srgbClr val="0049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m² </a:t>
            </a:r>
            <a:r>
              <a:rPr lang="de-DE" sz="7600" b="1" spc="-5" dirty="0">
                <a:solidFill>
                  <a:srgbClr val="00497A"/>
                </a:solidFill>
                <a:latin typeface="Arial"/>
                <a:cs typeface="Arial"/>
              </a:rPr>
              <a:t> </a:t>
            </a:r>
            <a:endParaRPr sz="7600" dirty="0">
              <a:latin typeface="Arial"/>
              <a:cs typeface="Arial"/>
            </a:endParaRPr>
          </a:p>
          <a:p>
            <a:pPr marL="12700">
              <a:lnSpc>
                <a:spcPts val="1900"/>
              </a:lnSpc>
            </a:pPr>
            <a:r>
              <a:rPr lang="de-DE" b="1" dirty="0">
                <a:solidFill>
                  <a:srgbClr val="0049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Wohnfläche</a:t>
            </a:r>
            <a:r>
              <a:rPr lang="de-DE" sz="2400" b="1" dirty="0">
                <a:solidFill>
                  <a:srgbClr val="0049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>
                <a:solidFill>
                  <a:srgbClr val="0049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hat </a:t>
            </a:r>
          </a:p>
          <a:p>
            <a:pPr marL="12700">
              <a:lnSpc>
                <a:spcPts val="1900"/>
              </a:lnSpc>
            </a:pPr>
            <a:r>
              <a:rPr lang="de-DE">
                <a:solidFill>
                  <a:srgbClr val="0049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jede </a:t>
            </a:r>
            <a:r>
              <a:rPr lang="de-DE" sz="1800" dirty="0" err="1">
                <a:solidFill>
                  <a:srgbClr val="00497A"/>
                </a:solidFill>
                <a:latin typeface="Arial"/>
                <a:cs typeface="Arial"/>
              </a:rPr>
              <a:t>TirolerIn</a:t>
            </a:r>
            <a:r>
              <a:rPr lang="de-DE" sz="1800" dirty="0">
                <a:solidFill>
                  <a:srgbClr val="00497A"/>
                </a:solidFill>
                <a:latin typeface="Arial"/>
                <a:cs typeface="Arial"/>
              </a:rPr>
              <a:t> </a:t>
            </a:r>
          </a:p>
          <a:p>
            <a:pPr marL="12700">
              <a:lnSpc>
                <a:spcPts val="1900"/>
              </a:lnSpc>
            </a:pPr>
            <a:r>
              <a:rPr lang="de-DE" sz="1800" dirty="0">
                <a:solidFill>
                  <a:srgbClr val="00497A"/>
                </a:solidFill>
                <a:latin typeface="Arial"/>
                <a:cs typeface="Arial"/>
              </a:rPr>
              <a:t>zur Verfügung.</a:t>
            </a:r>
            <a:endParaRPr lang="de-DE" sz="1800" b="1" dirty="0">
              <a:solidFill>
                <a:srgbClr val="00497A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35"/>
              </a:spcBef>
            </a:pPr>
            <a:endParaRPr lang="de-AT" b="1" dirty="0">
              <a:solidFill>
                <a:srgbClr val="00497A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lang="de-AT" sz="1800" b="1" dirty="0">
                <a:solidFill>
                  <a:srgbClr val="00497A"/>
                </a:solidFill>
                <a:latin typeface="Arial"/>
                <a:cs typeface="Arial"/>
              </a:rPr>
              <a:t>Österreich</a:t>
            </a:r>
            <a:r>
              <a:rPr lang="de-AT" b="1" dirty="0">
                <a:solidFill>
                  <a:srgbClr val="00497A"/>
                </a:solidFill>
                <a:latin typeface="Arial"/>
                <a:cs typeface="Arial"/>
              </a:rPr>
              <a:t>: 45,5 m²/Person </a:t>
            </a:r>
            <a:endParaRPr sz="1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rafik 52">
            <a:extLst>
              <a:ext uri="{FF2B5EF4-FFF2-40B4-BE49-F238E27FC236}">
                <a16:creationId xmlns:a16="http://schemas.microsoft.com/office/drawing/2014/main" id="{19142AF1-9C81-A14D-A3A6-1B76DED461C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818221" y="1299640"/>
            <a:ext cx="3937000" cy="28829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0299" y="524766"/>
            <a:ext cx="8104201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de-DE" spc="-15" dirty="0"/>
              <a:t>Wohnen wird in Krisenzeiten wichtiger</a:t>
            </a:r>
            <a:endParaRPr spc="-15" dirty="0"/>
          </a:p>
        </p:txBody>
      </p:sp>
      <p:sp>
        <p:nvSpPr>
          <p:cNvPr id="47" name="object 47"/>
          <p:cNvSpPr txBox="1"/>
          <p:nvPr/>
        </p:nvSpPr>
        <p:spPr>
          <a:xfrm>
            <a:off x="4957589" y="1371817"/>
            <a:ext cx="3797631" cy="30803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de-DE" b="1" spc="-5" dirty="0">
                <a:solidFill>
                  <a:srgbClr val="00497A"/>
                </a:solidFill>
                <a:latin typeface="Arial"/>
                <a:cs typeface="Arial"/>
              </a:rPr>
              <a:t>Während der Pandemie haben  </a:t>
            </a:r>
            <a:r>
              <a:rPr lang="de-DE" sz="4000" b="1" spc="-5" dirty="0">
                <a:solidFill>
                  <a:srgbClr val="00497A"/>
                </a:solidFill>
                <a:latin typeface="Arial"/>
                <a:cs typeface="Arial"/>
              </a:rPr>
              <a:t>26</a:t>
            </a:r>
            <a:r>
              <a:rPr sz="4000" b="1" spc="-5" dirty="0">
                <a:solidFill>
                  <a:srgbClr val="00497A"/>
                </a:solidFill>
                <a:latin typeface="Arial"/>
                <a:cs typeface="Arial"/>
              </a:rPr>
              <a:t>%</a:t>
            </a:r>
            <a:r>
              <a:rPr lang="de-DE" sz="4000" b="1" spc="-5" dirty="0">
                <a:solidFill>
                  <a:srgbClr val="00497A"/>
                </a:solidFill>
                <a:latin typeface="Arial"/>
                <a:cs typeface="Arial"/>
              </a:rPr>
              <a:t> </a:t>
            </a:r>
            <a:r>
              <a:rPr lang="de-DE" dirty="0">
                <a:solidFill>
                  <a:srgbClr val="00497A"/>
                </a:solidFill>
                <a:latin typeface="Arial"/>
                <a:cs typeface="Arial"/>
              </a:rPr>
              <a:t>neue Technik installiert</a:t>
            </a:r>
          </a:p>
          <a:p>
            <a:pPr marL="12700">
              <a:spcBef>
                <a:spcPts val="100"/>
              </a:spcBef>
            </a:pPr>
            <a:r>
              <a:rPr lang="de-DE" sz="4000" b="1" spc="-5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19% </a:t>
            </a:r>
            <a:r>
              <a:rPr lang="de-DE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neu eingerichtet</a:t>
            </a:r>
          </a:p>
          <a:p>
            <a:pPr marL="12700">
              <a:spcBef>
                <a:spcPts val="100"/>
              </a:spcBef>
            </a:pPr>
            <a:r>
              <a:rPr lang="de-DE" sz="4000" b="1" spc="-5" dirty="0">
                <a:solidFill>
                  <a:srgbClr val="00497A"/>
                </a:solidFill>
                <a:latin typeface="Arial"/>
                <a:cs typeface="Arial"/>
              </a:rPr>
              <a:t>17% </a:t>
            </a:r>
            <a:r>
              <a:rPr lang="de-DE" dirty="0">
                <a:solidFill>
                  <a:srgbClr val="00497A"/>
                </a:solidFill>
                <a:latin typeface="Arial"/>
                <a:cs typeface="Arial"/>
              </a:rPr>
              <a:t>renoviert</a:t>
            </a:r>
          </a:p>
          <a:p>
            <a:pPr marL="12700">
              <a:spcBef>
                <a:spcPts val="100"/>
              </a:spcBef>
            </a:pPr>
            <a:r>
              <a:rPr lang="de-DE" sz="4000" b="1" spc="-5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9% </a:t>
            </a:r>
            <a:r>
              <a:rPr lang="de-DE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ausgebaut / erweitert</a:t>
            </a:r>
          </a:p>
          <a:p>
            <a:pPr marL="12700">
              <a:spcBef>
                <a:spcPts val="100"/>
              </a:spcBef>
            </a:pPr>
            <a:endParaRPr sz="1800" dirty="0">
              <a:latin typeface="Arial"/>
              <a:cs typeface="Arial"/>
            </a:endParaRPr>
          </a:p>
        </p:txBody>
      </p:sp>
      <p:sp>
        <p:nvSpPr>
          <p:cNvPr id="49" name="object 10">
            <a:extLst>
              <a:ext uri="{FF2B5EF4-FFF2-40B4-BE49-F238E27FC236}">
                <a16:creationId xmlns:a16="http://schemas.microsoft.com/office/drawing/2014/main" id="{F9EDA3F9-C2CE-E14A-B9B0-6626E1507DE2}"/>
              </a:ext>
            </a:extLst>
          </p:cNvPr>
          <p:cNvSpPr/>
          <p:nvPr/>
        </p:nvSpPr>
        <p:spPr>
          <a:xfrm>
            <a:off x="540000" y="4676821"/>
            <a:ext cx="8064500" cy="0"/>
          </a:xfrm>
          <a:custGeom>
            <a:avLst/>
            <a:gdLst/>
            <a:ahLst/>
            <a:cxnLst/>
            <a:rect l="l" t="t" r="r" b="b"/>
            <a:pathLst>
              <a:path w="8064500">
                <a:moveTo>
                  <a:pt x="0" y="0"/>
                </a:moveTo>
                <a:lnTo>
                  <a:pt x="8064004" y="0"/>
                </a:lnTo>
              </a:path>
            </a:pathLst>
          </a:custGeom>
          <a:ln w="6350">
            <a:solidFill>
              <a:srgbClr val="0049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F332EB19-BD4F-2D4C-B3A4-5C2DAC82269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35" y="4820204"/>
            <a:ext cx="1993900" cy="190500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0AB9B318-FF0B-B849-BF57-1A945E4C493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2751" y="4820204"/>
            <a:ext cx="1574800" cy="190500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A513FF5C-C580-40CB-9F48-D1826E70B0C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00299" y="1299640"/>
            <a:ext cx="3937000" cy="2882900"/>
          </a:xfrm>
          <a:prstGeom prst="rect">
            <a:avLst/>
          </a:prstGeom>
        </p:spPr>
      </p:pic>
      <p:sp>
        <p:nvSpPr>
          <p:cNvPr id="27" name="object 47">
            <a:extLst>
              <a:ext uri="{FF2B5EF4-FFF2-40B4-BE49-F238E27FC236}">
                <a16:creationId xmlns:a16="http://schemas.microsoft.com/office/drawing/2014/main" id="{74B384A5-CE86-41E2-9EE4-968C3F4F8061}"/>
              </a:ext>
            </a:extLst>
          </p:cNvPr>
          <p:cNvSpPr txBox="1"/>
          <p:nvPr/>
        </p:nvSpPr>
        <p:spPr>
          <a:xfrm>
            <a:off x="640066" y="1667697"/>
            <a:ext cx="3138719" cy="24904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8860"/>
              </a:lnSpc>
              <a:spcBef>
                <a:spcPts val="100"/>
              </a:spcBef>
            </a:pPr>
            <a:r>
              <a:rPr lang="de-DE" sz="7600" b="1" spc="-5" dirty="0">
                <a:solidFill>
                  <a:srgbClr val="00497A"/>
                </a:solidFill>
                <a:latin typeface="Arial"/>
                <a:cs typeface="Arial"/>
              </a:rPr>
              <a:t>45%</a:t>
            </a:r>
            <a:r>
              <a:rPr lang="de-DE" sz="4000" b="1" dirty="0">
                <a:solidFill>
                  <a:srgbClr val="0049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7600" b="1" spc="-5" dirty="0">
                <a:solidFill>
                  <a:srgbClr val="00497A"/>
                </a:solidFill>
                <a:latin typeface="Arial"/>
                <a:cs typeface="Arial"/>
              </a:rPr>
              <a:t> </a:t>
            </a:r>
            <a:endParaRPr lang="de-DE" sz="7600" dirty="0">
              <a:latin typeface="Arial"/>
              <a:cs typeface="Arial"/>
            </a:endParaRPr>
          </a:p>
          <a:p>
            <a:pPr marL="12700">
              <a:lnSpc>
                <a:spcPts val="1900"/>
              </a:lnSpc>
            </a:pPr>
            <a:r>
              <a:rPr lang="de-DE" dirty="0">
                <a:solidFill>
                  <a:srgbClr val="0049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 </a:t>
            </a:r>
            <a:r>
              <a:rPr lang="de-DE" sz="1800" dirty="0">
                <a:solidFill>
                  <a:srgbClr val="00497A"/>
                </a:solidFill>
                <a:latin typeface="Arial"/>
                <a:cs typeface="Arial"/>
              </a:rPr>
              <a:t>TirolerInnen ist Wohnen in der Pandemie </a:t>
            </a:r>
            <a:r>
              <a:rPr lang="de-DE" sz="1800" b="1" dirty="0">
                <a:solidFill>
                  <a:srgbClr val="00497A"/>
                </a:solidFill>
                <a:latin typeface="Arial"/>
                <a:cs typeface="Arial"/>
              </a:rPr>
              <a:t>wichtiger</a:t>
            </a:r>
            <a:r>
              <a:rPr lang="de-DE" sz="1800" dirty="0">
                <a:solidFill>
                  <a:srgbClr val="00497A"/>
                </a:solidFill>
                <a:latin typeface="Arial"/>
                <a:cs typeface="Arial"/>
              </a:rPr>
              <a:t> geworden. </a:t>
            </a:r>
            <a:endParaRPr lang="de-DE" sz="1800" b="1" dirty="0">
              <a:solidFill>
                <a:srgbClr val="00497A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35"/>
              </a:spcBef>
            </a:pPr>
            <a:endParaRPr lang="de-AT" b="1" dirty="0">
              <a:solidFill>
                <a:srgbClr val="00497A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lang="de-AT" sz="1800" b="1" dirty="0">
                <a:solidFill>
                  <a:srgbClr val="00497A"/>
                </a:solidFill>
                <a:latin typeface="Arial"/>
                <a:cs typeface="Arial"/>
              </a:rPr>
              <a:t>Österreich</a:t>
            </a:r>
            <a:r>
              <a:rPr lang="de-AT" b="1" dirty="0">
                <a:solidFill>
                  <a:srgbClr val="00497A"/>
                </a:solidFill>
                <a:latin typeface="Arial"/>
                <a:cs typeface="Arial"/>
              </a:rPr>
              <a:t>: 42%</a:t>
            </a:r>
            <a:endParaRPr sz="1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71230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SharedWithUsers xmlns="40daf5e9-50a3-4130-8805-bf8d46cf3572">
      <UserInfo>
        <DisplayName>Kuefner Nicole SBAU</DisplayName>
        <AccountId>49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BF4B5735D58064185D44449C7732B85" ma:contentTypeVersion="14" ma:contentTypeDescription="Ein neues Dokument erstellen." ma:contentTypeScope="" ma:versionID="21e9d4659d4678bf235f63ea0a00677e">
  <xsd:schema xmlns:xsd="http://www.w3.org/2001/XMLSchema" xmlns:xs="http://www.w3.org/2001/XMLSchema" xmlns:p="http://schemas.microsoft.com/office/2006/metadata/properties" xmlns:ns1="http://schemas.microsoft.com/sharepoint/v3" xmlns:ns2="3f2ea494-9e7b-4b37-be53-fe5055174549" xmlns:ns3="40daf5e9-50a3-4130-8805-bf8d46cf3572" targetNamespace="http://schemas.microsoft.com/office/2006/metadata/properties" ma:root="true" ma:fieldsID="432dcfba555a9e9204188ce5e9a5f306" ns1:_="" ns2:_="" ns3:_="">
    <xsd:import namespace="http://schemas.microsoft.com/sharepoint/v3"/>
    <xsd:import namespace="3f2ea494-9e7b-4b37-be53-fe5055174549"/>
    <xsd:import namespace="40daf5e9-50a3-4130-8805-bf8d46cf357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9" nillable="true" ma:displayName="Eigenschaften der einheitlichen Compliancerichtlinie" ma:hidden="true" ma:internalName="_ip_UnifiedCompliancePolicyProperties">
      <xsd:simpleType>
        <xsd:restriction base="dms:Note"/>
      </xsd:simpleType>
    </xsd:element>
    <xsd:element name="_ip_UnifiedCompliancePolicyUIAction" ma:index="20" nillable="true" ma:displayName="UI-Aktion der einheitlichen Compliancerichtlinie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2ea494-9e7b-4b37-be53-fe50551745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daf5e9-50a3-4130-8805-bf8d46cf3572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FDCD224-BCBB-4233-959F-E5BA4F8D145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FA6F6F2-7E5E-4C1E-AC75-032FCC4CAA87}">
  <ds:schemaRefs>
    <ds:schemaRef ds:uri="http://purl.org/dc/terms/"/>
    <ds:schemaRef ds:uri="http://schemas.microsoft.com/sharepoint/v3"/>
    <ds:schemaRef ds:uri="http://schemas.microsoft.com/office/2006/documentManagement/types"/>
    <ds:schemaRef ds:uri="40daf5e9-50a3-4130-8805-bf8d46cf3572"/>
    <ds:schemaRef ds:uri="3f2ea494-9e7b-4b37-be53-fe5055174549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0643C5A-48B9-4151-90F0-86D3B464CD2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f2ea494-9e7b-4b37-be53-fe5055174549"/>
    <ds:schemaRef ds:uri="40daf5e9-50a3-4130-8805-bf8d46cf357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629</Words>
  <Application>Microsoft Office PowerPoint</Application>
  <PresentationFormat>Benutzerdefiniert</PresentationFormat>
  <Paragraphs>210</Paragraphs>
  <Slides>17</Slides>
  <Notes>17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2" baseType="lpstr">
      <vt:lpstr>Open Sans</vt:lpstr>
      <vt:lpstr>Arial</vt:lpstr>
      <vt:lpstr>Calibri</vt:lpstr>
      <vt:lpstr>Symbol</vt:lpstr>
      <vt:lpstr>Office Theme</vt:lpstr>
      <vt:lpstr>Wohnstudie 2021 Tirol - Hohe Eigentumsquote  - Ungebrochene    Nachfrage</vt:lpstr>
      <vt:lpstr>Design der repräsentativen Studie</vt:lpstr>
      <vt:lpstr>Eigentumsverhältnisse Österreich</vt:lpstr>
      <vt:lpstr>Eigentumsverhältnisse Tirol</vt:lpstr>
      <vt:lpstr>Eigentumswohnungen sind gefragt</vt:lpstr>
      <vt:lpstr>Tirol hat weniger Wohnglück</vt:lpstr>
      <vt:lpstr>Wohnkosten in den letzten  5 Jahren gestiegen </vt:lpstr>
      <vt:lpstr>Wunsch nach mehr Platz</vt:lpstr>
      <vt:lpstr>Wohnen wird in Krisenzeiten wichtiger</vt:lpstr>
      <vt:lpstr>Hohe Nachfrage in Tirol</vt:lpstr>
      <vt:lpstr>PowerPoint-Präsentation</vt:lpstr>
      <vt:lpstr>Nachfrage nach Immobilienfinanzierung  unverändert</vt:lpstr>
      <vt:lpstr>PowerPoint-Präsentation</vt:lpstr>
      <vt:lpstr>Rate versus Miete in Tirol</vt:lpstr>
      <vt:lpstr>Zukunftsweisend: Nachhaltigkeit im Fokus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Wie wohnt Österreich  2021?</dc:title>
  <dc:creator>Gröger Monika</dc:creator>
  <cp:lastModifiedBy>Wurnig Verena 0715 TISPA</cp:lastModifiedBy>
  <cp:revision>147</cp:revision>
  <cp:lastPrinted>2021-06-21T07:34:48Z</cp:lastPrinted>
  <dcterms:created xsi:type="dcterms:W3CDTF">2021-05-04T16:41:27Z</dcterms:created>
  <dcterms:modified xsi:type="dcterms:W3CDTF">2021-06-24T07:39:42Z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2021-05-04T00:00:00Z</vt:filetime>
  </property>
  <property fmtid="{D5CDD505-2E9C-101B-9397-08002B2CF9AE}" pid="3" name="Creator">
    <vt:lpwstr>Adobe InDesign 16.1 (Macintosh)</vt:lpwstr>
  </property>
  <property fmtid="{D5CDD505-2E9C-101B-9397-08002B2CF9AE}" pid="4" name="LastSaved">
    <vt:filetime>2021-05-04T00:00:00Z</vt:filetime>
  </property>
  <property fmtid="{D5CDD505-2E9C-101B-9397-08002B2CF9AE}" pid="5" name="ContentTypeId">
    <vt:lpwstr>0x010100CBF4B5735D58064185D44449C7732B85</vt:lpwstr>
  </property>
  <property fmtid="{D5CDD505-2E9C-101B-9397-08002B2CF9AE}" pid="6" name="MSIP_Label_38939b85-7e40-4a1d-91e1-0e84c3b219d7_Enabled">
    <vt:lpwstr>true</vt:lpwstr>
  </property>
  <property fmtid="{D5CDD505-2E9C-101B-9397-08002B2CF9AE}" pid="7" name="MSIP_Label_38939b85-7e40-4a1d-91e1-0e84c3b219d7_SetDate">
    <vt:lpwstr>2021-05-28T10:22:07Z</vt:lpwstr>
  </property>
  <property fmtid="{D5CDD505-2E9C-101B-9397-08002B2CF9AE}" pid="8" name="MSIP_Label_38939b85-7e40-4a1d-91e1-0e84c3b219d7_Method">
    <vt:lpwstr>Standard</vt:lpwstr>
  </property>
  <property fmtid="{D5CDD505-2E9C-101B-9397-08002B2CF9AE}" pid="9" name="MSIP_Label_38939b85-7e40-4a1d-91e1-0e84c3b219d7_Name">
    <vt:lpwstr>38939b85-7e40-4a1d-91e1-0e84c3b219d7</vt:lpwstr>
  </property>
  <property fmtid="{D5CDD505-2E9C-101B-9397-08002B2CF9AE}" pid="10" name="MSIP_Label_38939b85-7e40-4a1d-91e1-0e84c3b219d7_SiteId">
    <vt:lpwstr>3ad0376a-54d3-49a6-9e20-52de0a92fc89</vt:lpwstr>
  </property>
  <property fmtid="{D5CDD505-2E9C-101B-9397-08002B2CF9AE}" pid="11" name="MSIP_Label_38939b85-7e40-4a1d-91e1-0e84c3b219d7_ActionId">
    <vt:lpwstr>69c020e3-72a6-4cb3-9170-440f29034a1e</vt:lpwstr>
  </property>
  <property fmtid="{D5CDD505-2E9C-101B-9397-08002B2CF9AE}" pid="12" name="MSIP_Label_38939b85-7e40-4a1d-91e1-0e84c3b219d7_ContentBits">
    <vt:lpwstr>0</vt:lpwstr>
  </property>
</Properties>
</file>