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58" r:id="rId4"/>
    <p:sldId id="278" r:id="rId5"/>
    <p:sldId id="260" r:id="rId6"/>
    <p:sldId id="261" r:id="rId7"/>
    <p:sldId id="27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</p:sldIdLst>
  <p:sldSz cx="9144000" cy="6858000" type="screen4x3"/>
  <p:notesSz cx="9144000" cy="6858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1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7915A-9C77-4ADB-9E39-70F8B09AE003}" type="datetimeFigureOut">
              <a:rPr lang="de-AT" smtClean="0"/>
              <a:t>11.05.2016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95A88-4DD9-4615-A456-4565015F91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156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spc="-5" dirty="0" smtClean="0">
                <a:solidFill>
                  <a:srgbClr val="083675"/>
                </a:solidFill>
                <a:latin typeface="OpenSans-Light"/>
                <a:cs typeface="OpenSans-Light"/>
              </a:rPr>
              <a:t>Ausnahmen: </a:t>
            </a:r>
            <a:r>
              <a:rPr lang="de-AT" sz="1200" dirty="0" smtClean="0">
                <a:solidFill>
                  <a:srgbClr val="083675"/>
                </a:solidFill>
                <a:latin typeface="OpenSans-Light"/>
                <a:cs typeface="OpenSans-Light"/>
              </a:rPr>
              <a:t>Burgenland (n=170 Interviews) und </a:t>
            </a:r>
            <a:r>
              <a:rPr lang="de-AT" sz="1200" spc="-5" dirty="0" smtClean="0">
                <a:solidFill>
                  <a:srgbClr val="083675"/>
                </a:solidFill>
                <a:latin typeface="OpenSans-Light"/>
                <a:cs typeface="OpenSans-Light"/>
              </a:rPr>
              <a:t>Vorarlberg </a:t>
            </a:r>
            <a:r>
              <a:rPr lang="de-AT" sz="1200" dirty="0" smtClean="0">
                <a:solidFill>
                  <a:srgbClr val="083675"/>
                </a:solidFill>
                <a:latin typeface="OpenSans-Light"/>
                <a:cs typeface="OpenSans-Light"/>
              </a:rPr>
              <a:t>(n=150</a:t>
            </a:r>
            <a:r>
              <a:rPr lang="de-AT" sz="1200" spc="-95" dirty="0" smtClean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lang="de-AT" sz="1200" dirty="0" smtClean="0">
                <a:solidFill>
                  <a:srgbClr val="083675"/>
                </a:solidFill>
                <a:latin typeface="OpenSans-Light"/>
                <a:cs typeface="OpenSans-Light"/>
              </a:rPr>
              <a:t>Interviews)</a:t>
            </a:r>
            <a:endParaRPr lang="de-AT" sz="1200" dirty="0" smtClean="0">
              <a:latin typeface="OpenSans-Light"/>
              <a:cs typeface="OpenSans-Light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5B60F-AFA5-40BF-A167-B01BA887CB90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224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Info</a:t>
            </a:r>
            <a:r>
              <a:rPr lang="de-DE" baseline="0" dirty="0" smtClean="0"/>
              <a:t>, falls Frage aufkommt weshalb Zahl Haus und Eigentumswohnung nicht die 56 % ausmacht = RUNDUNGSDIFFERENZ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95A88-4DD9-4615-A456-4565015F91F9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438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95A88-4DD9-4615-A456-4565015F91F9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33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0" b="1" i="0">
                <a:solidFill>
                  <a:srgbClr val="083675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83675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0" b="1" i="0">
                <a:solidFill>
                  <a:srgbClr val="083675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0" b="1" i="0">
                <a:solidFill>
                  <a:srgbClr val="083675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E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277723"/>
            <a:ext cx="7729400" cy="2826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0" b="1" i="0">
                <a:solidFill>
                  <a:srgbClr val="083675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9655" y="2121806"/>
            <a:ext cx="7044689" cy="1925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83675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D3E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0"/>
              </a:lnSpc>
            </a:pPr>
            <a:r>
              <a:rPr sz="10000" spc="-150" dirty="0"/>
              <a:t>Wohnstudie</a:t>
            </a:r>
            <a:endParaRPr sz="10000" dirty="0"/>
          </a:p>
          <a:p>
            <a:pPr marL="12700">
              <a:lnSpc>
                <a:spcPts val="11000"/>
              </a:lnSpc>
            </a:pPr>
            <a:r>
              <a:rPr sz="10000" b="0" spc="-150" dirty="0">
                <a:latin typeface="OpenSans-Light"/>
                <a:cs typeface="OpenSans-Light"/>
              </a:rPr>
              <a:t>2016</a:t>
            </a:r>
            <a:endParaRPr sz="10000" dirty="0">
              <a:latin typeface="OpenSans-Light"/>
              <a:cs typeface="OpenSans-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4945" y="6226913"/>
            <a:ext cx="1121501" cy="2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solidFill>
                  <a:srgbClr val="083675"/>
                </a:solidFill>
                <a:latin typeface="OpenSans-Semibold"/>
                <a:cs typeface="OpenSans-Semibold"/>
              </a:rPr>
              <a:t>PRESSEKONFERENZ</a:t>
            </a:r>
            <a:endParaRPr sz="800" dirty="0">
              <a:latin typeface="OpenSans-Semibold"/>
              <a:cs typeface="OpenSans-Semibold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solidFill>
                  <a:srgbClr val="083675"/>
                </a:solidFill>
                <a:latin typeface="Open Sans"/>
                <a:cs typeface="Open Sans"/>
              </a:rPr>
              <a:t>12.05.2016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7299" y="4101276"/>
            <a:ext cx="3966210" cy="123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83675"/>
                </a:solidFill>
                <a:latin typeface="Open Sans"/>
                <a:cs typeface="Open Sans"/>
              </a:rPr>
              <a:t>Josef</a:t>
            </a:r>
            <a:r>
              <a:rPr sz="1600" b="1" spc="-9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600" b="1" dirty="0" err="1" smtClean="0">
                <a:solidFill>
                  <a:srgbClr val="083675"/>
                </a:solidFill>
                <a:latin typeface="Open Sans"/>
                <a:cs typeface="Open Sans"/>
              </a:rPr>
              <a:t>Schmidinger</a:t>
            </a:r>
            <a:endParaRPr sz="16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dirty="0" err="1">
                <a:solidFill>
                  <a:srgbClr val="083675"/>
                </a:solidFill>
                <a:latin typeface="Open Sans"/>
                <a:cs typeface="Open Sans"/>
              </a:rPr>
              <a:t>Generaldirektor</a:t>
            </a:r>
            <a:r>
              <a:rPr sz="1600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600" dirty="0" smtClean="0">
                <a:solidFill>
                  <a:srgbClr val="083675"/>
                </a:solidFill>
                <a:latin typeface="Open Sans"/>
                <a:cs typeface="Open Sans"/>
              </a:rPr>
              <a:t>s</a:t>
            </a:r>
            <a:r>
              <a:rPr lang="de-DE" sz="1600" dirty="0" smtClean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600" dirty="0" err="1" smtClean="0">
                <a:solidFill>
                  <a:srgbClr val="083675"/>
                </a:solidFill>
                <a:latin typeface="Open Sans"/>
                <a:cs typeface="Open Sans"/>
              </a:rPr>
              <a:t>Bausparkasse</a:t>
            </a:r>
            <a:endParaRPr sz="16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600" b="1" spc="-5" dirty="0">
                <a:solidFill>
                  <a:srgbClr val="083675"/>
                </a:solidFill>
                <a:latin typeface="Open Sans"/>
                <a:cs typeface="Open Sans"/>
              </a:rPr>
              <a:t>Thomas</a:t>
            </a:r>
            <a:r>
              <a:rPr sz="1600" b="1" spc="-3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600" b="1" spc="-5" dirty="0">
                <a:solidFill>
                  <a:srgbClr val="083675"/>
                </a:solidFill>
                <a:latin typeface="Open Sans"/>
                <a:cs typeface="Open Sans"/>
              </a:rPr>
              <a:t>Schaufler</a:t>
            </a:r>
            <a:endParaRPr sz="16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spc="-5" dirty="0">
                <a:solidFill>
                  <a:srgbClr val="083675"/>
                </a:solidFill>
                <a:latin typeface="Open Sans"/>
                <a:cs typeface="Open Sans"/>
              </a:rPr>
              <a:t>Vorstandsmitglied Erste </a:t>
            </a:r>
            <a:r>
              <a:rPr sz="1600" dirty="0">
                <a:solidFill>
                  <a:srgbClr val="083675"/>
                </a:solidFill>
                <a:latin typeface="Open Sans"/>
                <a:cs typeface="Open Sans"/>
              </a:rPr>
              <a:t>Bank</a:t>
            </a:r>
            <a:r>
              <a:rPr sz="1600" spc="-7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083675"/>
                </a:solidFill>
                <a:latin typeface="Open Sans"/>
                <a:cs typeface="Open Sans"/>
              </a:rPr>
              <a:t>Oesterreich</a:t>
            </a:r>
            <a:endParaRPr sz="1600" dirty="0">
              <a:latin typeface="Open Sans"/>
              <a:cs typeface="Open Sans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248400"/>
            <a:ext cx="4127500" cy="215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Lust auf</a:t>
            </a:r>
            <a:r>
              <a:rPr sz="4000" spc="-110" dirty="0"/>
              <a:t> </a:t>
            </a:r>
            <a:r>
              <a:rPr sz="4000" dirty="0"/>
              <a:t>Bauspardarlehen: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b="0" dirty="0">
                <a:latin typeface="OpenSans-Light"/>
                <a:cs typeface="OpenSans-Light"/>
              </a:rPr>
              <a:t>Beliebteste</a:t>
            </a:r>
            <a:r>
              <a:rPr sz="4000" b="0" spc="-105" dirty="0">
                <a:latin typeface="OpenSans-Light"/>
                <a:cs typeface="OpenSans-Light"/>
              </a:rPr>
              <a:t> </a:t>
            </a:r>
            <a:r>
              <a:rPr sz="4000" b="0" dirty="0">
                <a:latin typeface="OpenSans-Light"/>
                <a:cs typeface="OpenSans-Light"/>
              </a:rPr>
              <a:t>Finanzierungsform</a:t>
            </a:r>
            <a:endParaRPr sz="4000">
              <a:latin typeface="OpenSans-Light"/>
              <a:cs typeface="OpenSans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8401" y="2265000"/>
            <a:ext cx="3098800" cy="3098800"/>
          </a:xfrm>
          <a:custGeom>
            <a:avLst/>
            <a:gdLst/>
            <a:ahLst/>
            <a:cxnLst/>
            <a:rect l="l" t="t" r="r" b="b"/>
            <a:pathLst>
              <a:path w="3098800" h="3098800">
                <a:moveTo>
                  <a:pt x="1549184" y="0"/>
                </a:moveTo>
                <a:lnTo>
                  <a:pt x="1500931" y="737"/>
                </a:lnTo>
                <a:lnTo>
                  <a:pt x="1453045" y="2934"/>
                </a:lnTo>
                <a:lnTo>
                  <a:pt x="1405549" y="6570"/>
                </a:lnTo>
                <a:lnTo>
                  <a:pt x="1358463" y="11623"/>
                </a:lnTo>
                <a:lnTo>
                  <a:pt x="1311808" y="18072"/>
                </a:lnTo>
                <a:lnTo>
                  <a:pt x="1265607" y="25895"/>
                </a:lnTo>
                <a:lnTo>
                  <a:pt x="1219880" y="35071"/>
                </a:lnTo>
                <a:lnTo>
                  <a:pt x="1174649" y="45579"/>
                </a:lnTo>
                <a:lnTo>
                  <a:pt x="1129935" y="57397"/>
                </a:lnTo>
                <a:lnTo>
                  <a:pt x="1085761" y="70504"/>
                </a:lnTo>
                <a:lnTo>
                  <a:pt x="1042146" y="84877"/>
                </a:lnTo>
                <a:lnTo>
                  <a:pt x="999113" y="100497"/>
                </a:lnTo>
                <a:lnTo>
                  <a:pt x="956684" y="117341"/>
                </a:lnTo>
                <a:lnTo>
                  <a:pt x="914879" y="135388"/>
                </a:lnTo>
                <a:lnTo>
                  <a:pt x="873720" y="154617"/>
                </a:lnTo>
                <a:lnTo>
                  <a:pt x="833228" y="175006"/>
                </a:lnTo>
                <a:lnTo>
                  <a:pt x="793425" y="196533"/>
                </a:lnTo>
                <a:lnTo>
                  <a:pt x="754332" y="219178"/>
                </a:lnTo>
                <a:lnTo>
                  <a:pt x="715971" y="242918"/>
                </a:lnTo>
                <a:lnTo>
                  <a:pt x="678363" y="267734"/>
                </a:lnTo>
                <a:lnTo>
                  <a:pt x="641529" y="293602"/>
                </a:lnTo>
                <a:lnTo>
                  <a:pt x="605492" y="320501"/>
                </a:lnTo>
                <a:lnTo>
                  <a:pt x="570272" y="348411"/>
                </a:lnTo>
                <a:lnTo>
                  <a:pt x="535890" y="377310"/>
                </a:lnTo>
                <a:lnTo>
                  <a:pt x="502369" y="407176"/>
                </a:lnTo>
                <a:lnTo>
                  <a:pt x="469729" y="437988"/>
                </a:lnTo>
                <a:lnTo>
                  <a:pt x="437993" y="469724"/>
                </a:lnTo>
                <a:lnTo>
                  <a:pt x="407181" y="502364"/>
                </a:lnTo>
                <a:lnTo>
                  <a:pt x="377314" y="535885"/>
                </a:lnTo>
                <a:lnTo>
                  <a:pt x="348415" y="570266"/>
                </a:lnTo>
                <a:lnTo>
                  <a:pt x="320505" y="605486"/>
                </a:lnTo>
                <a:lnTo>
                  <a:pt x="293605" y="641524"/>
                </a:lnTo>
                <a:lnTo>
                  <a:pt x="267737" y="678357"/>
                </a:lnTo>
                <a:lnTo>
                  <a:pt x="242922" y="715965"/>
                </a:lnTo>
                <a:lnTo>
                  <a:pt x="219181" y="754326"/>
                </a:lnTo>
                <a:lnTo>
                  <a:pt x="196536" y="793419"/>
                </a:lnTo>
                <a:lnTo>
                  <a:pt x="175008" y="833222"/>
                </a:lnTo>
                <a:lnTo>
                  <a:pt x="154619" y="873714"/>
                </a:lnTo>
                <a:lnTo>
                  <a:pt x="135390" y="914873"/>
                </a:lnTo>
                <a:lnTo>
                  <a:pt x="117343" y="956678"/>
                </a:lnTo>
                <a:lnTo>
                  <a:pt x="100499" y="999108"/>
                </a:lnTo>
                <a:lnTo>
                  <a:pt x="84879" y="1042141"/>
                </a:lnTo>
                <a:lnTo>
                  <a:pt x="70505" y="1085756"/>
                </a:lnTo>
                <a:lnTo>
                  <a:pt x="57398" y="1129931"/>
                </a:lnTo>
                <a:lnTo>
                  <a:pt x="45580" y="1174645"/>
                </a:lnTo>
                <a:lnTo>
                  <a:pt x="35072" y="1219876"/>
                </a:lnTo>
                <a:lnTo>
                  <a:pt x="25896" y="1265603"/>
                </a:lnTo>
                <a:lnTo>
                  <a:pt x="18072" y="1311805"/>
                </a:lnTo>
                <a:lnTo>
                  <a:pt x="11623" y="1358460"/>
                </a:lnTo>
                <a:lnTo>
                  <a:pt x="6570" y="1405547"/>
                </a:lnTo>
                <a:lnTo>
                  <a:pt x="2934" y="1453044"/>
                </a:lnTo>
                <a:lnTo>
                  <a:pt x="737" y="1500930"/>
                </a:lnTo>
                <a:lnTo>
                  <a:pt x="0" y="1549184"/>
                </a:lnTo>
                <a:lnTo>
                  <a:pt x="737" y="1597436"/>
                </a:lnTo>
                <a:lnTo>
                  <a:pt x="2934" y="1645322"/>
                </a:lnTo>
                <a:lnTo>
                  <a:pt x="6570" y="1692818"/>
                </a:lnTo>
                <a:lnTo>
                  <a:pt x="11623" y="1739904"/>
                </a:lnTo>
                <a:lnTo>
                  <a:pt x="18072" y="1786559"/>
                </a:lnTo>
                <a:lnTo>
                  <a:pt x="25896" y="1832760"/>
                </a:lnTo>
                <a:lnTo>
                  <a:pt x="35072" y="1878487"/>
                </a:lnTo>
                <a:lnTo>
                  <a:pt x="45580" y="1923718"/>
                </a:lnTo>
                <a:lnTo>
                  <a:pt x="57398" y="1968431"/>
                </a:lnTo>
                <a:lnTo>
                  <a:pt x="70505" y="2012605"/>
                </a:lnTo>
                <a:lnTo>
                  <a:pt x="84879" y="2056220"/>
                </a:lnTo>
                <a:lnTo>
                  <a:pt x="100499" y="2099252"/>
                </a:lnTo>
                <a:lnTo>
                  <a:pt x="117343" y="2141682"/>
                </a:lnTo>
                <a:lnTo>
                  <a:pt x="135390" y="2183486"/>
                </a:lnTo>
                <a:lnTo>
                  <a:pt x="154619" y="2224645"/>
                </a:lnTo>
                <a:lnTo>
                  <a:pt x="175008" y="2265137"/>
                </a:lnTo>
                <a:lnTo>
                  <a:pt x="196536" y="2304939"/>
                </a:lnTo>
                <a:lnTo>
                  <a:pt x="219181" y="2344032"/>
                </a:lnTo>
                <a:lnTo>
                  <a:pt x="242922" y="2382393"/>
                </a:lnTo>
                <a:lnTo>
                  <a:pt x="267737" y="2420000"/>
                </a:lnTo>
                <a:lnTo>
                  <a:pt x="293605" y="2456833"/>
                </a:lnTo>
                <a:lnTo>
                  <a:pt x="320505" y="2492871"/>
                </a:lnTo>
                <a:lnTo>
                  <a:pt x="348415" y="2528091"/>
                </a:lnTo>
                <a:lnTo>
                  <a:pt x="377314" y="2562472"/>
                </a:lnTo>
                <a:lnTo>
                  <a:pt x="407181" y="2595993"/>
                </a:lnTo>
                <a:lnTo>
                  <a:pt x="437993" y="2628632"/>
                </a:lnTo>
                <a:lnTo>
                  <a:pt x="469729" y="2660368"/>
                </a:lnTo>
                <a:lnTo>
                  <a:pt x="502369" y="2691180"/>
                </a:lnTo>
                <a:lnTo>
                  <a:pt x="535890" y="2721046"/>
                </a:lnTo>
                <a:lnTo>
                  <a:pt x="570272" y="2749944"/>
                </a:lnTo>
                <a:lnTo>
                  <a:pt x="605492" y="2777854"/>
                </a:lnTo>
                <a:lnTo>
                  <a:pt x="641529" y="2804754"/>
                </a:lnTo>
                <a:lnTo>
                  <a:pt x="678363" y="2830622"/>
                </a:lnTo>
                <a:lnTo>
                  <a:pt x="715971" y="2855437"/>
                </a:lnTo>
                <a:lnTo>
                  <a:pt x="754332" y="2879177"/>
                </a:lnTo>
                <a:lnTo>
                  <a:pt x="793425" y="2901822"/>
                </a:lnTo>
                <a:lnTo>
                  <a:pt x="833228" y="2923349"/>
                </a:lnTo>
                <a:lnTo>
                  <a:pt x="873720" y="2943738"/>
                </a:lnTo>
                <a:lnTo>
                  <a:pt x="914879" y="2962967"/>
                </a:lnTo>
                <a:lnTo>
                  <a:pt x="956684" y="2981014"/>
                </a:lnTo>
                <a:lnTo>
                  <a:pt x="999113" y="2997858"/>
                </a:lnTo>
                <a:lnTo>
                  <a:pt x="1042146" y="3013477"/>
                </a:lnTo>
                <a:lnTo>
                  <a:pt x="1085761" y="3027851"/>
                </a:lnTo>
                <a:lnTo>
                  <a:pt x="1129935" y="3040958"/>
                </a:lnTo>
                <a:lnTo>
                  <a:pt x="1174649" y="3052775"/>
                </a:lnTo>
                <a:lnTo>
                  <a:pt x="1219880" y="3063283"/>
                </a:lnTo>
                <a:lnTo>
                  <a:pt x="1265607" y="3072459"/>
                </a:lnTo>
                <a:lnTo>
                  <a:pt x="1311808" y="3080283"/>
                </a:lnTo>
                <a:lnTo>
                  <a:pt x="1358463" y="3086732"/>
                </a:lnTo>
                <a:lnTo>
                  <a:pt x="1405549" y="3091785"/>
                </a:lnTo>
                <a:lnTo>
                  <a:pt x="1453045" y="3095421"/>
                </a:lnTo>
                <a:lnTo>
                  <a:pt x="1500931" y="3097618"/>
                </a:lnTo>
                <a:lnTo>
                  <a:pt x="1549184" y="3098355"/>
                </a:lnTo>
                <a:lnTo>
                  <a:pt x="1597436" y="3097618"/>
                </a:lnTo>
                <a:lnTo>
                  <a:pt x="1645322" y="3095421"/>
                </a:lnTo>
                <a:lnTo>
                  <a:pt x="1692818" y="3091785"/>
                </a:lnTo>
                <a:lnTo>
                  <a:pt x="1739905" y="3086732"/>
                </a:lnTo>
                <a:lnTo>
                  <a:pt x="1786559" y="3080283"/>
                </a:lnTo>
                <a:lnTo>
                  <a:pt x="1832761" y="3072459"/>
                </a:lnTo>
                <a:lnTo>
                  <a:pt x="1878488" y="3063283"/>
                </a:lnTo>
                <a:lnTo>
                  <a:pt x="1923718" y="3052775"/>
                </a:lnTo>
                <a:lnTo>
                  <a:pt x="1968432" y="3040958"/>
                </a:lnTo>
                <a:lnTo>
                  <a:pt x="2012607" y="3027851"/>
                </a:lnTo>
                <a:lnTo>
                  <a:pt x="2056221" y="3013477"/>
                </a:lnTo>
                <a:lnTo>
                  <a:pt x="2099254" y="2997858"/>
                </a:lnTo>
                <a:lnTo>
                  <a:pt x="2141683" y="2981014"/>
                </a:lnTo>
                <a:lnTo>
                  <a:pt x="2183489" y="2962967"/>
                </a:lnTo>
                <a:lnTo>
                  <a:pt x="2224648" y="2943738"/>
                </a:lnTo>
                <a:lnTo>
                  <a:pt x="2265139" y="2923349"/>
                </a:lnTo>
                <a:lnTo>
                  <a:pt x="2304942" y="2901822"/>
                </a:lnTo>
                <a:lnTo>
                  <a:pt x="2344035" y="2879177"/>
                </a:lnTo>
                <a:lnTo>
                  <a:pt x="2382396" y="2855437"/>
                </a:lnTo>
                <a:lnTo>
                  <a:pt x="2420004" y="2830622"/>
                </a:lnTo>
                <a:lnTo>
                  <a:pt x="2456838" y="2804754"/>
                </a:lnTo>
                <a:lnTo>
                  <a:pt x="2492875" y="2777854"/>
                </a:lnTo>
                <a:lnTo>
                  <a:pt x="2528096" y="2749944"/>
                </a:lnTo>
                <a:lnTo>
                  <a:pt x="2562477" y="2721046"/>
                </a:lnTo>
                <a:lnTo>
                  <a:pt x="2595998" y="2691180"/>
                </a:lnTo>
                <a:lnTo>
                  <a:pt x="2628638" y="2660368"/>
                </a:lnTo>
                <a:lnTo>
                  <a:pt x="2660375" y="2628632"/>
                </a:lnTo>
                <a:lnTo>
                  <a:pt x="2691187" y="2595993"/>
                </a:lnTo>
                <a:lnTo>
                  <a:pt x="2721053" y="2562472"/>
                </a:lnTo>
                <a:lnTo>
                  <a:pt x="2749952" y="2528091"/>
                </a:lnTo>
                <a:lnTo>
                  <a:pt x="2777862" y="2492871"/>
                </a:lnTo>
                <a:lnTo>
                  <a:pt x="2804762" y="2456833"/>
                </a:lnTo>
                <a:lnTo>
                  <a:pt x="2830630" y="2420000"/>
                </a:lnTo>
                <a:lnTo>
                  <a:pt x="2855446" y="2382393"/>
                </a:lnTo>
                <a:lnTo>
                  <a:pt x="2879187" y="2344032"/>
                </a:lnTo>
                <a:lnTo>
                  <a:pt x="2901832" y="2304939"/>
                </a:lnTo>
                <a:lnTo>
                  <a:pt x="2923359" y="2265137"/>
                </a:lnTo>
                <a:lnTo>
                  <a:pt x="2943748" y="2224645"/>
                </a:lnTo>
                <a:lnTo>
                  <a:pt x="2962977" y="2183486"/>
                </a:lnTo>
                <a:lnTo>
                  <a:pt x="2981024" y="2141682"/>
                </a:lnTo>
                <a:lnTo>
                  <a:pt x="2997869" y="2099252"/>
                </a:lnTo>
                <a:lnTo>
                  <a:pt x="3013489" y="2056220"/>
                </a:lnTo>
                <a:lnTo>
                  <a:pt x="3027863" y="2012605"/>
                </a:lnTo>
                <a:lnTo>
                  <a:pt x="3040969" y="1968431"/>
                </a:lnTo>
                <a:lnTo>
                  <a:pt x="3052787" y="1923718"/>
                </a:lnTo>
                <a:lnTo>
                  <a:pt x="3063295" y="1878487"/>
                </a:lnTo>
                <a:lnTo>
                  <a:pt x="3072472" y="1832760"/>
                </a:lnTo>
                <a:lnTo>
                  <a:pt x="3080295" y="1786559"/>
                </a:lnTo>
                <a:lnTo>
                  <a:pt x="3086744" y="1739904"/>
                </a:lnTo>
                <a:lnTo>
                  <a:pt x="3091797" y="1692818"/>
                </a:lnTo>
                <a:lnTo>
                  <a:pt x="3095433" y="1645322"/>
                </a:lnTo>
                <a:lnTo>
                  <a:pt x="3097631" y="1597436"/>
                </a:lnTo>
                <a:lnTo>
                  <a:pt x="3098368" y="1549184"/>
                </a:lnTo>
                <a:lnTo>
                  <a:pt x="3097631" y="1500930"/>
                </a:lnTo>
                <a:lnTo>
                  <a:pt x="3095433" y="1453044"/>
                </a:lnTo>
                <a:lnTo>
                  <a:pt x="3091797" y="1405547"/>
                </a:lnTo>
                <a:lnTo>
                  <a:pt x="3086744" y="1358460"/>
                </a:lnTo>
                <a:lnTo>
                  <a:pt x="3080295" y="1311805"/>
                </a:lnTo>
                <a:lnTo>
                  <a:pt x="3072472" y="1265603"/>
                </a:lnTo>
                <a:lnTo>
                  <a:pt x="3063295" y="1219876"/>
                </a:lnTo>
                <a:lnTo>
                  <a:pt x="3052787" y="1174645"/>
                </a:lnTo>
                <a:lnTo>
                  <a:pt x="3040969" y="1129931"/>
                </a:lnTo>
                <a:lnTo>
                  <a:pt x="3027863" y="1085756"/>
                </a:lnTo>
                <a:lnTo>
                  <a:pt x="3013489" y="1042141"/>
                </a:lnTo>
                <a:lnTo>
                  <a:pt x="2997869" y="999108"/>
                </a:lnTo>
                <a:lnTo>
                  <a:pt x="2981024" y="956678"/>
                </a:lnTo>
                <a:lnTo>
                  <a:pt x="2962977" y="914873"/>
                </a:lnTo>
                <a:lnTo>
                  <a:pt x="2943748" y="873714"/>
                </a:lnTo>
                <a:lnTo>
                  <a:pt x="2923359" y="833222"/>
                </a:lnTo>
                <a:lnTo>
                  <a:pt x="2901832" y="793419"/>
                </a:lnTo>
                <a:lnTo>
                  <a:pt x="2879187" y="754326"/>
                </a:lnTo>
                <a:lnTo>
                  <a:pt x="2855446" y="715965"/>
                </a:lnTo>
                <a:lnTo>
                  <a:pt x="2830630" y="678357"/>
                </a:lnTo>
                <a:lnTo>
                  <a:pt x="2804762" y="641524"/>
                </a:lnTo>
                <a:lnTo>
                  <a:pt x="2777862" y="605486"/>
                </a:lnTo>
                <a:lnTo>
                  <a:pt x="2749952" y="570266"/>
                </a:lnTo>
                <a:lnTo>
                  <a:pt x="2721053" y="535885"/>
                </a:lnTo>
                <a:lnTo>
                  <a:pt x="2691187" y="502364"/>
                </a:lnTo>
                <a:lnTo>
                  <a:pt x="2660375" y="469724"/>
                </a:lnTo>
                <a:lnTo>
                  <a:pt x="2628638" y="437988"/>
                </a:lnTo>
                <a:lnTo>
                  <a:pt x="2595998" y="407176"/>
                </a:lnTo>
                <a:lnTo>
                  <a:pt x="2562477" y="377310"/>
                </a:lnTo>
                <a:lnTo>
                  <a:pt x="2528096" y="348411"/>
                </a:lnTo>
                <a:lnTo>
                  <a:pt x="2492875" y="320501"/>
                </a:lnTo>
                <a:lnTo>
                  <a:pt x="2456838" y="293602"/>
                </a:lnTo>
                <a:lnTo>
                  <a:pt x="2420004" y="267734"/>
                </a:lnTo>
                <a:lnTo>
                  <a:pt x="2382396" y="242918"/>
                </a:lnTo>
                <a:lnTo>
                  <a:pt x="2344035" y="219178"/>
                </a:lnTo>
                <a:lnTo>
                  <a:pt x="2304942" y="196533"/>
                </a:lnTo>
                <a:lnTo>
                  <a:pt x="2265139" y="175006"/>
                </a:lnTo>
                <a:lnTo>
                  <a:pt x="2224648" y="154617"/>
                </a:lnTo>
                <a:lnTo>
                  <a:pt x="2183489" y="135388"/>
                </a:lnTo>
                <a:lnTo>
                  <a:pt x="2141683" y="117341"/>
                </a:lnTo>
                <a:lnTo>
                  <a:pt x="2099254" y="100497"/>
                </a:lnTo>
                <a:lnTo>
                  <a:pt x="2056221" y="84877"/>
                </a:lnTo>
                <a:lnTo>
                  <a:pt x="2012607" y="70504"/>
                </a:lnTo>
                <a:lnTo>
                  <a:pt x="1968432" y="57397"/>
                </a:lnTo>
                <a:lnTo>
                  <a:pt x="1923718" y="45579"/>
                </a:lnTo>
                <a:lnTo>
                  <a:pt x="1878488" y="35071"/>
                </a:lnTo>
                <a:lnTo>
                  <a:pt x="1832761" y="25895"/>
                </a:lnTo>
                <a:lnTo>
                  <a:pt x="1786559" y="18072"/>
                </a:lnTo>
                <a:lnTo>
                  <a:pt x="1739905" y="11623"/>
                </a:lnTo>
                <a:lnTo>
                  <a:pt x="1692818" y="6570"/>
                </a:lnTo>
                <a:lnTo>
                  <a:pt x="1645322" y="2934"/>
                </a:lnTo>
                <a:lnTo>
                  <a:pt x="1597436" y="737"/>
                </a:lnTo>
                <a:lnTo>
                  <a:pt x="1549184" y="0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93921" y="3422108"/>
            <a:ext cx="1487805" cy="78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dirty="0">
                <a:solidFill>
                  <a:srgbClr val="FFFFFF"/>
                </a:solidFill>
                <a:latin typeface="Open Sans"/>
                <a:cs typeface="Open Sans"/>
              </a:rPr>
              <a:t>61</a:t>
            </a:r>
            <a:r>
              <a:rPr sz="50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50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7233" y="2468175"/>
            <a:ext cx="2895600" cy="2895600"/>
          </a:xfrm>
          <a:custGeom>
            <a:avLst/>
            <a:gdLst/>
            <a:ahLst/>
            <a:cxnLst/>
            <a:rect l="l" t="t" r="r" b="b"/>
            <a:pathLst>
              <a:path w="2895600" h="2895600">
                <a:moveTo>
                  <a:pt x="1447596" y="0"/>
                </a:moveTo>
                <a:lnTo>
                  <a:pt x="1399813" y="773"/>
                </a:lnTo>
                <a:lnTo>
                  <a:pt x="1352417" y="3079"/>
                </a:lnTo>
                <a:lnTo>
                  <a:pt x="1305432" y="6892"/>
                </a:lnTo>
                <a:lnTo>
                  <a:pt x="1258882" y="12189"/>
                </a:lnTo>
                <a:lnTo>
                  <a:pt x="1212791" y="18946"/>
                </a:lnTo>
                <a:lnTo>
                  <a:pt x="1167181" y="27139"/>
                </a:lnTo>
                <a:lnTo>
                  <a:pt x="1122079" y="36745"/>
                </a:lnTo>
                <a:lnTo>
                  <a:pt x="1077506" y="47739"/>
                </a:lnTo>
                <a:lnTo>
                  <a:pt x="1033488" y="60099"/>
                </a:lnTo>
                <a:lnTo>
                  <a:pt x="990047" y="73798"/>
                </a:lnTo>
                <a:lnTo>
                  <a:pt x="947208" y="88815"/>
                </a:lnTo>
                <a:lnTo>
                  <a:pt x="904994" y="105126"/>
                </a:lnTo>
                <a:lnTo>
                  <a:pt x="863430" y="122705"/>
                </a:lnTo>
                <a:lnTo>
                  <a:pt x="822539" y="141530"/>
                </a:lnTo>
                <a:lnTo>
                  <a:pt x="782346" y="161577"/>
                </a:lnTo>
                <a:lnTo>
                  <a:pt x="742873" y="182821"/>
                </a:lnTo>
                <a:lnTo>
                  <a:pt x="704145" y="205240"/>
                </a:lnTo>
                <a:lnTo>
                  <a:pt x="666185" y="228808"/>
                </a:lnTo>
                <a:lnTo>
                  <a:pt x="629019" y="253503"/>
                </a:lnTo>
                <a:lnTo>
                  <a:pt x="592668" y="279300"/>
                </a:lnTo>
                <a:lnTo>
                  <a:pt x="557157" y="306176"/>
                </a:lnTo>
                <a:lnTo>
                  <a:pt x="522511" y="334107"/>
                </a:lnTo>
                <a:lnTo>
                  <a:pt x="488752" y="363068"/>
                </a:lnTo>
                <a:lnTo>
                  <a:pt x="455905" y="393037"/>
                </a:lnTo>
                <a:lnTo>
                  <a:pt x="423994" y="423989"/>
                </a:lnTo>
                <a:lnTo>
                  <a:pt x="393042" y="455900"/>
                </a:lnTo>
                <a:lnTo>
                  <a:pt x="363073" y="488747"/>
                </a:lnTo>
                <a:lnTo>
                  <a:pt x="334111" y="522506"/>
                </a:lnTo>
                <a:lnTo>
                  <a:pt x="306180" y="557152"/>
                </a:lnTo>
                <a:lnTo>
                  <a:pt x="279304" y="592662"/>
                </a:lnTo>
                <a:lnTo>
                  <a:pt x="253506" y="629013"/>
                </a:lnTo>
                <a:lnTo>
                  <a:pt x="228811" y="666180"/>
                </a:lnTo>
                <a:lnTo>
                  <a:pt x="205243" y="704139"/>
                </a:lnTo>
                <a:lnTo>
                  <a:pt x="182824" y="742867"/>
                </a:lnTo>
                <a:lnTo>
                  <a:pt x="161579" y="782340"/>
                </a:lnTo>
                <a:lnTo>
                  <a:pt x="141532" y="822534"/>
                </a:lnTo>
                <a:lnTo>
                  <a:pt x="122707" y="863425"/>
                </a:lnTo>
                <a:lnTo>
                  <a:pt x="105127" y="904989"/>
                </a:lnTo>
                <a:lnTo>
                  <a:pt x="88817" y="947203"/>
                </a:lnTo>
                <a:lnTo>
                  <a:pt x="73800" y="990042"/>
                </a:lnTo>
                <a:lnTo>
                  <a:pt x="60100" y="1033483"/>
                </a:lnTo>
                <a:lnTo>
                  <a:pt x="47740" y="1077502"/>
                </a:lnTo>
                <a:lnTo>
                  <a:pt x="36746" y="1122075"/>
                </a:lnTo>
                <a:lnTo>
                  <a:pt x="27140" y="1167178"/>
                </a:lnTo>
                <a:lnTo>
                  <a:pt x="18946" y="1212787"/>
                </a:lnTo>
                <a:lnTo>
                  <a:pt x="12189" y="1258879"/>
                </a:lnTo>
                <a:lnTo>
                  <a:pt x="6892" y="1305430"/>
                </a:lnTo>
                <a:lnTo>
                  <a:pt x="3079" y="1352416"/>
                </a:lnTo>
                <a:lnTo>
                  <a:pt x="773" y="1399813"/>
                </a:lnTo>
                <a:lnTo>
                  <a:pt x="0" y="1447596"/>
                </a:lnTo>
                <a:lnTo>
                  <a:pt x="773" y="1495379"/>
                </a:lnTo>
                <a:lnTo>
                  <a:pt x="3079" y="1542775"/>
                </a:lnTo>
                <a:lnTo>
                  <a:pt x="6892" y="1589760"/>
                </a:lnTo>
                <a:lnTo>
                  <a:pt x="12189" y="1636310"/>
                </a:lnTo>
                <a:lnTo>
                  <a:pt x="18946" y="1682402"/>
                </a:lnTo>
                <a:lnTo>
                  <a:pt x="27140" y="1728011"/>
                </a:lnTo>
                <a:lnTo>
                  <a:pt x="36746" y="1773113"/>
                </a:lnTo>
                <a:lnTo>
                  <a:pt x="47740" y="1817686"/>
                </a:lnTo>
                <a:lnTo>
                  <a:pt x="60100" y="1861704"/>
                </a:lnTo>
                <a:lnTo>
                  <a:pt x="73800" y="1905144"/>
                </a:lnTo>
                <a:lnTo>
                  <a:pt x="88817" y="1947983"/>
                </a:lnTo>
                <a:lnTo>
                  <a:pt x="105127" y="1990196"/>
                </a:lnTo>
                <a:lnTo>
                  <a:pt x="122707" y="2031760"/>
                </a:lnTo>
                <a:lnTo>
                  <a:pt x="141532" y="2072651"/>
                </a:lnTo>
                <a:lnTo>
                  <a:pt x="161579" y="2112844"/>
                </a:lnTo>
                <a:lnTo>
                  <a:pt x="182824" y="2152317"/>
                </a:lnTo>
                <a:lnTo>
                  <a:pt x="205243" y="2191044"/>
                </a:lnTo>
                <a:lnTo>
                  <a:pt x="228811" y="2229003"/>
                </a:lnTo>
                <a:lnTo>
                  <a:pt x="253506" y="2266170"/>
                </a:lnTo>
                <a:lnTo>
                  <a:pt x="279304" y="2302520"/>
                </a:lnTo>
                <a:lnTo>
                  <a:pt x="306180" y="2338030"/>
                </a:lnTo>
                <a:lnTo>
                  <a:pt x="334111" y="2372677"/>
                </a:lnTo>
                <a:lnTo>
                  <a:pt x="363073" y="2406435"/>
                </a:lnTo>
                <a:lnTo>
                  <a:pt x="393042" y="2439281"/>
                </a:lnTo>
                <a:lnTo>
                  <a:pt x="423994" y="2471192"/>
                </a:lnTo>
                <a:lnTo>
                  <a:pt x="455905" y="2502144"/>
                </a:lnTo>
                <a:lnTo>
                  <a:pt x="488752" y="2532113"/>
                </a:lnTo>
                <a:lnTo>
                  <a:pt x="522511" y="2561074"/>
                </a:lnTo>
                <a:lnTo>
                  <a:pt x="557157" y="2589005"/>
                </a:lnTo>
                <a:lnTo>
                  <a:pt x="592668" y="2615880"/>
                </a:lnTo>
                <a:lnTo>
                  <a:pt x="629019" y="2641678"/>
                </a:lnTo>
                <a:lnTo>
                  <a:pt x="666185" y="2666372"/>
                </a:lnTo>
                <a:lnTo>
                  <a:pt x="704145" y="2689941"/>
                </a:lnTo>
                <a:lnTo>
                  <a:pt x="742873" y="2712359"/>
                </a:lnTo>
                <a:lnTo>
                  <a:pt x="782346" y="2733604"/>
                </a:lnTo>
                <a:lnTo>
                  <a:pt x="822539" y="2753650"/>
                </a:lnTo>
                <a:lnTo>
                  <a:pt x="863430" y="2772475"/>
                </a:lnTo>
                <a:lnTo>
                  <a:pt x="904994" y="2790054"/>
                </a:lnTo>
                <a:lnTo>
                  <a:pt x="947208" y="2806365"/>
                </a:lnTo>
                <a:lnTo>
                  <a:pt x="990047" y="2821382"/>
                </a:lnTo>
                <a:lnTo>
                  <a:pt x="1033488" y="2835081"/>
                </a:lnTo>
                <a:lnTo>
                  <a:pt x="1077506" y="2847440"/>
                </a:lnTo>
                <a:lnTo>
                  <a:pt x="1122079" y="2858435"/>
                </a:lnTo>
                <a:lnTo>
                  <a:pt x="1167181" y="2868041"/>
                </a:lnTo>
                <a:lnTo>
                  <a:pt x="1212791" y="2876234"/>
                </a:lnTo>
                <a:lnTo>
                  <a:pt x="1258882" y="2882991"/>
                </a:lnTo>
                <a:lnTo>
                  <a:pt x="1305432" y="2888288"/>
                </a:lnTo>
                <a:lnTo>
                  <a:pt x="1352417" y="2892101"/>
                </a:lnTo>
                <a:lnTo>
                  <a:pt x="1399813" y="2894407"/>
                </a:lnTo>
                <a:lnTo>
                  <a:pt x="1447596" y="2895180"/>
                </a:lnTo>
                <a:lnTo>
                  <a:pt x="1495379" y="2894407"/>
                </a:lnTo>
                <a:lnTo>
                  <a:pt x="1542775" y="2892101"/>
                </a:lnTo>
                <a:lnTo>
                  <a:pt x="1589760" y="2888288"/>
                </a:lnTo>
                <a:lnTo>
                  <a:pt x="1636311" y="2882991"/>
                </a:lnTo>
                <a:lnTo>
                  <a:pt x="1682402" y="2876234"/>
                </a:lnTo>
                <a:lnTo>
                  <a:pt x="1728011" y="2868041"/>
                </a:lnTo>
                <a:lnTo>
                  <a:pt x="1773114" y="2858435"/>
                </a:lnTo>
                <a:lnTo>
                  <a:pt x="1817687" y="2847440"/>
                </a:lnTo>
                <a:lnTo>
                  <a:pt x="1861705" y="2835081"/>
                </a:lnTo>
                <a:lnTo>
                  <a:pt x="1905146" y="2821382"/>
                </a:lnTo>
                <a:lnTo>
                  <a:pt x="1947985" y="2806365"/>
                </a:lnTo>
                <a:lnTo>
                  <a:pt x="1990198" y="2790054"/>
                </a:lnTo>
                <a:lnTo>
                  <a:pt x="2031762" y="2772475"/>
                </a:lnTo>
                <a:lnTo>
                  <a:pt x="2072653" y="2753650"/>
                </a:lnTo>
                <a:lnTo>
                  <a:pt x="2112847" y="2733604"/>
                </a:lnTo>
                <a:lnTo>
                  <a:pt x="2152320" y="2712359"/>
                </a:lnTo>
                <a:lnTo>
                  <a:pt x="2191048" y="2689941"/>
                </a:lnTo>
                <a:lnTo>
                  <a:pt x="2229007" y="2666372"/>
                </a:lnTo>
                <a:lnTo>
                  <a:pt x="2266174" y="2641678"/>
                </a:lnTo>
                <a:lnTo>
                  <a:pt x="2302525" y="2615880"/>
                </a:lnTo>
                <a:lnTo>
                  <a:pt x="2338035" y="2589005"/>
                </a:lnTo>
                <a:lnTo>
                  <a:pt x="2372682" y="2561074"/>
                </a:lnTo>
                <a:lnTo>
                  <a:pt x="2406440" y="2532113"/>
                </a:lnTo>
                <a:lnTo>
                  <a:pt x="2439287" y="2502144"/>
                </a:lnTo>
                <a:lnTo>
                  <a:pt x="2471199" y="2471192"/>
                </a:lnTo>
                <a:lnTo>
                  <a:pt x="2502151" y="2439281"/>
                </a:lnTo>
                <a:lnTo>
                  <a:pt x="2532120" y="2406435"/>
                </a:lnTo>
                <a:lnTo>
                  <a:pt x="2561082" y="2372677"/>
                </a:lnTo>
                <a:lnTo>
                  <a:pt x="2589012" y="2338030"/>
                </a:lnTo>
                <a:lnTo>
                  <a:pt x="2615889" y="2302520"/>
                </a:lnTo>
                <a:lnTo>
                  <a:pt x="2641686" y="2266170"/>
                </a:lnTo>
                <a:lnTo>
                  <a:pt x="2666381" y="2229003"/>
                </a:lnTo>
                <a:lnTo>
                  <a:pt x="2689950" y="2191044"/>
                </a:lnTo>
                <a:lnTo>
                  <a:pt x="2712369" y="2152317"/>
                </a:lnTo>
                <a:lnTo>
                  <a:pt x="2733613" y="2112844"/>
                </a:lnTo>
                <a:lnTo>
                  <a:pt x="2753660" y="2072651"/>
                </a:lnTo>
                <a:lnTo>
                  <a:pt x="2772486" y="2031760"/>
                </a:lnTo>
                <a:lnTo>
                  <a:pt x="2790065" y="1990196"/>
                </a:lnTo>
                <a:lnTo>
                  <a:pt x="2806376" y="1947983"/>
                </a:lnTo>
                <a:lnTo>
                  <a:pt x="2821393" y="1905144"/>
                </a:lnTo>
                <a:lnTo>
                  <a:pt x="2835093" y="1861704"/>
                </a:lnTo>
                <a:lnTo>
                  <a:pt x="2847452" y="1817686"/>
                </a:lnTo>
                <a:lnTo>
                  <a:pt x="2858447" y="1773113"/>
                </a:lnTo>
                <a:lnTo>
                  <a:pt x="2868053" y="1728011"/>
                </a:lnTo>
                <a:lnTo>
                  <a:pt x="2876246" y="1682402"/>
                </a:lnTo>
                <a:lnTo>
                  <a:pt x="2883004" y="1636310"/>
                </a:lnTo>
                <a:lnTo>
                  <a:pt x="2888301" y="1589760"/>
                </a:lnTo>
                <a:lnTo>
                  <a:pt x="2892114" y="1542775"/>
                </a:lnTo>
                <a:lnTo>
                  <a:pt x="2894419" y="1495379"/>
                </a:lnTo>
                <a:lnTo>
                  <a:pt x="2895193" y="1447596"/>
                </a:lnTo>
                <a:lnTo>
                  <a:pt x="2894419" y="1399813"/>
                </a:lnTo>
                <a:lnTo>
                  <a:pt x="2892114" y="1352416"/>
                </a:lnTo>
                <a:lnTo>
                  <a:pt x="2888301" y="1305430"/>
                </a:lnTo>
                <a:lnTo>
                  <a:pt x="2883004" y="1258879"/>
                </a:lnTo>
                <a:lnTo>
                  <a:pt x="2876246" y="1212787"/>
                </a:lnTo>
                <a:lnTo>
                  <a:pt x="2868053" y="1167178"/>
                </a:lnTo>
                <a:lnTo>
                  <a:pt x="2858447" y="1122075"/>
                </a:lnTo>
                <a:lnTo>
                  <a:pt x="2847452" y="1077502"/>
                </a:lnTo>
                <a:lnTo>
                  <a:pt x="2835093" y="1033483"/>
                </a:lnTo>
                <a:lnTo>
                  <a:pt x="2821393" y="990042"/>
                </a:lnTo>
                <a:lnTo>
                  <a:pt x="2806376" y="947203"/>
                </a:lnTo>
                <a:lnTo>
                  <a:pt x="2790065" y="904989"/>
                </a:lnTo>
                <a:lnTo>
                  <a:pt x="2772486" y="863425"/>
                </a:lnTo>
                <a:lnTo>
                  <a:pt x="2753660" y="822534"/>
                </a:lnTo>
                <a:lnTo>
                  <a:pt x="2733613" y="782340"/>
                </a:lnTo>
                <a:lnTo>
                  <a:pt x="2712369" y="742867"/>
                </a:lnTo>
                <a:lnTo>
                  <a:pt x="2689950" y="704139"/>
                </a:lnTo>
                <a:lnTo>
                  <a:pt x="2666381" y="666180"/>
                </a:lnTo>
                <a:lnTo>
                  <a:pt x="2641686" y="629013"/>
                </a:lnTo>
                <a:lnTo>
                  <a:pt x="2615889" y="592662"/>
                </a:lnTo>
                <a:lnTo>
                  <a:pt x="2589012" y="557152"/>
                </a:lnTo>
                <a:lnTo>
                  <a:pt x="2561082" y="522506"/>
                </a:lnTo>
                <a:lnTo>
                  <a:pt x="2532120" y="488747"/>
                </a:lnTo>
                <a:lnTo>
                  <a:pt x="2502151" y="455900"/>
                </a:lnTo>
                <a:lnTo>
                  <a:pt x="2471199" y="423989"/>
                </a:lnTo>
                <a:lnTo>
                  <a:pt x="2439287" y="393037"/>
                </a:lnTo>
                <a:lnTo>
                  <a:pt x="2406440" y="363068"/>
                </a:lnTo>
                <a:lnTo>
                  <a:pt x="2372682" y="334107"/>
                </a:lnTo>
                <a:lnTo>
                  <a:pt x="2338035" y="306176"/>
                </a:lnTo>
                <a:lnTo>
                  <a:pt x="2302525" y="279300"/>
                </a:lnTo>
                <a:lnTo>
                  <a:pt x="2266174" y="253503"/>
                </a:lnTo>
                <a:lnTo>
                  <a:pt x="2229007" y="228808"/>
                </a:lnTo>
                <a:lnTo>
                  <a:pt x="2191048" y="205240"/>
                </a:lnTo>
                <a:lnTo>
                  <a:pt x="2152320" y="182821"/>
                </a:lnTo>
                <a:lnTo>
                  <a:pt x="2112847" y="161577"/>
                </a:lnTo>
                <a:lnTo>
                  <a:pt x="2072653" y="141530"/>
                </a:lnTo>
                <a:lnTo>
                  <a:pt x="2031762" y="122705"/>
                </a:lnTo>
                <a:lnTo>
                  <a:pt x="1990198" y="105126"/>
                </a:lnTo>
                <a:lnTo>
                  <a:pt x="1947985" y="88815"/>
                </a:lnTo>
                <a:lnTo>
                  <a:pt x="1905146" y="73798"/>
                </a:lnTo>
                <a:lnTo>
                  <a:pt x="1861705" y="60099"/>
                </a:lnTo>
                <a:lnTo>
                  <a:pt x="1817687" y="47739"/>
                </a:lnTo>
                <a:lnTo>
                  <a:pt x="1773114" y="36745"/>
                </a:lnTo>
                <a:lnTo>
                  <a:pt x="1728011" y="27139"/>
                </a:lnTo>
                <a:lnTo>
                  <a:pt x="1682402" y="18946"/>
                </a:lnTo>
                <a:lnTo>
                  <a:pt x="1636311" y="12189"/>
                </a:lnTo>
                <a:lnTo>
                  <a:pt x="1589760" y="6892"/>
                </a:lnTo>
                <a:lnTo>
                  <a:pt x="1542775" y="3079"/>
                </a:lnTo>
                <a:lnTo>
                  <a:pt x="1495379" y="773"/>
                </a:lnTo>
                <a:lnTo>
                  <a:pt x="1447596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36598" y="3617791"/>
            <a:ext cx="1137285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dirty="0">
                <a:solidFill>
                  <a:srgbClr val="FFFFFF"/>
                </a:solidFill>
                <a:latin typeface="Open Sans"/>
                <a:cs typeface="Open Sans"/>
              </a:rPr>
              <a:t>57</a:t>
            </a:r>
            <a:r>
              <a:rPr sz="38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3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38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7790" y="5703206"/>
            <a:ext cx="19860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10" dirty="0">
                <a:solidFill>
                  <a:srgbClr val="083675"/>
                </a:solidFill>
                <a:latin typeface="Open Sans"/>
                <a:cs typeface="Open Sans"/>
              </a:rPr>
              <a:t>BAUSPARDARLEHEN</a:t>
            </a:r>
            <a:r>
              <a:rPr sz="1200" b="1" spc="-19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9598" y="5703206"/>
            <a:ext cx="12261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5" dirty="0">
                <a:solidFill>
                  <a:srgbClr val="FF3333"/>
                </a:solidFill>
                <a:latin typeface="Open Sans"/>
                <a:cs typeface="Open Sans"/>
              </a:rPr>
              <a:t>WOHNKREDIT</a:t>
            </a:r>
            <a:r>
              <a:rPr sz="1200" b="1" spc="-19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endParaRPr sz="12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0" spc="-5" dirty="0">
                <a:latin typeface="OpenSans-Light"/>
                <a:cs typeface="OpenSans-Light"/>
              </a:rPr>
              <a:t>Junge </a:t>
            </a:r>
            <a:r>
              <a:rPr sz="4000" b="0" dirty="0">
                <a:latin typeface="OpenSans-Light"/>
                <a:cs typeface="OpenSans-Light"/>
              </a:rPr>
              <a:t>Menschen</a:t>
            </a:r>
            <a:r>
              <a:rPr sz="4000" b="0" spc="-95" dirty="0">
                <a:latin typeface="OpenSans-Light"/>
                <a:cs typeface="OpenSans-Light"/>
              </a:rPr>
              <a:t> </a:t>
            </a:r>
            <a:r>
              <a:rPr sz="4000" b="0" spc="-5" dirty="0">
                <a:latin typeface="OpenSans-Light"/>
                <a:cs typeface="OpenSans-Light"/>
              </a:rPr>
              <a:t>brauchen</a:t>
            </a:r>
            <a:endParaRPr sz="4000">
              <a:latin typeface="OpenSans-Light"/>
              <a:cs typeface="OpenSans-Light"/>
            </a:endParaRPr>
          </a:p>
          <a:p>
            <a:pPr marL="12700">
              <a:lnSpc>
                <a:spcPct val="100000"/>
              </a:lnSpc>
            </a:pPr>
            <a:r>
              <a:rPr sz="4000" spc="-5" dirty="0">
                <a:latin typeface="Open Sans"/>
                <a:cs typeface="Open Sans"/>
              </a:rPr>
              <a:t>Fremdfinanzierung</a:t>
            </a:r>
            <a:endParaRPr sz="40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0080" y="5020622"/>
            <a:ext cx="6386195" cy="554990"/>
          </a:xfrm>
          <a:custGeom>
            <a:avLst/>
            <a:gdLst/>
            <a:ahLst/>
            <a:cxnLst/>
            <a:rect l="l" t="t" r="r" b="b"/>
            <a:pathLst>
              <a:path w="6386195" h="554989">
                <a:moveTo>
                  <a:pt x="6386080" y="554608"/>
                </a:moveTo>
                <a:lnTo>
                  <a:pt x="0" y="554608"/>
                </a:lnTo>
                <a:lnTo>
                  <a:pt x="0" y="0"/>
                </a:lnTo>
                <a:lnTo>
                  <a:pt x="6386080" y="0"/>
                </a:lnTo>
                <a:lnTo>
                  <a:pt x="6386080" y="554608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001" y="4417237"/>
            <a:ext cx="4257675" cy="554990"/>
          </a:xfrm>
          <a:custGeom>
            <a:avLst/>
            <a:gdLst/>
            <a:ahLst/>
            <a:cxnLst/>
            <a:rect l="l" t="t" r="r" b="b"/>
            <a:pathLst>
              <a:path w="4257675" h="554989">
                <a:moveTo>
                  <a:pt x="4257382" y="554608"/>
                </a:moveTo>
                <a:lnTo>
                  <a:pt x="0" y="554608"/>
                </a:lnTo>
                <a:lnTo>
                  <a:pt x="0" y="0"/>
                </a:lnTo>
                <a:lnTo>
                  <a:pt x="4257382" y="0"/>
                </a:lnTo>
                <a:lnTo>
                  <a:pt x="4257382" y="554608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01" y="3244227"/>
            <a:ext cx="6705600" cy="554990"/>
          </a:xfrm>
          <a:custGeom>
            <a:avLst/>
            <a:gdLst/>
            <a:ahLst/>
            <a:cxnLst/>
            <a:rect l="l" t="t" r="r" b="b"/>
            <a:pathLst>
              <a:path w="6705600" h="554989">
                <a:moveTo>
                  <a:pt x="6705384" y="554608"/>
                </a:moveTo>
                <a:lnTo>
                  <a:pt x="0" y="554608"/>
                </a:lnTo>
                <a:lnTo>
                  <a:pt x="0" y="0"/>
                </a:lnTo>
                <a:lnTo>
                  <a:pt x="6705384" y="0"/>
                </a:lnTo>
                <a:lnTo>
                  <a:pt x="6705384" y="554608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001" y="2627998"/>
            <a:ext cx="7344409" cy="554990"/>
          </a:xfrm>
          <a:custGeom>
            <a:avLst/>
            <a:gdLst/>
            <a:ahLst/>
            <a:cxnLst/>
            <a:rect l="l" t="t" r="r" b="b"/>
            <a:pathLst>
              <a:path w="7344409" h="554989">
                <a:moveTo>
                  <a:pt x="7344003" y="554609"/>
                </a:moveTo>
                <a:lnTo>
                  <a:pt x="0" y="554609"/>
                </a:lnTo>
                <a:lnTo>
                  <a:pt x="0" y="0"/>
                </a:lnTo>
                <a:lnTo>
                  <a:pt x="7344003" y="0"/>
                </a:lnTo>
                <a:lnTo>
                  <a:pt x="7344003" y="554609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99" y="2126006"/>
            <a:ext cx="307213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0" dirty="0">
                <a:solidFill>
                  <a:srgbClr val="083675"/>
                </a:solidFill>
                <a:latin typeface="Open Sans"/>
                <a:cs typeface="Open Sans"/>
              </a:rPr>
              <a:t>INTERESSE </a:t>
            </a:r>
            <a:r>
              <a:rPr sz="1200" b="1" spc="60" dirty="0">
                <a:solidFill>
                  <a:srgbClr val="083675"/>
                </a:solidFill>
                <a:latin typeface="Open Sans"/>
                <a:cs typeface="Open Sans"/>
              </a:rPr>
              <a:t>AN</a:t>
            </a:r>
            <a:r>
              <a:rPr sz="1200" b="1" spc="32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200" b="1" spc="110" dirty="0">
                <a:solidFill>
                  <a:srgbClr val="083675"/>
                </a:solidFill>
                <a:latin typeface="Open Sans"/>
                <a:cs typeface="Open Sans"/>
              </a:rPr>
              <a:t>BAUSPARDARLEHEN</a:t>
            </a:r>
            <a:r>
              <a:rPr sz="1200" b="1" spc="-19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99" y="6385622"/>
            <a:ext cx="15347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85"/>
              </a:lnSpc>
            </a:pPr>
            <a:r>
              <a:rPr sz="1000" dirty="0">
                <a:solidFill>
                  <a:srgbClr val="083675"/>
                </a:solidFill>
                <a:latin typeface="OpenSans-Light"/>
                <a:cs typeface="OpenSans-Light"/>
              </a:rPr>
              <a:t>*Berechneter</a:t>
            </a:r>
            <a:r>
              <a:rPr sz="1000" spc="-105" dirty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1000" spc="-5" dirty="0">
                <a:solidFill>
                  <a:srgbClr val="083675"/>
                </a:solidFill>
                <a:latin typeface="OpenSans-Light"/>
                <a:cs typeface="OpenSans-Light"/>
              </a:rPr>
              <a:t>Gesamtwert</a:t>
            </a:r>
            <a:endParaRPr sz="1000" dirty="0">
              <a:latin typeface="OpenSans-Light"/>
              <a:cs typeface="OpenSans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080" y="3963541"/>
            <a:ext cx="416950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5" dirty="0">
                <a:solidFill>
                  <a:srgbClr val="083675"/>
                </a:solidFill>
                <a:latin typeface="Open Sans"/>
                <a:cs typeface="Open Sans"/>
              </a:rPr>
              <a:t>INTERESSE AN WOHNKREDIT </a:t>
            </a:r>
            <a:r>
              <a:rPr sz="600" spc="50" dirty="0">
                <a:solidFill>
                  <a:srgbClr val="083675"/>
                </a:solidFill>
                <a:latin typeface="OpenSans-Light"/>
                <a:cs typeface="OpenSans-Light"/>
              </a:rPr>
              <a:t>MIT </a:t>
            </a:r>
            <a:r>
              <a:rPr sz="600" spc="60" dirty="0">
                <a:solidFill>
                  <a:srgbClr val="083675"/>
                </a:solidFill>
                <a:latin typeface="OpenSans-Light"/>
                <a:cs typeface="OpenSans-Light"/>
              </a:rPr>
              <a:t>ODER OHNE  </a:t>
            </a:r>
            <a:r>
              <a:rPr sz="600" spc="235" dirty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600" spc="70" dirty="0">
                <a:solidFill>
                  <a:srgbClr val="083675"/>
                </a:solidFill>
                <a:latin typeface="OpenSans-Light"/>
                <a:cs typeface="OpenSans-Light"/>
              </a:rPr>
              <a:t>HYPOTHEK*</a:t>
            </a:r>
            <a:r>
              <a:rPr sz="600" spc="-130" dirty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endParaRPr sz="600" dirty="0">
              <a:latin typeface="OpenSans-Light"/>
              <a:cs typeface="OpenSans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5706" y="2767355"/>
            <a:ext cx="52705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69</a:t>
            </a:r>
            <a:r>
              <a:rPr sz="18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999" y="2814403"/>
            <a:ext cx="1217401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120" dirty="0">
                <a:solidFill>
                  <a:srgbClr val="FFFFFF"/>
                </a:solidFill>
                <a:latin typeface="Open Sans"/>
                <a:cs typeface="Open Sans"/>
              </a:rPr>
              <a:t>STUDENTE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200" b="1" spc="-1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999" y="3426442"/>
            <a:ext cx="1799589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90" dirty="0">
                <a:solidFill>
                  <a:srgbClr val="FFFFFF"/>
                </a:solidFill>
                <a:latin typeface="Open Sans"/>
                <a:cs typeface="Open Sans"/>
              </a:rPr>
              <a:t>JUNGE</a:t>
            </a:r>
            <a:r>
              <a:rPr sz="1200" b="1" spc="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105" dirty="0">
                <a:solidFill>
                  <a:srgbClr val="FFFFFF"/>
                </a:solidFill>
                <a:latin typeface="Open Sans"/>
                <a:cs typeface="Open Sans"/>
              </a:rPr>
              <a:t>ERWACHSENE</a:t>
            </a:r>
            <a:r>
              <a:rPr sz="1200" b="1" spc="-1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9999" y="5205407"/>
            <a:ext cx="1799589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90" dirty="0">
                <a:solidFill>
                  <a:srgbClr val="FFFFFF"/>
                </a:solidFill>
                <a:latin typeface="Open Sans"/>
                <a:cs typeface="Open Sans"/>
              </a:rPr>
              <a:t>JUNGE</a:t>
            </a:r>
            <a:r>
              <a:rPr sz="1200" b="1" spc="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105" dirty="0">
                <a:solidFill>
                  <a:srgbClr val="FFFFFF"/>
                </a:solidFill>
                <a:latin typeface="Open Sans"/>
                <a:cs typeface="Open Sans"/>
              </a:rPr>
              <a:t>ERWACHSENE</a:t>
            </a:r>
            <a:r>
              <a:rPr sz="1200" b="1" spc="-1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9999" y="4593369"/>
            <a:ext cx="121740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120" dirty="0">
                <a:solidFill>
                  <a:srgbClr val="FFFFFF"/>
                </a:solidFill>
                <a:latin typeface="Open Sans"/>
                <a:cs typeface="Open Sans"/>
              </a:rPr>
              <a:t>STUDENTE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200" b="1" spc="-1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6706" y="4558355"/>
            <a:ext cx="52705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40</a:t>
            </a:r>
            <a:r>
              <a:rPr sz="18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9696" y="3379465"/>
            <a:ext cx="52705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63</a:t>
            </a:r>
            <a:r>
              <a:rPr sz="18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1713" y="5179461"/>
            <a:ext cx="52705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60</a:t>
            </a:r>
            <a:r>
              <a:rPr sz="18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8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858000"/>
          </a:xfrm>
          <a:custGeom>
            <a:avLst/>
            <a:gdLst/>
            <a:ahLst/>
            <a:cxnLst/>
            <a:rect l="l" t="t" r="r" b="b"/>
            <a:pathLst>
              <a:path w="4572000" h="6858000">
                <a:moveTo>
                  <a:pt x="0" y="6858000"/>
                </a:moveTo>
                <a:lnTo>
                  <a:pt x="4572000" y="6858000"/>
                </a:lnTo>
                <a:lnTo>
                  <a:pt x="457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3300" y="2161034"/>
            <a:ext cx="3143250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050"/>
              </a:lnSpc>
            </a:pPr>
            <a:r>
              <a:rPr sz="6000" b="1" dirty="0">
                <a:solidFill>
                  <a:srgbClr val="083675"/>
                </a:solidFill>
                <a:latin typeface="Open Sans"/>
                <a:cs typeface="Open Sans"/>
              </a:rPr>
              <a:t>52</a:t>
            </a:r>
            <a:r>
              <a:rPr sz="60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60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6000" dirty="0">
              <a:latin typeface="Open Sans"/>
              <a:cs typeface="Open Sans"/>
            </a:endParaRPr>
          </a:p>
          <a:p>
            <a:pPr marL="12700">
              <a:lnSpc>
                <a:spcPts val="2250"/>
              </a:lnSpc>
            </a:pPr>
            <a:r>
              <a:rPr sz="2000" b="1" dirty="0">
                <a:solidFill>
                  <a:srgbClr val="083675"/>
                </a:solidFill>
                <a:latin typeface="Open Sans"/>
                <a:cs typeface="Open Sans"/>
              </a:rPr>
              <a:t>aller </a:t>
            </a:r>
            <a:r>
              <a:rPr sz="2000" b="1" dirty="0" err="1">
                <a:solidFill>
                  <a:srgbClr val="083675"/>
                </a:solidFill>
                <a:latin typeface="Open Sans"/>
                <a:cs typeface="Open Sans"/>
              </a:rPr>
              <a:t>Befragten</a:t>
            </a:r>
            <a:r>
              <a:rPr sz="2000" b="1" spc="-10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000" spc="-5" dirty="0" err="1" smtClean="0">
                <a:solidFill>
                  <a:srgbClr val="083675"/>
                </a:solidFill>
                <a:latin typeface="OpenSans-Light"/>
                <a:cs typeface="OpenSans-Light"/>
              </a:rPr>
              <a:t>benötig</a:t>
            </a:r>
            <a:r>
              <a:rPr lang="de-DE" sz="2000" spc="-5" dirty="0" smtClean="0">
                <a:solidFill>
                  <a:srgbClr val="083675"/>
                </a:solidFill>
                <a:latin typeface="OpenSans-Light"/>
                <a:cs typeface="OpenSans-Light"/>
              </a:rPr>
              <a:t>t</a:t>
            </a:r>
            <a:r>
              <a:rPr sz="2000" spc="-5" dirty="0" smtClean="0">
                <a:solidFill>
                  <a:srgbClr val="083675"/>
                </a:solidFill>
                <a:latin typeface="OpenSans-Light"/>
                <a:cs typeface="OpenSans-Light"/>
              </a:rPr>
              <a:t>en</a:t>
            </a:r>
            <a:endParaRPr sz="2000" dirty="0">
              <a:latin typeface="OpenSans-Light"/>
              <a:cs typeface="OpenSans-Light"/>
            </a:endParaRPr>
          </a:p>
          <a:p>
            <a:pPr marL="12700">
              <a:lnSpc>
                <a:spcPct val="100000"/>
              </a:lnSpc>
            </a:pPr>
            <a:r>
              <a:rPr sz="2000" dirty="0" err="1">
                <a:solidFill>
                  <a:srgbClr val="083675"/>
                </a:solidFill>
                <a:latin typeface="OpenSans-Light"/>
                <a:cs typeface="OpenSans-Light"/>
              </a:rPr>
              <a:t>keinen</a:t>
            </a:r>
            <a:r>
              <a:rPr sz="2000" spc="-100" dirty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2000" dirty="0" err="1" smtClean="0">
                <a:solidFill>
                  <a:srgbClr val="083675"/>
                </a:solidFill>
                <a:latin typeface="OpenSans-Light"/>
                <a:cs typeface="OpenSans-Light"/>
              </a:rPr>
              <a:t>Kredit</a:t>
            </a:r>
            <a:r>
              <a:rPr sz="2000" dirty="0" smtClean="0">
                <a:solidFill>
                  <a:srgbClr val="083675"/>
                </a:solidFill>
                <a:latin typeface="OpenSans-Light"/>
                <a:cs typeface="OpenSans-Light"/>
              </a:rPr>
              <a:t>/</a:t>
            </a:r>
            <a:r>
              <a:rPr sz="2000" dirty="0" err="1" smtClean="0">
                <a:solidFill>
                  <a:srgbClr val="083675"/>
                </a:solidFill>
                <a:latin typeface="OpenSans-Light"/>
                <a:cs typeface="OpenSans-Light"/>
              </a:rPr>
              <a:t>Darlehen</a:t>
            </a:r>
            <a:r>
              <a:rPr lang="de-DE" sz="2000" dirty="0" smtClean="0">
                <a:solidFill>
                  <a:srgbClr val="083675"/>
                </a:solidFill>
                <a:latin typeface="OpenSans-Light"/>
                <a:cs typeface="OpenSans-Light"/>
              </a:rPr>
              <a:t>, um ihre Wohnsituation zu finanzieren</a:t>
            </a:r>
            <a:endParaRPr sz="2000" dirty="0">
              <a:latin typeface="OpenSans-Light"/>
              <a:cs typeface="OpenSans-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0929" y="552000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4784" y="1478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4694" y="5520004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19" h="71120">
                <a:moveTo>
                  <a:pt x="71019" y="710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8445" y="5520004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5" h="127635">
                <a:moveTo>
                  <a:pt x="127267" y="12726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2197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5949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9713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3465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7217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0981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4723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8484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2236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5988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9740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3494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7256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1007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759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8523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2275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6027" y="552000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8004" y="5538230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161771" y="16177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004" y="5594465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105535" y="10553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004" y="5650714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287" y="4928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6375" y="502458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42755" y="4275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50127" y="5024589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99004" y="990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93869" y="5024589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262" y="15526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37630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81395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25137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68898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12650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56402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0153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43918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87670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1421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5173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18937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62689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06441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50205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93947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37708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81460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25212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8964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12718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6480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0231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3983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7747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1499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5251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8004" y="5053591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150995" y="1509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8004" y="5109827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4759" y="9475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8004" y="516607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511" y="3851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0416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7931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91683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35434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79186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22951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66702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1044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54206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7970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41713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85473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922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7297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16729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60493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0424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47996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91748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35512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79264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23016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66780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10523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54284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9803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4178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5539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9294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305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680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0558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8004" y="4562761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136315" y="13631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8004" y="4619009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067" y="8006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8004" y="467525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23818" y="23818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62268" y="451907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33737" y="3373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06032" y="4519079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89973" y="89973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49784" y="4519079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5" h="146685">
                <a:moveTo>
                  <a:pt x="146221" y="14622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9353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3728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81051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24803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96855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12306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56058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99822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43574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87326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3107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74829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18594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6234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8004" y="4328998"/>
            <a:ext cx="1137920" cy="180340"/>
          </a:xfrm>
          <a:custGeom>
            <a:avLst/>
            <a:gdLst/>
            <a:ahLst/>
            <a:cxnLst/>
            <a:rect l="l" t="t" r="r" b="b"/>
            <a:pathLst>
              <a:path w="1137920" h="180339">
                <a:moveTo>
                  <a:pt x="0" y="179997"/>
                </a:moveTo>
                <a:lnTo>
                  <a:pt x="1137767" y="179997"/>
                </a:lnTo>
                <a:lnTo>
                  <a:pt x="113776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8004" y="4832997"/>
            <a:ext cx="1137920" cy="180340"/>
          </a:xfrm>
          <a:custGeom>
            <a:avLst/>
            <a:gdLst/>
            <a:ahLst/>
            <a:cxnLst/>
            <a:rect l="l" t="t" r="r" b="b"/>
            <a:pathLst>
              <a:path w="1137920" h="180339">
                <a:moveTo>
                  <a:pt x="0" y="179997"/>
                </a:moveTo>
                <a:lnTo>
                  <a:pt x="1137767" y="179997"/>
                </a:lnTo>
                <a:lnTo>
                  <a:pt x="113776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8004" y="5336997"/>
            <a:ext cx="1296035" cy="180340"/>
          </a:xfrm>
          <a:custGeom>
            <a:avLst/>
            <a:gdLst/>
            <a:ahLst/>
            <a:cxnLst/>
            <a:rect l="l" t="t" r="r" b="b"/>
            <a:pathLst>
              <a:path w="1296035" h="180339">
                <a:moveTo>
                  <a:pt x="0" y="179997"/>
                </a:moveTo>
                <a:lnTo>
                  <a:pt x="1295996" y="179997"/>
                </a:lnTo>
                <a:lnTo>
                  <a:pt x="1295996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35299" y="4356268"/>
            <a:ext cx="3211830" cy="114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70" dirty="0">
                <a:solidFill>
                  <a:srgbClr val="FFFFFF"/>
                </a:solidFill>
                <a:latin typeface="Open Sans"/>
                <a:cs typeface="Open Sans"/>
              </a:rPr>
              <a:t>WOHNKREDIT</a:t>
            </a:r>
            <a:r>
              <a:rPr sz="800" b="1" spc="-1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  <a:p>
            <a:pPr marR="5080" algn="r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21</a:t>
            </a:r>
            <a:r>
              <a:rPr sz="12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65" dirty="0">
                <a:solidFill>
                  <a:srgbClr val="FFFFFF"/>
                </a:solidFill>
                <a:latin typeface="Open Sans"/>
                <a:cs typeface="Open Sans"/>
              </a:rPr>
              <a:t>ANDERE</a:t>
            </a:r>
            <a:r>
              <a:rPr sz="800" b="1" spc="9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spc="65" dirty="0">
                <a:solidFill>
                  <a:srgbClr val="FFFFFF"/>
                </a:solidFill>
                <a:latin typeface="Open Sans"/>
                <a:cs typeface="Open Sans"/>
              </a:rPr>
              <a:t>KREDITE</a:t>
            </a:r>
            <a:r>
              <a:rPr sz="800" b="1" spc="-1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  <a:p>
            <a:pPr marL="1812289">
              <a:lnSpc>
                <a:spcPct val="100000"/>
              </a:lnSpc>
              <a:spcBef>
                <a:spcPts val="28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13</a:t>
            </a:r>
            <a:r>
              <a:rPr sz="12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70" dirty="0">
                <a:solidFill>
                  <a:srgbClr val="FFFFFF"/>
                </a:solidFill>
                <a:latin typeface="Open Sans"/>
                <a:cs typeface="Open Sans"/>
              </a:rPr>
              <a:t>BAUSPARDARLEHEN</a:t>
            </a:r>
            <a:r>
              <a:rPr sz="800" b="1" spc="-1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913382" y="5512898"/>
            <a:ext cx="28956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9</a:t>
            </a:r>
            <a:r>
              <a:rPr sz="12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125" name="Bild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2057400"/>
            <a:ext cx="5842000" cy="965200"/>
          </a:xfrm>
          <a:prstGeom prst="rect">
            <a:avLst/>
          </a:prstGeom>
        </p:spPr>
      </p:pic>
      <p:sp>
        <p:nvSpPr>
          <p:cNvPr id="121" name="object 3"/>
          <p:cNvSpPr txBox="1"/>
          <p:nvPr/>
        </p:nvSpPr>
        <p:spPr>
          <a:xfrm>
            <a:off x="635298" y="2161034"/>
            <a:ext cx="3327101" cy="1821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050"/>
              </a:lnSpc>
            </a:pPr>
            <a:r>
              <a:rPr sz="6000" b="1" dirty="0">
                <a:solidFill>
                  <a:srgbClr val="FFFFFF"/>
                </a:solidFill>
                <a:latin typeface="Open Sans"/>
                <a:cs typeface="Open Sans"/>
              </a:rPr>
              <a:t>43</a:t>
            </a:r>
            <a:r>
              <a:rPr sz="60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6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6000" dirty="0">
              <a:latin typeface="Open Sans"/>
              <a:cs typeface="Open Sans"/>
            </a:endParaRPr>
          </a:p>
          <a:p>
            <a:pPr marL="12700">
              <a:lnSpc>
                <a:spcPts val="2250"/>
              </a:lnSpc>
            </a:pP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aller Befragten</a:t>
            </a:r>
            <a:r>
              <a:rPr sz="2000" b="1" spc="-10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Sans-Light"/>
                <a:cs typeface="OpenSans-Light"/>
              </a:rPr>
              <a:t>nehmen</a:t>
            </a:r>
            <a:endParaRPr sz="2000" dirty="0">
              <a:latin typeface="OpenSans-Light"/>
              <a:cs typeface="OpenSans-Light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OpenSans-Light"/>
                <a:cs typeface="OpenSans-Light"/>
              </a:rPr>
              <a:t>oder nahmen eine</a:t>
            </a:r>
            <a:r>
              <a:rPr sz="2000" spc="-114" dirty="0">
                <a:solidFill>
                  <a:srgbClr val="FFFFFF"/>
                </a:solidFill>
                <a:latin typeface="OpenSans-Light"/>
                <a:cs typeface="OpenSans-Light"/>
              </a:rPr>
              <a:t> </a:t>
            </a:r>
            <a:r>
              <a:rPr sz="2000" dirty="0">
                <a:solidFill>
                  <a:srgbClr val="FFFFFF"/>
                </a:solidFill>
                <a:latin typeface="OpenSans-Light"/>
                <a:cs typeface="OpenSans-Light"/>
              </a:rPr>
              <a:t>Fremd-  finanzierung in</a:t>
            </a:r>
            <a:r>
              <a:rPr sz="2000" spc="-100" dirty="0">
                <a:solidFill>
                  <a:srgbClr val="FFFFFF"/>
                </a:solidFill>
                <a:latin typeface="OpenSans-Light"/>
                <a:cs typeface="OpenSans-Light"/>
              </a:rPr>
              <a:t> </a:t>
            </a:r>
            <a:r>
              <a:rPr sz="2000" dirty="0">
                <a:solidFill>
                  <a:srgbClr val="FFFFFF"/>
                </a:solidFill>
                <a:latin typeface="OpenSans-Light"/>
                <a:cs typeface="OpenSans-Light"/>
              </a:rPr>
              <a:t>Anspruch</a:t>
            </a:r>
            <a:endParaRPr sz="2000" dirty="0">
              <a:latin typeface="OpenSans-Light"/>
              <a:cs typeface="OpenSans-Light"/>
            </a:endParaRPr>
          </a:p>
        </p:txBody>
      </p:sp>
      <p:sp>
        <p:nvSpPr>
          <p:cNvPr id="122" name="object 127"/>
          <p:cNvSpPr txBox="1">
            <a:spLocks/>
          </p:cNvSpPr>
          <p:nvPr/>
        </p:nvSpPr>
        <p:spPr>
          <a:xfrm>
            <a:off x="457200" y="278808"/>
            <a:ext cx="6299627" cy="7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840"/>
              </a:lnSpc>
            </a:pPr>
            <a:r>
              <a:rPr lang="de-DE" sz="2400" b="1" dirty="0" smtClean="0">
                <a:solidFill>
                  <a:srgbClr val="FFFFFF"/>
                </a:solidFill>
                <a:latin typeface="Open Sans light"/>
                <a:cs typeface="Open Sans light"/>
              </a:rPr>
              <a:t>In </a:t>
            </a:r>
            <a:r>
              <a:rPr lang="de-DE" sz="2400" b="1" spc="-5" dirty="0" smtClean="0">
                <a:solidFill>
                  <a:srgbClr val="FFFFFF"/>
                </a:solidFill>
                <a:latin typeface="Open Sans light"/>
                <a:cs typeface="Open Sans light"/>
              </a:rPr>
              <a:t>Anspruch</a:t>
            </a:r>
            <a:r>
              <a:rPr lang="de-DE" sz="2400" b="1" spc="-95" dirty="0" smtClean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de-DE" sz="2400" b="1" dirty="0" smtClean="0">
                <a:solidFill>
                  <a:srgbClr val="FFFFFF"/>
                </a:solidFill>
                <a:latin typeface="Open Sans light"/>
                <a:cs typeface="Open Sans light"/>
              </a:rPr>
              <a:t>genommene</a:t>
            </a:r>
            <a:r>
              <a:rPr lang="de-DE" sz="2400" b="1" dirty="0">
                <a:latin typeface="Open Sans light"/>
                <a:cs typeface="Open Sans light"/>
              </a:rPr>
              <a:t> </a:t>
            </a:r>
            <a:r>
              <a:rPr lang="de-DE" sz="2400" b="1" dirty="0" smtClean="0">
                <a:solidFill>
                  <a:srgbClr val="FFFFFF"/>
                </a:solidFill>
                <a:latin typeface="Open Sans Bold"/>
                <a:cs typeface="Open Sans Bold"/>
              </a:rPr>
              <a:t>Finanzierungsformen</a:t>
            </a:r>
            <a:endParaRPr lang="de-DE" sz="2400" b="1" dirty="0">
              <a:latin typeface="Open Sans Bold"/>
              <a:cs typeface="Open Sa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0" spc="-5" dirty="0">
                <a:latin typeface="OpenSans-Light"/>
                <a:cs typeface="OpenSans-Light"/>
              </a:rPr>
              <a:t>Unterschiede bei</a:t>
            </a:r>
            <a:r>
              <a:rPr sz="4000" b="0" spc="-65" dirty="0">
                <a:latin typeface="OpenSans-Light"/>
                <a:cs typeface="OpenSans-Light"/>
              </a:rPr>
              <a:t> </a:t>
            </a:r>
            <a:r>
              <a:rPr sz="4000" b="0" spc="-5" dirty="0">
                <a:latin typeface="OpenSans-Light"/>
                <a:cs typeface="OpenSans-Light"/>
              </a:rPr>
              <a:t>der</a:t>
            </a:r>
            <a:endParaRPr sz="4000">
              <a:latin typeface="OpenSans-Light"/>
              <a:cs typeface="OpenSans-Light"/>
            </a:endParaRPr>
          </a:p>
          <a:p>
            <a:pPr marL="12700">
              <a:lnSpc>
                <a:spcPct val="100000"/>
              </a:lnSpc>
            </a:pPr>
            <a:r>
              <a:rPr sz="4000" dirty="0"/>
              <a:t>Wohnbauförderung</a:t>
            </a:r>
            <a:endParaRPr sz="4000"/>
          </a:p>
        </p:txBody>
      </p:sp>
      <p:sp>
        <p:nvSpPr>
          <p:cNvPr id="16" name="object 2"/>
          <p:cNvSpPr txBox="1"/>
          <p:nvPr/>
        </p:nvSpPr>
        <p:spPr>
          <a:xfrm>
            <a:off x="720001" y="3250666"/>
            <a:ext cx="7344409" cy="27305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6667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525"/>
              </a:spcBef>
              <a:tabLst>
                <a:tab pos="6845300" algn="l"/>
              </a:tabLst>
            </a:pPr>
            <a:r>
              <a:rPr sz="1000" b="1" spc="90" dirty="0">
                <a:solidFill>
                  <a:srgbClr val="FFFFFF"/>
                </a:solidFill>
                <a:latin typeface="Open Sans"/>
                <a:cs typeface="Open Sans"/>
              </a:rPr>
              <a:t>BURGENLAND	</a:t>
            </a:r>
            <a:r>
              <a:rPr sz="1000" b="1" spc="50" dirty="0">
                <a:solidFill>
                  <a:srgbClr val="FFFFFF"/>
                </a:solidFill>
                <a:latin typeface="Open Sans"/>
                <a:cs typeface="Open Sans"/>
              </a:rPr>
              <a:t>61</a:t>
            </a:r>
            <a:r>
              <a:rPr sz="1000" b="1" spc="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720001" y="3582644"/>
            <a:ext cx="2889885" cy="27305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5905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465"/>
              </a:spcBef>
              <a:tabLst>
                <a:tab pos="2381250" algn="l"/>
              </a:tabLst>
            </a:pPr>
            <a:r>
              <a:rPr sz="1000" b="1" spc="90" dirty="0">
                <a:solidFill>
                  <a:srgbClr val="FFFFFF"/>
                </a:solidFill>
                <a:latin typeface="Open Sans"/>
                <a:cs typeface="Open Sans"/>
              </a:rPr>
              <a:t>STEIERMARK	</a:t>
            </a:r>
            <a:r>
              <a:rPr sz="1000" b="1" spc="50" dirty="0">
                <a:solidFill>
                  <a:srgbClr val="FFFFFF"/>
                </a:solidFill>
                <a:latin typeface="Open Sans"/>
                <a:cs typeface="Open Sans"/>
              </a:rPr>
              <a:t>24</a:t>
            </a:r>
            <a:r>
              <a:rPr sz="1000" b="1" spc="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720001" y="3914660"/>
            <a:ext cx="3973195" cy="27305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5080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400"/>
              </a:spcBef>
              <a:tabLst>
                <a:tab pos="3472815" algn="l"/>
              </a:tabLst>
            </a:pPr>
            <a:r>
              <a:rPr sz="1000" b="1" spc="85" dirty="0">
                <a:solidFill>
                  <a:srgbClr val="FFFFFF"/>
                </a:solidFill>
                <a:latin typeface="Open Sans"/>
                <a:cs typeface="Open Sans"/>
              </a:rPr>
              <a:t>KÄRNTEN	</a:t>
            </a:r>
            <a:r>
              <a:rPr sz="1000" b="1" spc="50" dirty="0">
                <a:solidFill>
                  <a:srgbClr val="FFFFFF"/>
                </a:solidFill>
                <a:latin typeface="Open Sans"/>
                <a:cs typeface="Open Sans"/>
              </a:rPr>
              <a:t>33</a:t>
            </a:r>
            <a:r>
              <a:rPr sz="1000" b="1" spc="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9" name="object 2"/>
          <p:cNvSpPr txBox="1"/>
          <p:nvPr/>
        </p:nvSpPr>
        <p:spPr>
          <a:xfrm>
            <a:off x="720001" y="2254656"/>
            <a:ext cx="3853179" cy="27305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5461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430"/>
              </a:spcBef>
              <a:tabLst>
                <a:tab pos="3352800" algn="l"/>
              </a:tabLst>
            </a:pPr>
            <a:r>
              <a:rPr sz="1000" b="1" spc="75" dirty="0">
                <a:solidFill>
                  <a:srgbClr val="FFFFFF"/>
                </a:solidFill>
                <a:latin typeface="Open Sans"/>
                <a:cs typeface="Open Sans"/>
              </a:rPr>
              <a:t>TOTAL	</a:t>
            </a:r>
            <a:r>
              <a:rPr sz="1000" b="1" spc="50" dirty="0">
                <a:solidFill>
                  <a:srgbClr val="FFFFFF"/>
                </a:solidFill>
                <a:latin typeface="Open Sans"/>
                <a:cs typeface="Open Sans"/>
              </a:rPr>
              <a:t>32</a:t>
            </a:r>
            <a:r>
              <a:rPr sz="1000" b="1" spc="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720001" y="2586647"/>
            <a:ext cx="1685925" cy="27305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4699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370"/>
              </a:spcBef>
              <a:tabLst>
                <a:tab pos="1193165" algn="l"/>
              </a:tabLst>
            </a:pPr>
            <a:r>
              <a:rPr sz="1000" b="1" spc="75" dirty="0">
                <a:solidFill>
                  <a:srgbClr val="FFFFFF"/>
                </a:solidFill>
                <a:latin typeface="Open Sans"/>
                <a:cs typeface="Open Sans"/>
              </a:rPr>
              <a:t>WIEN	</a:t>
            </a:r>
            <a:r>
              <a:rPr sz="1000" b="1" spc="50" dirty="0">
                <a:solidFill>
                  <a:srgbClr val="FFFFFF"/>
                </a:solidFill>
                <a:latin typeface="Open Sans"/>
                <a:cs typeface="Open Sans"/>
              </a:rPr>
              <a:t>14</a:t>
            </a:r>
            <a:r>
              <a:rPr sz="1000" b="1" spc="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720001" y="2918650"/>
            <a:ext cx="5658485" cy="27305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5397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425"/>
              </a:spcBef>
              <a:tabLst>
                <a:tab pos="5153025" algn="l"/>
              </a:tabLst>
            </a:pPr>
            <a:r>
              <a:rPr sz="1000" b="1" spc="90" dirty="0">
                <a:solidFill>
                  <a:srgbClr val="FFFFFF"/>
                </a:solidFill>
                <a:latin typeface="Open Sans"/>
                <a:cs typeface="Open Sans"/>
              </a:rPr>
              <a:t>NIEDERÖSTERREICH	</a:t>
            </a:r>
            <a:r>
              <a:rPr sz="1000" b="1" spc="50" dirty="0">
                <a:solidFill>
                  <a:srgbClr val="FFFFFF"/>
                </a:solidFill>
                <a:latin typeface="Open Sans"/>
                <a:cs typeface="Open Sans"/>
              </a:rPr>
              <a:t>47</a:t>
            </a:r>
            <a:r>
              <a:rPr sz="1000" b="1" spc="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2" name="object 2"/>
          <p:cNvSpPr txBox="1"/>
          <p:nvPr/>
        </p:nvSpPr>
        <p:spPr>
          <a:xfrm>
            <a:off x="720001" y="4246664"/>
            <a:ext cx="4575175" cy="27305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5778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455"/>
              </a:spcBef>
              <a:tabLst>
                <a:tab pos="4072890" algn="l"/>
              </a:tabLst>
            </a:pPr>
            <a:r>
              <a:rPr sz="1000" b="1" spc="90" dirty="0">
                <a:solidFill>
                  <a:srgbClr val="FFFFFF"/>
                </a:solidFill>
                <a:latin typeface="Open Sans"/>
                <a:cs typeface="Open Sans"/>
              </a:rPr>
              <a:t>OBERÖSTERREICH	</a:t>
            </a:r>
            <a:r>
              <a:rPr sz="1000" b="1" spc="50" dirty="0">
                <a:solidFill>
                  <a:srgbClr val="FFFFFF"/>
                </a:solidFill>
                <a:latin typeface="Open Sans"/>
                <a:cs typeface="Open Sans"/>
              </a:rPr>
              <a:t>38</a:t>
            </a:r>
            <a:r>
              <a:rPr sz="1000" b="1" spc="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720001" y="4578654"/>
            <a:ext cx="2649220" cy="27305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7112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560"/>
              </a:spcBef>
              <a:tabLst>
                <a:tab pos="2153285" algn="l"/>
              </a:tabLst>
            </a:pPr>
            <a:r>
              <a:rPr sz="1000" b="1" spc="85" dirty="0">
                <a:solidFill>
                  <a:srgbClr val="FFFFFF"/>
                </a:solidFill>
                <a:latin typeface="Open Sans"/>
                <a:cs typeface="Open Sans"/>
              </a:rPr>
              <a:t>SALZBURG	</a:t>
            </a:r>
            <a:r>
              <a:rPr sz="1000" b="1" spc="50" dirty="0">
                <a:solidFill>
                  <a:srgbClr val="FFFFFF"/>
                </a:solidFill>
                <a:latin typeface="Open Sans"/>
                <a:cs typeface="Open Sans"/>
              </a:rPr>
              <a:t>22</a:t>
            </a:r>
            <a:r>
              <a:rPr sz="1000" b="1" spc="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720001" y="4910658"/>
            <a:ext cx="3973195" cy="27305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6286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495"/>
              </a:spcBef>
              <a:tabLst>
                <a:tab pos="3473450" algn="l"/>
              </a:tabLst>
            </a:pPr>
            <a:r>
              <a:rPr sz="1500" b="1" spc="112" baseline="5555" dirty="0">
                <a:solidFill>
                  <a:srgbClr val="FFFFFF"/>
                </a:solidFill>
                <a:latin typeface="Open Sans"/>
                <a:cs typeface="Open Sans"/>
              </a:rPr>
              <a:t>TIROL	</a:t>
            </a:r>
            <a:r>
              <a:rPr sz="1000" b="1" spc="50" dirty="0">
                <a:solidFill>
                  <a:srgbClr val="FFFFFF"/>
                </a:solidFill>
                <a:latin typeface="Open Sans"/>
                <a:cs typeface="Open Sans"/>
              </a:rPr>
              <a:t>33</a:t>
            </a:r>
            <a:r>
              <a:rPr sz="1000" b="1" spc="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5" name="object 5"/>
          <p:cNvSpPr txBox="1"/>
          <p:nvPr/>
        </p:nvSpPr>
        <p:spPr>
          <a:xfrm>
            <a:off x="720001" y="5242661"/>
            <a:ext cx="5177155" cy="27305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55244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434"/>
              </a:spcBef>
              <a:tabLst>
                <a:tab pos="4676140" algn="l"/>
              </a:tabLst>
            </a:pPr>
            <a:r>
              <a:rPr sz="1000" b="1" spc="90" dirty="0">
                <a:solidFill>
                  <a:srgbClr val="FFFFFF"/>
                </a:solidFill>
                <a:latin typeface="Open Sans"/>
                <a:cs typeface="Open Sans"/>
              </a:rPr>
              <a:t>VORARLBERG	</a:t>
            </a:r>
            <a:r>
              <a:rPr sz="1000" b="1" spc="50" dirty="0">
                <a:solidFill>
                  <a:srgbClr val="FFFFFF"/>
                </a:solidFill>
                <a:latin typeface="Open Sans"/>
                <a:cs typeface="Open Sans"/>
              </a:rPr>
              <a:t>43</a:t>
            </a:r>
            <a:r>
              <a:rPr sz="1000" b="1" spc="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Wunsch </a:t>
            </a:r>
            <a:r>
              <a:rPr sz="4000" spc="-5" dirty="0"/>
              <a:t>nach</a:t>
            </a:r>
            <a:r>
              <a:rPr sz="4000" spc="-105" dirty="0"/>
              <a:t> </a:t>
            </a:r>
            <a:r>
              <a:rPr sz="4000" spc="-5" dirty="0"/>
              <a:t>Eigentum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875646" y="1516724"/>
            <a:ext cx="2950210" cy="155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0" b="1" dirty="0">
                <a:solidFill>
                  <a:srgbClr val="083675"/>
                </a:solidFill>
                <a:latin typeface="Open Sans"/>
                <a:cs typeface="Open Sans"/>
              </a:rPr>
              <a:t>60</a:t>
            </a:r>
            <a:r>
              <a:rPr sz="10000" b="1" spc="-9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100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1300" y="2901024"/>
            <a:ext cx="3157220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83675"/>
                </a:solidFill>
                <a:latin typeface="Open Sans"/>
                <a:cs typeface="Open Sans"/>
              </a:rPr>
              <a:t>wünschen </a:t>
            </a:r>
            <a:r>
              <a:rPr sz="2000" b="1" spc="-5" dirty="0">
                <a:solidFill>
                  <a:srgbClr val="083675"/>
                </a:solidFill>
                <a:latin typeface="Open Sans"/>
                <a:cs typeface="Open Sans"/>
              </a:rPr>
              <a:t>sich</a:t>
            </a:r>
            <a:r>
              <a:rPr sz="20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000" b="1" spc="-5" dirty="0">
                <a:solidFill>
                  <a:srgbClr val="083675"/>
                </a:solidFill>
                <a:latin typeface="Open Sans"/>
                <a:cs typeface="Open Sans"/>
              </a:rPr>
              <a:t>Eigentum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1300" y="3205824"/>
            <a:ext cx="2527300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83675"/>
                </a:solidFill>
                <a:latin typeface="OpenSans-Light"/>
                <a:cs typeface="OpenSans-Light"/>
              </a:rPr>
              <a:t>(Haus oder</a:t>
            </a:r>
            <a:r>
              <a:rPr sz="2000" spc="-100" dirty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2000" dirty="0">
                <a:solidFill>
                  <a:srgbClr val="083675"/>
                </a:solidFill>
                <a:latin typeface="OpenSans-Light"/>
                <a:cs typeface="OpenSans-Light"/>
              </a:rPr>
              <a:t>Wohnung)</a:t>
            </a:r>
            <a:endParaRPr sz="2000">
              <a:latin typeface="OpenSans-Light"/>
              <a:cs typeface="OpenSans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1000" y="5323751"/>
            <a:ext cx="1296670" cy="364490"/>
          </a:xfrm>
          <a:custGeom>
            <a:avLst/>
            <a:gdLst/>
            <a:ahLst/>
            <a:cxnLst/>
            <a:rect l="l" t="t" r="r" b="b"/>
            <a:pathLst>
              <a:path w="1296670" h="364489">
                <a:moveTo>
                  <a:pt x="1296581" y="364248"/>
                </a:moveTo>
                <a:lnTo>
                  <a:pt x="0" y="364248"/>
                </a:lnTo>
                <a:lnTo>
                  <a:pt x="0" y="0"/>
                </a:lnTo>
                <a:lnTo>
                  <a:pt x="1296581" y="0"/>
                </a:lnTo>
                <a:lnTo>
                  <a:pt x="1296581" y="364248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1000" y="4905171"/>
            <a:ext cx="1556385" cy="364490"/>
          </a:xfrm>
          <a:custGeom>
            <a:avLst/>
            <a:gdLst/>
            <a:ahLst/>
            <a:cxnLst/>
            <a:rect l="l" t="t" r="r" b="b"/>
            <a:pathLst>
              <a:path w="1556385" h="364489">
                <a:moveTo>
                  <a:pt x="1555902" y="364248"/>
                </a:moveTo>
                <a:lnTo>
                  <a:pt x="0" y="364248"/>
                </a:lnTo>
                <a:lnTo>
                  <a:pt x="0" y="0"/>
                </a:lnTo>
                <a:lnTo>
                  <a:pt x="1555902" y="0"/>
                </a:lnTo>
                <a:lnTo>
                  <a:pt x="1555902" y="364248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1000" y="4486579"/>
            <a:ext cx="2463800" cy="364490"/>
          </a:xfrm>
          <a:custGeom>
            <a:avLst/>
            <a:gdLst/>
            <a:ahLst/>
            <a:cxnLst/>
            <a:rect l="l" t="t" r="r" b="b"/>
            <a:pathLst>
              <a:path w="2463800" h="364489">
                <a:moveTo>
                  <a:pt x="2463507" y="364248"/>
                </a:moveTo>
                <a:lnTo>
                  <a:pt x="0" y="364248"/>
                </a:lnTo>
                <a:lnTo>
                  <a:pt x="0" y="0"/>
                </a:lnTo>
                <a:lnTo>
                  <a:pt x="2463507" y="0"/>
                </a:lnTo>
                <a:lnTo>
                  <a:pt x="2463507" y="364248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7299" y="4170786"/>
            <a:ext cx="119761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85" dirty="0">
                <a:solidFill>
                  <a:srgbClr val="083675"/>
                </a:solidFill>
                <a:latin typeface="Open Sans"/>
                <a:cs typeface="Open Sans"/>
              </a:rPr>
              <a:t>HAUSEIGENTUM</a:t>
            </a:r>
            <a:r>
              <a:rPr sz="1000" b="1" spc="-1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7299" y="4998826"/>
            <a:ext cx="118745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90" dirty="0">
                <a:solidFill>
                  <a:srgbClr val="083675"/>
                </a:solidFill>
                <a:latin typeface="Open Sans"/>
                <a:cs typeface="Open Sans"/>
              </a:rPr>
              <a:t>MIETWOHNUNG</a:t>
            </a:r>
            <a:r>
              <a:rPr sz="1000" b="1" spc="-1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7299" y="4584806"/>
            <a:ext cx="168275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90" dirty="0">
                <a:solidFill>
                  <a:srgbClr val="083675"/>
                </a:solidFill>
                <a:latin typeface="Open Sans"/>
                <a:cs typeface="Open Sans"/>
              </a:rPr>
              <a:t>EIGENTUMSWOHNUNG</a:t>
            </a:r>
            <a:r>
              <a:rPr sz="1000" b="1" spc="-1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99" y="5298495"/>
            <a:ext cx="1807301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000" b="1" spc="85" dirty="0">
                <a:solidFill>
                  <a:srgbClr val="083675"/>
                </a:solidFill>
                <a:latin typeface="Open Sans"/>
                <a:cs typeface="Open Sans"/>
              </a:rPr>
              <a:t>GENOSSENSCHAFTS-  WOHNUNG</a:t>
            </a:r>
            <a:r>
              <a:rPr sz="1000" b="1" spc="-1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21000" y="4068000"/>
            <a:ext cx="5316220" cy="36449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71120" rIns="0" bIns="0" rtlCol="0">
            <a:spAutoFit/>
          </a:bodyPr>
          <a:lstStyle/>
          <a:p>
            <a:pPr marR="184150" algn="r">
              <a:lnSpc>
                <a:spcPct val="100000"/>
              </a:lnSpc>
              <a:spcBef>
                <a:spcPts val="560"/>
              </a:spcBef>
            </a:pPr>
            <a:r>
              <a:rPr sz="1400" b="1" spc="70" dirty="0">
                <a:solidFill>
                  <a:srgbClr val="FFFFFF"/>
                </a:solidFill>
                <a:latin typeface="Open Sans"/>
                <a:cs typeface="Open Sans"/>
              </a:rPr>
              <a:t>41</a:t>
            </a:r>
            <a:r>
              <a:rPr sz="1400" b="1" spc="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19664" y="4556361"/>
            <a:ext cx="48831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70" dirty="0">
                <a:solidFill>
                  <a:srgbClr val="FFFFFF"/>
                </a:solidFill>
                <a:latin typeface="Open Sans"/>
                <a:cs typeface="Open Sans"/>
              </a:rPr>
              <a:t>19</a:t>
            </a:r>
            <a:r>
              <a:rPr sz="1400" b="1" spc="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13595" y="4967434"/>
            <a:ext cx="48831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70" dirty="0">
                <a:solidFill>
                  <a:srgbClr val="FFFFFF"/>
                </a:solidFill>
                <a:latin typeface="Open Sans"/>
                <a:cs typeface="Open Sans"/>
              </a:rPr>
              <a:t>12</a:t>
            </a:r>
            <a:r>
              <a:rPr sz="1400" b="1" spc="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5607" y="5408378"/>
            <a:ext cx="48831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65" dirty="0">
                <a:solidFill>
                  <a:srgbClr val="FFFFFF"/>
                </a:solidFill>
                <a:latin typeface="Open Sans"/>
                <a:cs typeface="Open Sans"/>
              </a:rPr>
              <a:t>10</a:t>
            </a:r>
            <a:r>
              <a:rPr sz="1400" b="1" spc="18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25" name="Bild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765300"/>
            <a:ext cx="8001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65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dirty="0"/>
              <a:t>Wie wollen</a:t>
            </a:r>
            <a:r>
              <a:rPr sz="4000" spc="-110" dirty="0"/>
              <a:t> </a:t>
            </a:r>
            <a:r>
              <a:rPr sz="4000" dirty="0"/>
              <a:t>Studierende  wohnen?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20001" y="2088019"/>
            <a:ext cx="1908175" cy="1965960"/>
          </a:xfrm>
          <a:custGeom>
            <a:avLst/>
            <a:gdLst/>
            <a:ahLst/>
            <a:cxnLst/>
            <a:rect l="l" t="t" r="r" b="b"/>
            <a:pathLst>
              <a:path w="1908175" h="1965960">
                <a:moveTo>
                  <a:pt x="0" y="1965591"/>
                </a:moveTo>
                <a:lnTo>
                  <a:pt x="1907997" y="1965591"/>
                </a:lnTo>
                <a:lnTo>
                  <a:pt x="1907997" y="0"/>
                </a:lnTo>
                <a:lnTo>
                  <a:pt x="0" y="0"/>
                </a:lnTo>
                <a:lnTo>
                  <a:pt x="0" y="1965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0002" y="2088019"/>
            <a:ext cx="1854200" cy="1965960"/>
          </a:xfrm>
          <a:custGeom>
            <a:avLst/>
            <a:gdLst/>
            <a:ahLst/>
            <a:cxnLst/>
            <a:rect l="l" t="t" r="r" b="b"/>
            <a:pathLst>
              <a:path w="1854200" h="1965960">
                <a:moveTo>
                  <a:pt x="0" y="1965591"/>
                </a:moveTo>
                <a:lnTo>
                  <a:pt x="1853996" y="1965591"/>
                </a:lnTo>
                <a:lnTo>
                  <a:pt x="1853996" y="0"/>
                </a:lnTo>
                <a:lnTo>
                  <a:pt x="0" y="0"/>
                </a:lnTo>
                <a:lnTo>
                  <a:pt x="0" y="1965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9994" y="2088019"/>
            <a:ext cx="1845310" cy="1965960"/>
          </a:xfrm>
          <a:custGeom>
            <a:avLst/>
            <a:gdLst/>
            <a:ahLst/>
            <a:cxnLst/>
            <a:rect l="l" t="t" r="r" b="b"/>
            <a:pathLst>
              <a:path w="1845310" h="1965960">
                <a:moveTo>
                  <a:pt x="0" y="1965591"/>
                </a:moveTo>
                <a:lnTo>
                  <a:pt x="1845005" y="1965591"/>
                </a:lnTo>
                <a:lnTo>
                  <a:pt x="1845005" y="0"/>
                </a:lnTo>
                <a:lnTo>
                  <a:pt x="0" y="0"/>
                </a:lnTo>
                <a:lnTo>
                  <a:pt x="0" y="1965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3998" y="2088019"/>
            <a:ext cx="1866264" cy="1965960"/>
          </a:xfrm>
          <a:custGeom>
            <a:avLst/>
            <a:gdLst/>
            <a:ahLst/>
            <a:cxnLst/>
            <a:rect l="l" t="t" r="r" b="b"/>
            <a:pathLst>
              <a:path w="1866264" h="1965960">
                <a:moveTo>
                  <a:pt x="0" y="1965591"/>
                </a:moveTo>
                <a:lnTo>
                  <a:pt x="1865998" y="1965591"/>
                </a:lnTo>
                <a:lnTo>
                  <a:pt x="1865998" y="0"/>
                </a:lnTo>
                <a:lnTo>
                  <a:pt x="0" y="0"/>
                </a:lnTo>
                <a:lnTo>
                  <a:pt x="0" y="1965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20001" y="2088019"/>
            <a:ext cx="1908175" cy="19659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50</a:t>
            </a:r>
            <a:r>
              <a:rPr sz="24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24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41910" algn="ctr">
              <a:lnSpc>
                <a:spcPct val="100000"/>
              </a:lnSpc>
            </a:pPr>
            <a:r>
              <a:rPr sz="1000" b="1" spc="35" dirty="0">
                <a:solidFill>
                  <a:srgbClr val="083675"/>
                </a:solidFill>
                <a:latin typeface="Open Sans"/>
                <a:cs typeface="Open Sans"/>
              </a:rPr>
              <a:t>GROSSE</a:t>
            </a:r>
            <a:r>
              <a:rPr sz="1000" b="1" spc="1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50" dirty="0">
                <a:solidFill>
                  <a:srgbClr val="083675"/>
                </a:solidFill>
                <a:latin typeface="Open Sans"/>
                <a:cs typeface="Open Sans"/>
              </a:rPr>
              <a:t>STADT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85924" y="2007311"/>
            <a:ext cx="1866264" cy="19659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13</a:t>
            </a:r>
            <a:r>
              <a:rPr sz="24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24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408940" marR="376555" algn="ctr">
              <a:lnSpc>
                <a:spcPct val="116700"/>
              </a:lnSpc>
            </a:pPr>
            <a:r>
              <a:rPr sz="1000" b="1" spc="40" dirty="0">
                <a:solidFill>
                  <a:srgbClr val="083675"/>
                </a:solidFill>
                <a:latin typeface="Open Sans"/>
                <a:cs typeface="Open Sans"/>
              </a:rPr>
              <a:t>MITTLERE</a:t>
            </a:r>
            <a:r>
              <a:rPr sz="1000" b="1" spc="2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50" dirty="0">
                <a:solidFill>
                  <a:srgbClr val="083675"/>
                </a:solidFill>
                <a:latin typeface="Open Sans"/>
                <a:cs typeface="Open Sans"/>
              </a:rPr>
              <a:t>ODER  </a:t>
            </a:r>
            <a:r>
              <a:rPr sz="1000" b="1" spc="35" dirty="0">
                <a:solidFill>
                  <a:srgbClr val="083675"/>
                </a:solidFill>
                <a:latin typeface="Open Sans"/>
                <a:cs typeface="Open Sans"/>
              </a:rPr>
              <a:t>KLEINE</a:t>
            </a:r>
            <a:r>
              <a:rPr sz="1000" b="1" spc="1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50" dirty="0">
                <a:solidFill>
                  <a:srgbClr val="083675"/>
                </a:solidFill>
                <a:latin typeface="Open Sans"/>
                <a:cs typeface="Open Sans"/>
              </a:rPr>
              <a:t>STADT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99994" y="2088019"/>
            <a:ext cx="1845310" cy="19659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31</a:t>
            </a:r>
            <a:r>
              <a:rPr sz="24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24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200">
              <a:latin typeface="Times New Roman"/>
              <a:cs typeface="Times New Roman"/>
            </a:endParaRPr>
          </a:p>
          <a:p>
            <a:pPr marL="33020" algn="ctr">
              <a:lnSpc>
                <a:spcPct val="100000"/>
              </a:lnSpc>
            </a:pPr>
            <a:r>
              <a:rPr sz="1000" b="1" spc="35" dirty="0">
                <a:solidFill>
                  <a:srgbClr val="083675"/>
                </a:solidFill>
                <a:latin typeface="Open Sans"/>
                <a:cs typeface="Open Sans"/>
              </a:rPr>
              <a:t>KLEINER</a:t>
            </a:r>
            <a:r>
              <a:rPr sz="1000" b="1" spc="2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50" dirty="0">
                <a:solidFill>
                  <a:srgbClr val="083675"/>
                </a:solidFill>
                <a:latin typeface="Open Sans"/>
                <a:cs typeface="Open Sans"/>
              </a:rPr>
              <a:t>ORT</a:t>
            </a:r>
            <a:endParaRPr sz="1000">
              <a:latin typeface="Open Sans"/>
              <a:cs typeface="Open Sans"/>
            </a:endParaRPr>
          </a:p>
          <a:p>
            <a:pPr marL="33020" algn="ctr">
              <a:lnSpc>
                <a:spcPct val="100000"/>
              </a:lnSpc>
              <a:spcBef>
                <a:spcPts val="200"/>
              </a:spcBef>
            </a:pPr>
            <a:r>
              <a:rPr sz="1000" spc="40" dirty="0">
                <a:solidFill>
                  <a:srgbClr val="083675"/>
                </a:solidFill>
                <a:latin typeface="Open Sans"/>
                <a:cs typeface="Open Sans"/>
              </a:rPr>
              <a:t>(NAHE </a:t>
            </a:r>
            <a:r>
              <a:rPr sz="1000" spc="35" dirty="0">
                <a:solidFill>
                  <a:srgbClr val="083675"/>
                </a:solidFill>
                <a:latin typeface="Open Sans"/>
                <a:cs typeface="Open Sans"/>
              </a:rPr>
              <a:t>EINER</a:t>
            </a:r>
            <a:r>
              <a:rPr sz="1000" spc="5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spc="50" dirty="0">
                <a:solidFill>
                  <a:srgbClr val="083675"/>
                </a:solidFill>
                <a:latin typeface="Open Sans"/>
                <a:cs typeface="Open Sans"/>
              </a:rPr>
              <a:t>STADT)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70002" y="2088019"/>
            <a:ext cx="1854200" cy="19659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R="57785" algn="ctr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7</a:t>
            </a:r>
            <a:r>
              <a:rPr sz="24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24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200">
              <a:latin typeface="Times New Roman"/>
              <a:cs typeface="Times New Roman"/>
            </a:endParaRPr>
          </a:p>
          <a:p>
            <a:pPr marL="12065" algn="ctr">
              <a:lnSpc>
                <a:spcPct val="100000"/>
              </a:lnSpc>
            </a:pPr>
            <a:r>
              <a:rPr sz="1000" b="1" spc="25" dirty="0">
                <a:solidFill>
                  <a:srgbClr val="083675"/>
                </a:solidFill>
                <a:latin typeface="Open Sans"/>
                <a:cs typeface="Open Sans"/>
              </a:rPr>
              <a:t>AM</a:t>
            </a:r>
            <a:r>
              <a:rPr sz="1000" b="1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50" dirty="0">
                <a:solidFill>
                  <a:srgbClr val="083675"/>
                </a:solidFill>
                <a:latin typeface="Open Sans"/>
                <a:cs typeface="Open Sans"/>
              </a:rPr>
              <a:t>LAND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04136" y="4440269"/>
            <a:ext cx="95504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70" dirty="0">
                <a:solidFill>
                  <a:srgbClr val="FF0000"/>
                </a:solidFill>
                <a:latin typeface="Open Sans"/>
                <a:cs typeface="Open Sans"/>
              </a:rPr>
              <a:t>MIETWOHNUNG</a:t>
            </a:r>
            <a:r>
              <a:rPr sz="800" b="1" spc="-130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07510" y="4721300"/>
            <a:ext cx="135128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75" dirty="0">
                <a:solidFill>
                  <a:srgbClr val="FF0000"/>
                </a:solidFill>
                <a:latin typeface="Open Sans"/>
                <a:cs typeface="Open Sans"/>
              </a:rPr>
              <a:t>EIGENTUMSWOHNUNG</a:t>
            </a:r>
            <a:r>
              <a:rPr sz="800" b="1" spc="-130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95912" y="5002333"/>
            <a:ext cx="963294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65" dirty="0">
                <a:solidFill>
                  <a:srgbClr val="FF0000"/>
                </a:solidFill>
                <a:latin typeface="Open Sans"/>
                <a:cs typeface="Open Sans"/>
              </a:rPr>
              <a:t>HAUSEIGENTUM</a:t>
            </a:r>
            <a:r>
              <a:rPr sz="800" b="1" spc="-130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32670" y="5283366"/>
            <a:ext cx="1026794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70" dirty="0">
                <a:solidFill>
                  <a:srgbClr val="FF0000"/>
                </a:solidFill>
                <a:latin typeface="Open Sans"/>
                <a:cs typeface="Open Sans"/>
              </a:rPr>
              <a:t>STUDENTENHEIM</a:t>
            </a:r>
            <a:r>
              <a:rPr sz="800" b="1" spc="-130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07991" y="5537136"/>
            <a:ext cx="502920" cy="180340"/>
          </a:xfrm>
          <a:custGeom>
            <a:avLst/>
            <a:gdLst/>
            <a:ahLst/>
            <a:cxnLst/>
            <a:rect l="l" t="t" r="r" b="b"/>
            <a:pathLst>
              <a:path w="502920" h="180339">
                <a:moveTo>
                  <a:pt x="502602" y="179997"/>
                </a:moveTo>
                <a:lnTo>
                  <a:pt x="0" y="179997"/>
                </a:lnTo>
                <a:lnTo>
                  <a:pt x="0" y="0"/>
                </a:lnTo>
                <a:lnTo>
                  <a:pt x="502602" y="0"/>
                </a:lnTo>
                <a:lnTo>
                  <a:pt x="502602" y="179997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77152" y="5564398"/>
            <a:ext cx="128206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70" dirty="0">
                <a:solidFill>
                  <a:srgbClr val="FF0000"/>
                </a:solidFill>
                <a:latin typeface="Open Sans"/>
                <a:cs typeface="Open Sans"/>
              </a:rPr>
              <a:t>GEMEINDEWOHNUNG</a:t>
            </a:r>
            <a:r>
              <a:rPr sz="800" b="1" spc="-130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08004" y="5818161"/>
            <a:ext cx="417830" cy="180340"/>
          </a:xfrm>
          <a:custGeom>
            <a:avLst/>
            <a:gdLst/>
            <a:ahLst/>
            <a:cxnLst/>
            <a:rect l="l" t="t" r="r" b="b"/>
            <a:pathLst>
              <a:path w="417829" h="180339">
                <a:moveTo>
                  <a:pt x="417639" y="179997"/>
                </a:moveTo>
                <a:lnTo>
                  <a:pt x="0" y="179997"/>
                </a:lnTo>
                <a:lnTo>
                  <a:pt x="0" y="0"/>
                </a:lnTo>
                <a:lnTo>
                  <a:pt x="417639" y="0"/>
                </a:lnTo>
                <a:lnTo>
                  <a:pt x="417639" y="179997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759299" y="5845430"/>
            <a:ext cx="185469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70" dirty="0">
                <a:solidFill>
                  <a:srgbClr val="FF0000"/>
                </a:solidFill>
                <a:latin typeface="Open Sans"/>
                <a:cs typeface="Open Sans"/>
              </a:rPr>
              <a:t>GENOSSENSCHAFTSWOHNUNG</a:t>
            </a:r>
            <a:r>
              <a:rPr sz="800" b="1" spc="-13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08004" y="4413008"/>
            <a:ext cx="3816350" cy="180340"/>
          </a:xfrm>
          <a:prstGeom prst="rect">
            <a:avLst/>
          </a:prstGeom>
          <a:solidFill>
            <a:srgbClr val="FF3333"/>
          </a:solidFill>
        </p:spPr>
        <p:txBody>
          <a:bodyPr vert="horz" wrap="square" lIns="0" tIns="27305" rIns="0" bIns="0" rtlCol="0">
            <a:spAutoFit/>
          </a:bodyPr>
          <a:lstStyle/>
          <a:p>
            <a:pPr marR="73025" algn="r">
              <a:lnSpc>
                <a:spcPct val="100000"/>
              </a:lnSpc>
              <a:spcBef>
                <a:spcPts val="215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45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07991" y="4694034"/>
            <a:ext cx="1522095" cy="180340"/>
          </a:xfrm>
          <a:prstGeom prst="rect">
            <a:avLst/>
          </a:prstGeom>
          <a:solidFill>
            <a:srgbClr val="FF3333"/>
          </a:solidFill>
        </p:spPr>
        <p:txBody>
          <a:bodyPr vert="horz" wrap="square" lIns="0" tIns="24765" rIns="0" bIns="0" rtlCol="0">
            <a:spAutoFit/>
          </a:bodyPr>
          <a:lstStyle/>
          <a:p>
            <a:pPr marR="76200" algn="r">
              <a:lnSpc>
                <a:spcPct val="100000"/>
              </a:lnSpc>
              <a:spcBef>
                <a:spcPts val="195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18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08004" y="4975072"/>
            <a:ext cx="1437640" cy="180340"/>
          </a:xfrm>
          <a:prstGeom prst="rect">
            <a:avLst/>
          </a:prstGeom>
          <a:solidFill>
            <a:srgbClr val="FF3333"/>
          </a:solidFill>
        </p:spPr>
        <p:txBody>
          <a:bodyPr vert="horz" wrap="square" lIns="0" tIns="26670" rIns="0" bIns="0" rtlCol="0">
            <a:spAutoFit/>
          </a:bodyPr>
          <a:lstStyle/>
          <a:p>
            <a:pPr marR="70485" algn="r">
              <a:lnSpc>
                <a:spcPct val="100000"/>
              </a:lnSpc>
              <a:spcBef>
                <a:spcPts val="210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17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07991" y="5256098"/>
            <a:ext cx="757555" cy="180340"/>
          </a:xfrm>
          <a:prstGeom prst="rect">
            <a:avLst/>
          </a:prstGeom>
          <a:solidFill>
            <a:srgbClr val="FF3333"/>
          </a:solidFill>
        </p:spPr>
        <p:txBody>
          <a:bodyPr vert="horz" wrap="square" lIns="0" tIns="31750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250"/>
              </a:spcBef>
            </a:pP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9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89165" y="5571211"/>
            <a:ext cx="22225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3333"/>
                </a:solidFill>
                <a:latin typeface="Open Sans"/>
                <a:cs typeface="Open Sans"/>
              </a:rPr>
              <a:t>6</a:t>
            </a:r>
            <a:r>
              <a:rPr sz="800" b="1" spc="5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3333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02805" y="5846649"/>
            <a:ext cx="22225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3333"/>
                </a:solidFill>
                <a:latin typeface="Open Sans"/>
                <a:cs typeface="Open Sans"/>
              </a:rPr>
              <a:t>5</a:t>
            </a:r>
            <a:r>
              <a:rPr sz="800" b="1" spc="5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3333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4666" y="5295403"/>
            <a:ext cx="1267534" cy="409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 marR="5080" indent="-34290">
              <a:lnSpc>
                <a:spcPct val="111100"/>
              </a:lnSpc>
            </a:pPr>
            <a:r>
              <a:rPr sz="1200" b="1" spc="105" dirty="0">
                <a:solidFill>
                  <a:srgbClr val="FF3333"/>
                </a:solidFill>
                <a:latin typeface="Open Sans"/>
                <a:cs typeface="Open Sans"/>
              </a:rPr>
              <a:t>BEVORZUGTE  WOHNFORM</a:t>
            </a:r>
            <a:r>
              <a:rPr sz="1200" b="1" spc="-19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endParaRPr sz="1200" dirty="0">
              <a:latin typeface="Open Sans"/>
              <a:cs typeface="Open Sans"/>
            </a:endParaRPr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54" y="2751258"/>
            <a:ext cx="64643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Und </a:t>
            </a:r>
            <a:r>
              <a:rPr sz="4000" spc="-5" dirty="0"/>
              <a:t>junge Erwachsene</a:t>
            </a:r>
            <a:r>
              <a:rPr sz="4000" spc="-85" dirty="0"/>
              <a:t> </a:t>
            </a:r>
            <a:r>
              <a:rPr sz="4000" dirty="0"/>
              <a:t>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20001" y="2088007"/>
            <a:ext cx="1908175" cy="1965960"/>
          </a:xfrm>
          <a:custGeom>
            <a:avLst/>
            <a:gdLst/>
            <a:ahLst/>
            <a:cxnLst/>
            <a:rect l="l" t="t" r="r" b="b"/>
            <a:pathLst>
              <a:path w="1908175" h="1965960">
                <a:moveTo>
                  <a:pt x="0" y="1965591"/>
                </a:moveTo>
                <a:lnTo>
                  <a:pt x="1907997" y="1965591"/>
                </a:lnTo>
                <a:lnTo>
                  <a:pt x="1907997" y="0"/>
                </a:lnTo>
                <a:lnTo>
                  <a:pt x="0" y="0"/>
                </a:lnTo>
                <a:lnTo>
                  <a:pt x="0" y="1965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0002" y="2088007"/>
            <a:ext cx="1854200" cy="1965960"/>
          </a:xfrm>
          <a:custGeom>
            <a:avLst/>
            <a:gdLst/>
            <a:ahLst/>
            <a:cxnLst/>
            <a:rect l="l" t="t" r="r" b="b"/>
            <a:pathLst>
              <a:path w="1854200" h="1965960">
                <a:moveTo>
                  <a:pt x="0" y="1965591"/>
                </a:moveTo>
                <a:lnTo>
                  <a:pt x="1853996" y="1965591"/>
                </a:lnTo>
                <a:lnTo>
                  <a:pt x="1853996" y="0"/>
                </a:lnTo>
                <a:lnTo>
                  <a:pt x="0" y="0"/>
                </a:lnTo>
                <a:lnTo>
                  <a:pt x="0" y="1965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9994" y="2088007"/>
            <a:ext cx="1845310" cy="1965960"/>
          </a:xfrm>
          <a:custGeom>
            <a:avLst/>
            <a:gdLst/>
            <a:ahLst/>
            <a:cxnLst/>
            <a:rect l="l" t="t" r="r" b="b"/>
            <a:pathLst>
              <a:path w="1845310" h="1965960">
                <a:moveTo>
                  <a:pt x="0" y="1965591"/>
                </a:moveTo>
                <a:lnTo>
                  <a:pt x="1845005" y="1965591"/>
                </a:lnTo>
                <a:lnTo>
                  <a:pt x="1845005" y="0"/>
                </a:lnTo>
                <a:lnTo>
                  <a:pt x="0" y="0"/>
                </a:lnTo>
                <a:lnTo>
                  <a:pt x="0" y="1965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3998" y="2088007"/>
            <a:ext cx="1866264" cy="1965960"/>
          </a:xfrm>
          <a:custGeom>
            <a:avLst/>
            <a:gdLst/>
            <a:ahLst/>
            <a:cxnLst/>
            <a:rect l="l" t="t" r="r" b="b"/>
            <a:pathLst>
              <a:path w="1866264" h="1965960">
                <a:moveTo>
                  <a:pt x="0" y="1965591"/>
                </a:moveTo>
                <a:lnTo>
                  <a:pt x="1865998" y="1965591"/>
                </a:lnTo>
                <a:lnTo>
                  <a:pt x="1865998" y="0"/>
                </a:lnTo>
                <a:lnTo>
                  <a:pt x="0" y="0"/>
                </a:lnTo>
                <a:lnTo>
                  <a:pt x="0" y="1965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20001" y="2088007"/>
            <a:ext cx="1908175" cy="19659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26</a:t>
            </a:r>
            <a:r>
              <a:rPr sz="24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24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200">
              <a:latin typeface="Times New Roman"/>
              <a:cs typeface="Times New Roman"/>
            </a:endParaRPr>
          </a:p>
          <a:p>
            <a:pPr marL="41910" algn="ctr">
              <a:lnSpc>
                <a:spcPct val="100000"/>
              </a:lnSpc>
            </a:pPr>
            <a:r>
              <a:rPr sz="1000" b="1" spc="35" dirty="0">
                <a:solidFill>
                  <a:srgbClr val="083675"/>
                </a:solidFill>
                <a:latin typeface="Open Sans"/>
                <a:cs typeface="Open Sans"/>
              </a:rPr>
              <a:t>GROSSE</a:t>
            </a:r>
            <a:r>
              <a:rPr sz="1000" b="1" spc="1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50" dirty="0">
                <a:solidFill>
                  <a:srgbClr val="083675"/>
                </a:solidFill>
                <a:latin typeface="Open Sans"/>
                <a:cs typeface="Open Sans"/>
              </a:rPr>
              <a:t>STADT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13998" y="2088007"/>
            <a:ext cx="1866264" cy="19659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22</a:t>
            </a:r>
            <a:r>
              <a:rPr sz="24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24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000">
              <a:latin typeface="Times New Roman"/>
              <a:cs typeface="Times New Roman"/>
            </a:endParaRPr>
          </a:p>
          <a:p>
            <a:pPr marL="408940" marR="376555" algn="ctr">
              <a:lnSpc>
                <a:spcPct val="116700"/>
              </a:lnSpc>
            </a:pPr>
            <a:r>
              <a:rPr sz="1000" b="1" spc="40" dirty="0">
                <a:solidFill>
                  <a:srgbClr val="083675"/>
                </a:solidFill>
                <a:latin typeface="Open Sans"/>
                <a:cs typeface="Open Sans"/>
              </a:rPr>
              <a:t>MITTLERE</a:t>
            </a:r>
            <a:r>
              <a:rPr sz="1000" b="1" spc="2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50" dirty="0">
                <a:solidFill>
                  <a:srgbClr val="083675"/>
                </a:solidFill>
                <a:latin typeface="Open Sans"/>
                <a:cs typeface="Open Sans"/>
              </a:rPr>
              <a:t>ODER  </a:t>
            </a:r>
            <a:r>
              <a:rPr sz="1000" b="1" spc="35" dirty="0">
                <a:solidFill>
                  <a:srgbClr val="083675"/>
                </a:solidFill>
                <a:latin typeface="Open Sans"/>
                <a:cs typeface="Open Sans"/>
              </a:rPr>
              <a:t>KLEINE</a:t>
            </a:r>
            <a:r>
              <a:rPr sz="1000" b="1" spc="1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50" dirty="0">
                <a:solidFill>
                  <a:srgbClr val="083675"/>
                </a:solidFill>
                <a:latin typeface="Open Sans"/>
                <a:cs typeface="Open Sans"/>
              </a:rPr>
              <a:t>STADT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99994" y="2088007"/>
            <a:ext cx="1845310" cy="19659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33</a:t>
            </a:r>
            <a:r>
              <a:rPr sz="24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24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3020" algn="ctr">
              <a:lnSpc>
                <a:spcPct val="100000"/>
              </a:lnSpc>
            </a:pPr>
            <a:r>
              <a:rPr sz="1000" b="1" spc="35" dirty="0">
                <a:solidFill>
                  <a:srgbClr val="083675"/>
                </a:solidFill>
                <a:latin typeface="Open Sans"/>
                <a:cs typeface="Open Sans"/>
              </a:rPr>
              <a:t>KLEINER</a:t>
            </a:r>
            <a:r>
              <a:rPr sz="1000" b="1" spc="2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50" dirty="0">
                <a:solidFill>
                  <a:srgbClr val="083675"/>
                </a:solidFill>
                <a:latin typeface="Open Sans"/>
                <a:cs typeface="Open Sans"/>
              </a:rPr>
              <a:t>ORT</a:t>
            </a:r>
            <a:endParaRPr sz="1000" dirty="0">
              <a:latin typeface="Open Sans"/>
              <a:cs typeface="Open Sans"/>
            </a:endParaRPr>
          </a:p>
          <a:p>
            <a:pPr marL="33020" algn="ctr">
              <a:lnSpc>
                <a:spcPct val="100000"/>
              </a:lnSpc>
              <a:spcBef>
                <a:spcPts val="200"/>
              </a:spcBef>
            </a:pPr>
            <a:r>
              <a:rPr sz="1000" spc="40" dirty="0">
                <a:solidFill>
                  <a:srgbClr val="083675"/>
                </a:solidFill>
                <a:latin typeface="Open Sans"/>
                <a:cs typeface="Open Sans"/>
              </a:rPr>
              <a:t>(NAHE </a:t>
            </a:r>
            <a:r>
              <a:rPr sz="1000" spc="35" dirty="0">
                <a:solidFill>
                  <a:srgbClr val="083675"/>
                </a:solidFill>
                <a:latin typeface="Open Sans"/>
                <a:cs typeface="Open Sans"/>
              </a:rPr>
              <a:t>EINER</a:t>
            </a:r>
            <a:r>
              <a:rPr sz="1000" spc="5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spc="50" dirty="0">
                <a:solidFill>
                  <a:srgbClr val="083675"/>
                </a:solidFill>
                <a:latin typeface="Open Sans"/>
                <a:cs typeface="Open Sans"/>
              </a:rPr>
              <a:t>STADT)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70002" y="2088007"/>
            <a:ext cx="1854200" cy="19659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R="57150" algn="ctr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19</a:t>
            </a:r>
            <a:r>
              <a:rPr sz="24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24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200">
              <a:latin typeface="Times New Roman"/>
              <a:cs typeface="Times New Roman"/>
            </a:endParaRPr>
          </a:p>
          <a:p>
            <a:pPr marL="12065" algn="ctr">
              <a:lnSpc>
                <a:spcPct val="100000"/>
              </a:lnSpc>
            </a:pPr>
            <a:r>
              <a:rPr sz="1000" b="1" spc="25" dirty="0">
                <a:solidFill>
                  <a:srgbClr val="083675"/>
                </a:solidFill>
                <a:latin typeface="Open Sans"/>
                <a:cs typeface="Open Sans"/>
              </a:rPr>
              <a:t>AM</a:t>
            </a:r>
            <a:r>
              <a:rPr sz="1000" b="1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50" dirty="0">
                <a:solidFill>
                  <a:srgbClr val="083675"/>
                </a:solidFill>
                <a:latin typeface="Open Sans"/>
                <a:cs typeface="Open Sans"/>
              </a:rPr>
              <a:t>LAND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95912" y="4440269"/>
            <a:ext cx="963294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65" dirty="0">
                <a:solidFill>
                  <a:srgbClr val="FF0000"/>
                </a:solidFill>
                <a:latin typeface="Open Sans"/>
                <a:cs typeface="Open Sans"/>
              </a:rPr>
              <a:t>HAUSEIGENTUM</a:t>
            </a:r>
            <a:r>
              <a:rPr sz="800" b="1" spc="-130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07495" y="4721294"/>
            <a:ext cx="135128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75" dirty="0">
                <a:solidFill>
                  <a:srgbClr val="FF0000"/>
                </a:solidFill>
                <a:latin typeface="Open Sans"/>
                <a:cs typeface="Open Sans"/>
              </a:rPr>
              <a:t>EIGENTUMSWOHNUNG</a:t>
            </a:r>
            <a:r>
              <a:rPr sz="800" b="1" spc="-130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04142" y="5002320"/>
            <a:ext cx="95504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70" dirty="0">
                <a:solidFill>
                  <a:srgbClr val="FF0000"/>
                </a:solidFill>
                <a:latin typeface="Open Sans"/>
                <a:cs typeface="Open Sans"/>
              </a:rPr>
              <a:t>MIETWOHNUNG</a:t>
            </a:r>
            <a:r>
              <a:rPr sz="800" b="1" spc="-130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59337" y="5283346"/>
            <a:ext cx="179895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70" dirty="0">
                <a:solidFill>
                  <a:srgbClr val="FF0000"/>
                </a:solidFill>
                <a:latin typeface="Open Sans"/>
                <a:cs typeface="Open Sans"/>
              </a:rPr>
              <a:t>GENOSSENSCHAFTSWOHNUNG</a:t>
            </a:r>
            <a:r>
              <a:rPr sz="800" b="1" spc="-13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59360" y="5564371"/>
            <a:ext cx="69977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65" dirty="0">
                <a:solidFill>
                  <a:srgbClr val="FF0000"/>
                </a:solidFill>
                <a:latin typeface="Open Sans"/>
                <a:cs typeface="Open Sans"/>
              </a:rPr>
              <a:t>HAUSMIETE</a:t>
            </a:r>
            <a:r>
              <a:rPr sz="800" b="1" spc="-130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08004" y="5537136"/>
            <a:ext cx="381635" cy="180340"/>
          </a:xfrm>
          <a:custGeom>
            <a:avLst/>
            <a:gdLst/>
            <a:ahLst/>
            <a:cxnLst/>
            <a:rect l="l" t="t" r="r" b="b"/>
            <a:pathLst>
              <a:path w="381635" h="180339">
                <a:moveTo>
                  <a:pt x="381177" y="179997"/>
                </a:moveTo>
                <a:lnTo>
                  <a:pt x="0" y="179997"/>
                </a:lnTo>
                <a:lnTo>
                  <a:pt x="0" y="0"/>
                </a:lnTo>
                <a:lnTo>
                  <a:pt x="381177" y="0"/>
                </a:lnTo>
                <a:lnTo>
                  <a:pt x="381177" y="179997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08004" y="5818161"/>
            <a:ext cx="191135" cy="180340"/>
          </a:xfrm>
          <a:custGeom>
            <a:avLst/>
            <a:gdLst/>
            <a:ahLst/>
            <a:cxnLst/>
            <a:rect l="l" t="t" r="r" b="b"/>
            <a:pathLst>
              <a:path w="191135" h="180339">
                <a:moveTo>
                  <a:pt x="190588" y="179997"/>
                </a:moveTo>
                <a:lnTo>
                  <a:pt x="0" y="179997"/>
                </a:lnTo>
                <a:lnTo>
                  <a:pt x="0" y="0"/>
                </a:lnTo>
                <a:lnTo>
                  <a:pt x="190588" y="0"/>
                </a:lnTo>
                <a:lnTo>
                  <a:pt x="190588" y="179997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277152" y="5845430"/>
            <a:ext cx="128206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70" dirty="0">
                <a:solidFill>
                  <a:srgbClr val="FF0000"/>
                </a:solidFill>
                <a:latin typeface="Open Sans"/>
                <a:cs typeface="Open Sans"/>
              </a:rPr>
              <a:t>GEMEINDEWOHNUNG</a:t>
            </a:r>
            <a:r>
              <a:rPr sz="800" b="1" spc="-130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08004" y="4413008"/>
            <a:ext cx="3240405" cy="180340"/>
          </a:xfrm>
          <a:prstGeom prst="rect">
            <a:avLst/>
          </a:prstGeom>
          <a:solidFill>
            <a:srgbClr val="FF3333"/>
          </a:solidFill>
        </p:spPr>
        <p:txBody>
          <a:bodyPr vert="horz" wrap="square" lIns="0" tIns="27305" rIns="0" bIns="0" rtlCol="0">
            <a:spAutoFit/>
          </a:bodyPr>
          <a:lstStyle/>
          <a:p>
            <a:pPr marR="64135" algn="r">
              <a:lnSpc>
                <a:spcPct val="100000"/>
              </a:lnSpc>
              <a:spcBef>
                <a:spcPts val="215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34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08004" y="4694034"/>
            <a:ext cx="2096770" cy="180340"/>
          </a:xfrm>
          <a:prstGeom prst="rect">
            <a:avLst/>
          </a:prstGeom>
          <a:solidFill>
            <a:srgbClr val="FF3333"/>
          </a:solidFill>
        </p:spPr>
        <p:txBody>
          <a:bodyPr vert="horz" wrap="square" lIns="0" tIns="24765" rIns="0" bIns="0" rtlCol="0">
            <a:spAutoFit/>
          </a:bodyPr>
          <a:lstStyle/>
          <a:p>
            <a:pPr marR="60325" algn="r">
              <a:lnSpc>
                <a:spcPct val="100000"/>
              </a:lnSpc>
              <a:spcBef>
                <a:spcPts val="195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22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08004" y="4975072"/>
            <a:ext cx="2001520" cy="180340"/>
          </a:xfrm>
          <a:prstGeom prst="rect">
            <a:avLst/>
          </a:prstGeom>
          <a:solidFill>
            <a:srgbClr val="FF3333"/>
          </a:solidFill>
        </p:spPr>
        <p:txBody>
          <a:bodyPr vert="horz" wrap="square" lIns="0" tIns="26670" rIns="0" bIns="0" rtlCol="0">
            <a:spAutoFit/>
          </a:bodyPr>
          <a:lstStyle/>
          <a:p>
            <a:pPr marR="60960" algn="r">
              <a:lnSpc>
                <a:spcPct val="100000"/>
              </a:lnSpc>
              <a:spcBef>
                <a:spcPts val="210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21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08004" y="5256098"/>
            <a:ext cx="1048385" cy="180340"/>
          </a:xfrm>
          <a:prstGeom prst="rect">
            <a:avLst/>
          </a:prstGeom>
          <a:solidFill>
            <a:srgbClr val="FF3333"/>
          </a:solidFill>
        </p:spPr>
        <p:txBody>
          <a:bodyPr vert="horz" wrap="square" lIns="0" tIns="31750" rIns="0" bIns="0" rtlCol="0">
            <a:spAutoFit/>
          </a:bodyPr>
          <a:lstStyle/>
          <a:p>
            <a:pPr marR="67945" algn="r">
              <a:lnSpc>
                <a:spcPct val="100000"/>
              </a:lnSpc>
              <a:spcBef>
                <a:spcPts val="250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11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51393" y="5571211"/>
            <a:ext cx="22225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3333"/>
                </a:solidFill>
                <a:latin typeface="Open Sans"/>
                <a:cs typeface="Open Sans"/>
              </a:rPr>
              <a:t>4</a:t>
            </a:r>
            <a:r>
              <a:rPr sz="800" b="1" spc="5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3333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59369" y="5846649"/>
            <a:ext cx="22225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3333"/>
                </a:solidFill>
                <a:latin typeface="Open Sans"/>
                <a:cs typeface="Open Sans"/>
              </a:rPr>
              <a:t>2</a:t>
            </a:r>
            <a:r>
              <a:rPr sz="800" b="1" spc="5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3333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4666" y="5295403"/>
            <a:ext cx="11741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 marR="5080" indent="-34290">
              <a:lnSpc>
                <a:spcPct val="111100"/>
              </a:lnSpc>
            </a:pPr>
            <a:r>
              <a:rPr sz="1200" b="1" spc="105" dirty="0">
                <a:solidFill>
                  <a:srgbClr val="FF3333"/>
                </a:solidFill>
                <a:latin typeface="Open Sans"/>
                <a:cs typeface="Open Sans"/>
              </a:rPr>
              <a:t>BEVORZUGTE  WOHNFORM</a:t>
            </a:r>
            <a:r>
              <a:rPr sz="1200" b="1" spc="-19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743200"/>
            <a:ext cx="64643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/>
          <p:cNvSpPr txBox="1">
            <a:spLocks/>
          </p:cNvSpPr>
          <p:nvPr/>
        </p:nvSpPr>
        <p:spPr>
          <a:xfrm>
            <a:off x="707299" y="600689"/>
            <a:ext cx="6928484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6000" b="1" i="0">
                <a:solidFill>
                  <a:srgbClr val="083675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 marR="5080">
              <a:tabLst>
                <a:tab pos="5977255" algn="l"/>
              </a:tabLst>
            </a:pPr>
            <a:r>
              <a:rPr lang="de-DE" sz="4000" dirty="0" smtClean="0"/>
              <a:t>Was</a:t>
            </a:r>
            <a:r>
              <a:rPr lang="de-DE" sz="4000" spc="-5" dirty="0" smtClean="0"/>
              <a:t> </a:t>
            </a:r>
            <a:r>
              <a:rPr lang="de-DE" sz="4000" dirty="0" smtClean="0"/>
              <a:t>erwartet</a:t>
            </a:r>
            <a:r>
              <a:rPr lang="de-DE" sz="4000" spc="-10" dirty="0" smtClean="0"/>
              <a:t> </a:t>
            </a:r>
            <a:r>
              <a:rPr lang="de-DE" sz="4000" dirty="0" smtClean="0"/>
              <a:t>man</a:t>
            </a:r>
            <a:r>
              <a:rPr lang="de-DE" sz="4000" spc="-5" dirty="0" smtClean="0"/>
              <a:t> sic</a:t>
            </a:r>
            <a:r>
              <a:rPr lang="de-DE" sz="4000" dirty="0" smtClean="0"/>
              <a:t>h von  </a:t>
            </a:r>
            <a:r>
              <a:rPr lang="de-DE" sz="4000" spc="-5" dirty="0" smtClean="0"/>
              <a:t>seiner </a:t>
            </a:r>
            <a:r>
              <a:rPr lang="de-DE" sz="4000" dirty="0" smtClean="0"/>
              <a:t>Bank</a:t>
            </a:r>
            <a:r>
              <a:rPr lang="de-DE" sz="4000" spc="-95" dirty="0" smtClean="0"/>
              <a:t> </a:t>
            </a:r>
            <a:r>
              <a:rPr lang="de-DE" sz="4000" dirty="0" smtClean="0"/>
              <a:t>?</a:t>
            </a:r>
            <a:endParaRPr lang="de-DE" sz="4000" dirty="0"/>
          </a:p>
        </p:txBody>
      </p:sp>
      <p:sp>
        <p:nvSpPr>
          <p:cNvPr id="27" name="object 3"/>
          <p:cNvSpPr/>
          <p:nvPr/>
        </p:nvSpPr>
        <p:spPr>
          <a:xfrm>
            <a:off x="8172794" y="6075371"/>
            <a:ext cx="251460" cy="271780"/>
          </a:xfrm>
          <a:custGeom>
            <a:avLst/>
            <a:gdLst/>
            <a:ahLst/>
            <a:cxnLst/>
            <a:rect l="l" t="t" r="r" b="b"/>
            <a:pathLst>
              <a:path w="251459" h="271779">
                <a:moveTo>
                  <a:pt x="181930" y="0"/>
                </a:moveTo>
                <a:lnTo>
                  <a:pt x="172173" y="63"/>
                </a:lnTo>
                <a:lnTo>
                  <a:pt x="166200" y="3181"/>
                </a:lnTo>
                <a:lnTo>
                  <a:pt x="156073" y="19850"/>
                </a:lnTo>
                <a:lnTo>
                  <a:pt x="141935" y="36347"/>
                </a:lnTo>
                <a:lnTo>
                  <a:pt x="139509" y="38773"/>
                </a:lnTo>
                <a:lnTo>
                  <a:pt x="136283" y="40792"/>
                </a:lnTo>
                <a:lnTo>
                  <a:pt x="126185" y="47234"/>
                </a:lnTo>
                <a:lnTo>
                  <a:pt x="119500" y="51727"/>
                </a:lnTo>
                <a:lnTo>
                  <a:pt x="111834" y="57506"/>
                </a:lnTo>
                <a:lnTo>
                  <a:pt x="103225" y="64986"/>
                </a:lnTo>
                <a:lnTo>
                  <a:pt x="91147" y="75675"/>
                </a:lnTo>
                <a:lnTo>
                  <a:pt x="77973" y="86404"/>
                </a:lnTo>
                <a:lnTo>
                  <a:pt x="65597" y="96025"/>
                </a:lnTo>
                <a:lnTo>
                  <a:pt x="56045" y="103289"/>
                </a:lnTo>
                <a:lnTo>
                  <a:pt x="7658" y="103289"/>
                </a:lnTo>
                <a:lnTo>
                  <a:pt x="5245" y="104495"/>
                </a:lnTo>
                <a:lnTo>
                  <a:pt x="1206" y="108534"/>
                </a:lnTo>
                <a:lnTo>
                  <a:pt x="0" y="110947"/>
                </a:lnTo>
                <a:lnTo>
                  <a:pt x="283" y="186320"/>
                </a:lnTo>
                <a:lnTo>
                  <a:pt x="406" y="224650"/>
                </a:lnTo>
                <a:lnTo>
                  <a:pt x="5245" y="229489"/>
                </a:lnTo>
                <a:lnTo>
                  <a:pt x="51612" y="229489"/>
                </a:lnTo>
                <a:lnTo>
                  <a:pt x="66167" y="247271"/>
                </a:lnTo>
                <a:lnTo>
                  <a:pt x="82764" y="260439"/>
                </a:lnTo>
                <a:lnTo>
                  <a:pt x="100720" y="268615"/>
                </a:lnTo>
                <a:lnTo>
                  <a:pt x="119354" y="271424"/>
                </a:lnTo>
                <a:lnTo>
                  <a:pt x="160883" y="271424"/>
                </a:lnTo>
                <a:lnTo>
                  <a:pt x="161696" y="271031"/>
                </a:lnTo>
                <a:lnTo>
                  <a:pt x="199598" y="271031"/>
                </a:lnTo>
                <a:lnTo>
                  <a:pt x="207610" y="269082"/>
                </a:lnTo>
                <a:lnTo>
                  <a:pt x="215423" y="262658"/>
                </a:lnTo>
                <a:lnTo>
                  <a:pt x="219658" y="254902"/>
                </a:lnTo>
                <a:lnTo>
                  <a:pt x="162090" y="254902"/>
                </a:lnTo>
                <a:lnTo>
                  <a:pt x="161511" y="254089"/>
                </a:lnTo>
                <a:lnTo>
                  <a:pt x="118554" y="254089"/>
                </a:lnTo>
                <a:lnTo>
                  <a:pt x="101463" y="250845"/>
                </a:lnTo>
                <a:lnTo>
                  <a:pt x="86190" y="242346"/>
                </a:lnTo>
                <a:lnTo>
                  <a:pt x="73186" y="230445"/>
                </a:lnTo>
                <a:lnTo>
                  <a:pt x="62903" y="216992"/>
                </a:lnTo>
                <a:lnTo>
                  <a:pt x="62102" y="214173"/>
                </a:lnTo>
                <a:lnTo>
                  <a:pt x="59677" y="212560"/>
                </a:lnTo>
                <a:lnTo>
                  <a:pt x="16128" y="212560"/>
                </a:lnTo>
                <a:lnTo>
                  <a:pt x="16128" y="120218"/>
                </a:lnTo>
                <a:lnTo>
                  <a:pt x="60083" y="120218"/>
                </a:lnTo>
                <a:lnTo>
                  <a:pt x="61696" y="119824"/>
                </a:lnTo>
                <a:lnTo>
                  <a:pt x="100214" y="89812"/>
                </a:lnTo>
                <a:lnTo>
                  <a:pt x="114109" y="77483"/>
                </a:lnTo>
                <a:lnTo>
                  <a:pt x="121768" y="70770"/>
                </a:lnTo>
                <a:lnTo>
                  <a:pt x="128522" y="65533"/>
                </a:lnTo>
                <a:lnTo>
                  <a:pt x="134520" y="61432"/>
                </a:lnTo>
                <a:lnTo>
                  <a:pt x="145160" y="54902"/>
                </a:lnTo>
                <a:lnTo>
                  <a:pt x="149593" y="52083"/>
                </a:lnTo>
                <a:lnTo>
                  <a:pt x="174193" y="16599"/>
                </a:lnTo>
                <a:lnTo>
                  <a:pt x="179293" y="15488"/>
                </a:lnTo>
                <a:lnTo>
                  <a:pt x="200404" y="15488"/>
                </a:lnTo>
                <a:lnTo>
                  <a:pt x="200075" y="14240"/>
                </a:lnTo>
                <a:lnTo>
                  <a:pt x="191835" y="4096"/>
                </a:lnTo>
                <a:lnTo>
                  <a:pt x="181930" y="0"/>
                </a:lnTo>
                <a:close/>
              </a:path>
              <a:path w="251459" h="271779">
                <a:moveTo>
                  <a:pt x="199598" y="271031"/>
                </a:moveTo>
                <a:lnTo>
                  <a:pt x="161696" y="271031"/>
                </a:lnTo>
                <a:lnTo>
                  <a:pt x="163309" y="271424"/>
                </a:lnTo>
                <a:lnTo>
                  <a:pt x="197980" y="271424"/>
                </a:lnTo>
                <a:lnTo>
                  <a:pt x="199598" y="271031"/>
                </a:lnTo>
                <a:close/>
              </a:path>
              <a:path w="251459" h="271779">
                <a:moveTo>
                  <a:pt x="222840" y="228689"/>
                </a:moveTo>
                <a:lnTo>
                  <a:pt x="201612" y="228689"/>
                </a:lnTo>
                <a:lnTo>
                  <a:pt x="205638" y="234328"/>
                </a:lnTo>
                <a:lnTo>
                  <a:pt x="205619" y="242346"/>
                </a:lnTo>
                <a:lnTo>
                  <a:pt x="205244" y="249250"/>
                </a:lnTo>
                <a:lnTo>
                  <a:pt x="201206" y="254902"/>
                </a:lnTo>
                <a:lnTo>
                  <a:pt x="219658" y="254902"/>
                </a:lnTo>
                <a:lnTo>
                  <a:pt x="220665" y="253058"/>
                </a:lnTo>
                <a:lnTo>
                  <a:pt x="222580" y="241186"/>
                </a:lnTo>
                <a:lnTo>
                  <a:pt x="222489" y="236347"/>
                </a:lnTo>
                <a:lnTo>
                  <a:pt x="222173" y="233527"/>
                </a:lnTo>
                <a:lnTo>
                  <a:pt x="220967" y="229895"/>
                </a:lnTo>
                <a:lnTo>
                  <a:pt x="222840" y="228689"/>
                </a:lnTo>
                <a:close/>
              </a:path>
              <a:path w="251459" h="271779">
                <a:moveTo>
                  <a:pt x="144468" y="172644"/>
                </a:moveTo>
                <a:lnTo>
                  <a:pt x="127012" y="172644"/>
                </a:lnTo>
                <a:lnTo>
                  <a:pt x="129031" y="178282"/>
                </a:lnTo>
                <a:lnTo>
                  <a:pt x="132257" y="182715"/>
                </a:lnTo>
                <a:lnTo>
                  <a:pt x="136690" y="186347"/>
                </a:lnTo>
                <a:lnTo>
                  <a:pt x="133464" y="191186"/>
                </a:lnTo>
                <a:lnTo>
                  <a:pt x="131851" y="196837"/>
                </a:lnTo>
                <a:lnTo>
                  <a:pt x="131851" y="202882"/>
                </a:lnTo>
                <a:lnTo>
                  <a:pt x="132934" y="210991"/>
                </a:lnTo>
                <a:lnTo>
                  <a:pt x="135983" y="218154"/>
                </a:lnTo>
                <a:lnTo>
                  <a:pt x="140697" y="224031"/>
                </a:lnTo>
                <a:lnTo>
                  <a:pt x="146773" y="228282"/>
                </a:lnTo>
                <a:lnTo>
                  <a:pt x="146367" y="229489"/>
                </a:lnTo>
                <a:lnTo>
                  <a:pt x="145961" y="230302"/>
                </a:lnTo>
                <a:lnTo>
                  <a:pt x="144348" y="235140"/>
                </a:lnTo>
                <a:lnTo>
                  <a:pt x="143548" y="238773"/>
                </a:lnTo>
                <a:lnTo>
                  <a:pt x="143644" y="247271"/>
                </a:lnTo>
                <a:lnTo>
                  <a:pt x="144348" y="250457"/>
                </a:lnTo>
                <a:lnTo>
                  <a:pt x="145567" y="254089"/>
                </a:lnTo>
                <a:lnTo>
                  <a:pt x="161511" y="254089"/>
                </a:lnTo>
                <a:lnTo>
                  <a:pt x="158064" y="249250"/>
                </a:lnTo>
                <a:lnTo>
                  <a:pt x="158064" y="239573"/>
                </a:lnTo>
                <a:lnTo>
                  <a:pt x="158864" y="236347"/>
                </a:lnTo>
                <a:lnTo>
                  <a:pt x="160083" y="233934"/>
                </a:lnTo>
                <a:lnTo>
                  <a:pt x="161696" y="231508"/>
                </a:lnTo>
                <a:lnTo>
                  <a:pt x="163702" y="230302"/>
                </a:lnTo>
                <a:lnTo>
                  <a:pt x="164109" y="229895"/>
                </a:lnTo>
                <a:lnTo>
                  <a:pt x="164922" y="229489"/>
                </a:lnTo>
                <a:lnTo>
                  <a:pt x="165315" y="228689"/>
                </a:lnTo>
                <a:lnTo>
                  <a:pt x="222840" y="228689"/>
                </a:lnTo>
                <a:lnTo>
                  <a:pt x="227633" y="225602"/>
                </a:lnTo>
                <a:lnTo>
                  <a:pt x="232864" y="219115"/>
                </a:lnTo>
                <a:lnTo>
                  <a:pt x="234429" y="215379"/>
                </a:lnTo>
                <a:lnTo>
                  <a:pt x="152819" y="215379"/>
                </a:lnTo>
                <a:lnTo>
                  <a:pt x="148793" y="209740"/>
                </a:lnTo>
                <a:lnTo>
                  <a:pt x="148793" y="194818"/>
                </a:lnTo>
                <a:lnTo>
                  <a:pt x="152819" y="189166"/>
                </a:lnTo>
                <a:lnTo>
                  <a:pt x="237728" y="189166"/>
                </a:lnTo>
                <a:lnTo>
                  <a:pt x="242022" y="186320"/>
                </a:lnTo>
                <a:lnTo>
                  <a:pt x="246872" y="179949"/>
                </a:lnTo>
                <a:lnTo>
                  <a:pt x="248475" y="175869"/>
                </a:lnTo>
                <a:lnTo>
                  <a:pt x="146773" y="175869"/>
                </a:lnTo>
                <a:lnTo>
                  <a:pt x="144468" y="172644"/>
                </a:lnTo>
                <a:close/>
              </a:path>
              <a:path w="251459" h="271779">
                <a:moveTo>
                  <a:pt x="237728" y="189166"/>
                </a:moveTo>
                <a:lnTo>
                  <a:pt x="216128" y="189166"/>
                </a:lnTo>
                <a:lnTo>
                  <a:pt x="220154" y="194411"/>
                </a:lnTo>
                <a:lnTo>
                  <a:pt x="220154" y="209740"/>
                </a:lnTo>
                <a:lnTo>
                  <a:pt x="216128" y="215379"/>
                </a:lnTo>
                <a:lnTo>
                  <a:pt x="234429" y="215379"/>
                </a:lnTo>
                <a:lnTo>
                  <a:pt x="236279" y="210963"/>
                </a:lnTo>
                <a:lnTo>
                  <a:pt x="237450" y="202070"/>
                </a:lnTo>
                <a:lnTo>
                  <a:pt x="237413" y="196837"/>
                </a:lnTo>
                <a:lnTo>
                  <a:pt x="237096" y="194005"/>
                </a:lnTo>
                <a:lnTo>
                  <a:pt x="235889" y="190386"/>
                </a:lnTo>
                <a:lnTo>
                  <a:pt x="237728" y="189166"/>
                </a:lnTo>
                <a:close/>
              </a:path>
              <a:path w="251459" h="271779">
                <a:moveTo>
                  <a:pt x="200404" y="15488"/>
                </a:moveTo>
                <a:lnTo>
                  <a:pt x="179293" y="15488"/>
                </a:lnTo>
                <a:lnTo>
                  <a:pt x="183565" y="17705"/>
                </a:lnTo>
                <a:lnTo>
                  <a:pt x="186780" y="23401"/>
                </a:lnTo>
                <a:lnTo>
                  <a:pt x="188709" y="32728"/>
                </a:lnTo>
                <a:lnTo>
                  <a:pt x="187387" y="44689"/>
                </a:lnTo>
                <a:lnTo>
                  <a:pt x="180846" y="59488"/>
                </a:lnTo>
                <a:lnTo>
                  <a:pt x="169769" y="76328"/>
                </a:lnTo>
                <a:lnTo>
                  <a:pt x="154838" y="94412"/>
                </a:lnTo>
                <a:lnTo>
                  <a:pt x="146367" y="96025"/>
                </a:lnTo>
                <a:lnTo>
                  <a:pt x="139115" y="102082"/>
                </a:lnTo>
                <a:lnTo>
                  <a:pt x="135381" y="110371"/>
                </a:lnTo>
                <a:lnTo>
                  <a:pt x="133464" y="114579"/>
                </a:lnTo>
                <a:lnTo>
                  <a:pt x="132788" y="119012"/>
                </a:lnTo>
                <a:lnTo>
                  <a:pt x="132664" y="125057"/>
                </a:lnTo>
                <a:lnTo>
                  <a:pt x="133057" y="127889"/>
                </a:lnTo>
                <a:lnTo>
                  <a:pt x="133395" y="129895"/>
                </a:lnTo>
                <a:lnTo>
                  <a:pt x="133384" y="130708"/>
                </a:lnTo>
                <a:lnTo>
                  <a:pt x="113001" y="167553"/>
                </a:lnTo>
                <a:lnTo>
                  <a:pt x="90728" y="174257"/>
                </a:lnTo>
                <a:lnTo>
                  <a:pt x="88303" y="177876"/>
                </a:lnTo>
                <a:lnTo>
                  <a:pt x="89115" y="184328"/>
                </a:lnTo>
                <a:lnTo>
                  <a:pt x="91935" y="186753"/>
                </a:lnTo>
                <a:lnTo>
                  <a:pt x="95973" y="186753"/>
                </a:lnTo>
                <a:lnTo>
                  <a:pt x="105585" y="184659"/>
                </a:lnTo>
                <a:lnTo>
                  <a:pt x="113912" y="181508"/>
                </a:lnTo>
                <a:lnTo>
                  <a:pt x="121030" y="177452"/>
                </a:lnTo>
                <a:lnTo>
                  <a:pt x="127012" y="172644"/>
                </a:lnTo>
                <a:lnTo>
                  <a:pt x="144468" y="172644"/>
                </a:lnTo>
                <a:lnTo>
                  <a:pt x="142735" y="170218"/>
                </a:lnTo>
                <a:lnTo>
                  <a:pt x="142735" y="154902"/>
                </a:lnTo>
                <a:lnTo>
                  <a:pt x="146773" y="149250"/>
                </a:lnTo>
                <a:lnTo>
                  <a:pt x="248429" y="149250"/>
                </a:lnTo>
                <a:lnTo>
                  <a:pt x="246770" y="145121"/>
                </a:lnTo>
                <a:lnTo>
                  <a:pt x="241679" y="138634"/>
                </a:lnTo>
                <a:lnTo>
                  <a:pt x="236932" y="135547"/>
                </a:lnTo>
                <a:lnTo>
                  <a:pt x="152819" y="135547"/>
                </a:lnTo>
                <a:lnTo>
                  <a:pt x="148793" y="129895"/>
                </a:lnTo>
                <a:lnTo>
                  <a:pt x="148793" y="114579"/>
                </a:lnTo>
                <a:lnTo>
                  <a:pt x="152819" y="108928"/>
                </a:lnTo>
                <a:lnTo>
                  <a:pt x="234393" y="108928"/>
                </a:lnTo>
                <a:lnTo>
                  <a:pt x="229939" y="100770"/>
                </a:lnTo>
                <a:lnTo>
                  <a:pt x="222126" y="94343"/>
                </a:lnTo>
                <a:lnTo>
                  <a:pt x="212496" y="91999"/>
                </a:lnTo>
                <a:lnTo>
                  <a:pt x="179031" y="91999"/>
                </a:lnTo>
                <a:lnTo>
                  <a:pt x="191284" y="74907"/>
                </a:lnTo>
                <a:lnTo>
                  <a:pt x="199645" y="59288"/>
                </a:lnTo>
                <a:lnTo>
                  <a:pt x="204151" y="45105"/>
                </a:lnTo>
                <a:lnTo>
                  <a:pt x="204838" y="32321"/>
                </a:lnTo>
                <a:lnTo>
                  <a:pt x="200404" y="15488"/>
                </a:lnTo>
                <a:close/>
              </a:path>
              <a:path w="251459" h="271779">
                <a:moveTo>
                  <a:pt x="248429" y="149250"/>
                </a:moveTo>
                <a:lnTo>
                  <a:pt x="230238" y="149250"/>
                </a:lnTo>
                <a:lnTo>
                  <a:pt x="234276" y="154902"/>
                </a:lnTo>
                <a:lnTo>
                  <a:pt x="234276" y="170218"/>
                </a:lnTo>
                <a:lnTo>
                  <a:pt x="230238" y="175869"/>
                </a:lnTo>
                <a:lnTo>
                  <a:pt x="248475" y="175869"/>
                </a:lnTo>
                <a:lnTo>
                  <a:pt x="250059" y="171840"/>
                </a:lnTo>
                <a:lnTo>
                  <a:pt x="251205" y="162560"/>
                </a:lnTo>
                <a:lnTo>
                  <a:pt x="250046" y="153273"/>
                </a:lnTo>
                <a:lnTo>
                  <a:pt x="248429" y="149250"/>
                </a:lnTo>
                <a:close/>
              </a:path>
              <a:path w="251459" h="271779">
                <a:moveTo>
                  <a:pt x="234393" y="108928"/>
                </a:moveTo>
                <a:lnTo>
                  <a:pt x="215722" y="108928"/>
                </a:lnTo>
                <a:lnTo>
                  <a:pt x="219760" y="114579"/>
                </a:lnTo>
                <a:lnTo>
                  <a:pt x="219760" y="122237"/>
                </a:lnTo>
                <a:lnTo>
                  <a:pt x="220154" y="129895"/>
                </a:lnTo>
                <a:lnTo>
                  <a:pt x="216128" y="135547"/>
                </a:lnTo>
                <a:lnTo>
                  <a:pt x="236932" y="135547"/>
                </a:lnTo>
                <a:lnTo>
                  <a:pt x="235076" y="134340"/>
                </a:lnTo>
                <a:lnTo>
                  <a:pt x="236283" y="130708"/>
                </a:lnTo>
                <a:lnTo>
                  <a:pt x="237096" y="126670"/>
                </a:lnTo>
                <a:lnTo>
                  <a:pt x="237096" y="122237"/>
                </a:lnTo>
                <a:lnTo>
                  <a:pt x="235181" y="110371"/>
                </a:lnTo>
                <a:lnTo>
                  <a:pt x="234393" y="108928"/>
                </a:lnTo>
                <a:close/>
              </a:path>
            </a:pathLst>
          </a:custGeom>
          <a:solidFill>
            <a:srgbClr val="109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/>
          <p:cNvSpPr/>
          <p:nvPr/>
        </p:nvSpPr>
        <p:spPr>
          <a:xfrm>
            <a:off x="719997" y="6127203"/>
            <a:ext cx="251460" cy="271780"/>
          </a:xfrm>
          <a:custGeom>
            <a:avLst/>
            <a:gdLst/>
            <a:ahLst/>
            <a:cxnLst/>
            <a:rect l="l" t="t" r="r" b="b"/>
            <a:pathLst>
              <a:path w="251459" h="271779">
                <a:moveTo>
                  <a:pt x="160883" y="0"/>
                </a:moveTo>
                <a:lnTo>
                  <a:pt x="119354" y="0"/>
                </a:lnTo>
                <a:lnTo>
                  <a:pt x="100720" y="2809"/>
                </a:lnTo>
                <a:lnTo>
                  <a:pt x="82764" y="10985"/>
                </a:lnTo>
                <a:lnTo>
                  <a:pt x="66167" y="24153"/>
                </a:lnTo>
                <a:lnTo>
                  <a:pt x="51612" y="41935"/>
                </a:lnTo>
                <a:lnTo>
                  <a:pt x="5245" y="41935"/>
                </a:lnTo>
                <a:lnTo>
                  <a:pt x="406" y="46774"/>
                </a:lnTo>
                <a:lnTo>
                  <a:pt x="0" y="160477"/>
                </a:lnTo>
                <a:lnTo>
                  <a:pt x="1206" y="162890"/>
                </a:lnTo>
                <a:lnTo>
                  <a:pt x="5245" y="166928"/>
                </a:lnTo>
                <a:lnTo>
                  <a:pt x="7658" y="168135"/>
                </a:lnTo>
                <a:lnTo>
                  <a:pt x="56045" y="168135"/>
                </a:lnTo>
                <a:lnTo>
                  <a:pt x="65629" y="175423"/>
                </a:lnTo>
                <a:lnTo>
                  <a:pt x="77973" y="185019"/>
                </a:lnTo>
                <a:lnTo>
                  <a:pt x="91147" y="195749"/>
                </a:lnTo>
                <a:lnTo>
                  <a:pt x="103225" y="206438"/>
                </a:lnTo>
                <a:lnTo>
                  <a:pt x="111839" y="213918"/>
                </a:lnTo>
                <a:lnTo>
                  <a:pt x="119505" y="219697"/>
                </a:lnTo>
                <a:lnTo>
                  <a:pt x="126187" y="224190"/>
                </a:lnTo>
                <a:lnTo>
                  <a:pt x="136283" y="230632"/>
                </a:lnTo>
                <a:lnTo>
                  <a:pt x="139509" y="232651"/>
                </a:lnTo>
                <a:lnTo>
                  <a:pt x="141935" y="235077"/>
                </a:lnTo>
                <a:lnTo>
                  <a:pt x="156073" y="251574"/>
                </a:lnTo>
                <a:lnTo>
                  <a:pt x="166200" y="268243"/>
                </a:lnTo>
                <a:lnTo>
                  <a:pt x="172173" y="271360"/>
                </a:lnTo>
                <a:lnTo>
                  <a:pt x="181930" y="271424"/>
                </a:lnTo>
                <a:lnTo>
                  <a:pt x="191835" y="267328"/>
                </a:lnTo>
                <a:lnTo>
                  <a:pt x="200075" y="257184"/>
                </a:lnTo>
                <a:lnTo>
                  <a:pt x="200404" y="255936"/>
                </a:lnTo>
                <a:lnTo>
                  <a:pt x="179293" y="255936"/>
                </a:lnTo>
                <a:lnTo>
                  <a:pt x="174193" y="254825"/>
                </a:lnTo>
                <a:lnTo>
                  <a:pt x="149593" y="219341"/>
                </a:lnTo>
                <a:lnTo>
                  <a:pt x="134520" y="209991"/>
                </a:lnTo>
                <a:lnTo>
                  <a:pt x="128522" y="205890"/>
                </a:lnTo>
                <a:lnTo>
                  <a:pt x="121768" y="200653"/>
                </a:lnTo>
                <a:lnTo>
                  <a:pt x="114109" y="193941"/>
                </a:lnTo>
                <a:lnTo>
                  <a:pt x="100214" y="181612"/>
                </a:lnTo>
                <a:lnTo>
                  <a:pt x="85112" y="169341"/>
                </a:lnTo>
                <a:lnTo>
                  <a:pt x="71811" y="159069"/>
                </a:lnTo>
                <a:lnTo>
                  <a:pt x="62903" y="152412"/>
                </a:lnTo>
                <a:lnTo>
                  <a:pt x="61696" y="151599"/>
                </a:lnTo>
                <a:lnTo>
                  <a:pt x="60083" y="151206"/>
                </a:lnTo>
                <a:lnTo>
                  <a:pt x="16128" y="151206"/>
                </a:lnTo>
                <a:lnTo>
                  <a:pt x="16128" y="58864"/>
                </a:lnTo>
                <a:lnTo>
                  <a:pt x="59677" y="58864"/>
                </a:lnTo>
                <a:lnTo>
                  <a:pt x="62103" y="57251"/>
                </a:lnTo>
                <a:lnTo>
                  <a:pt x="62903" y="54432"/>
                </a:lnTo>
                <a:lnTo>
                  <a:pt x="73186" y="40979"/>
                </a:lnTo>
                <a:lnTo>
                  <a:pt x="86190" y="29078"/>
                </a:lnTo>
                <a:lnTo>
                  <a:pt x="101463" y="20579"/>
                </a:lnTo>
                <a:lnTo>
                  <a:pt x="118554" y="17335"/>
                </a:lnTo>
                <a:lnTo>
                  <a:pt x="161511" y="17335"/>
                </a:lnTo>
                <a:lnTo>
                  <a:pt x="162090" y="16522"/>
                </a:lnTo>
                <a:lnTo>
                  <a:pt x="219658" y="16522"/>
                </a:lnTo>
                <a:lnTo>
                  <a:pt x="215423" y="8766"/>
                </a:lnTo>
                <a:lnTo>
                  <a:pt x="207610" y="2342"/>
                </a:lnTo>
                <a:lnTo>
                  <a:pt x="199598" y="393"/>
                </a:lnTo>
                <a:lnTo>
                  <a:pt x="161696" y="393"/>
                </a:lnTo>
                <a:lnTo>
                  <a:pt x="160883" y="0"/>
                </a:lnTo>
                <a:close/>
              </a:path>
              <a:path w="251459" h="271779">
                <a:moveTo>
                  <a:pt x="95973" y="84670"/>
                </a:moveTo>
                <a:lnTo>
                  <a:pt x="91935" y="84670"/>
                </a:lnTo>
                <a:lnTo>
                  <a:pt x="89115" y="87096"/>
                </a:lnTo>
                <a:lnTo>
                  <a:pt x="88303" y="93548"/>
                </a:lnTo>
                <a:lnTo>
                  <a:pt x="90728" y="97167"/>
                </a:lnTo>
                <a:lnTo>
                  <a:pt x="94361" y="97574"/>
                </a:lnTo>
                <a:lnTo>
                  <a:pt x="113001" y="103865"/>
                </a:lnTo>
                <a:lnTo>
                  <a:pt x="124647" y="114961"/>
                </a:lnTo>
                <a:lnTo>
                  <a:pt x="130926" y="128251"/>
                </a:lnTo>
                <a:lnTo>
                  <a:pt x="133384" y="140716"/>
                </a:lnTo>
                <a:lnTo>
                  <a:pt x="133395" y="141528"/>
                </a:lnTo>
                <a:lnTo>
                  <a:pt x="133057" y="143535"/>
                </a:lnTo>
                <a:lnTo>
                  <a:pt x="132888" y="144754"/>
                </a:lnTo>
                <a:lnTo>
                  <a:pt x="132788" y="152412"/>
                </a:lnTo>
                <a:lnTo>
                  <a:pt x="133464" y="156845"/>
                </a:lnTo>
                <a:lnTo>
                  <a:pt x="135483" y="161277"/>
                </a:lnTo>
                <a:lnTo>
                  <a:pt x="139115" y="169341"/>
                </a:lnTo>
                <a:lnTo>
                  <a:pt x="146367" y="175399"/>
                </a:lnTo>
                <a:lnTo>
                  <a:pt x="154838" y="177012"/>
                </a:lnTo>
                <a:lnTo>
                  <a:pt x="169769" y="195096"/>
                </a:lnTo>
                <a:lnTo>
                  <a:pt x="180846" y="211936"/>
                </a:lnTo>
                <a:lnTo>
                  <a:pt x="187387" y="226734"/>
                </a:lnTo>
                <a:lnTo>
                  <a:pt x="188709" y="238696"/>
                </a:lnTo>
                <a:lnTo>
                  <a:pt x="186780" y="248022"/>
                </a:lnTo>
                <a:lnTo>
                  <a:pt x="183565" y="253719"/>
                </a:lnTo>
                <a:lnTo>
                  <a:pt x="179293" y="255936"/>
                </a:lnTo>
                <a:lnTo>
                  <a:pt x="200404" y="255936"/>
                </a:lnTo>
                <a:lnTo>
                  <a:pt x="204838" y="239102"/>
                </a:lnTo>
                <a:lnTo>
                  <a:pt x="204151" y="226318"/>
                </a:lnTo>
                <a:lnTo>
                  <a:pt x="199645" y="212136"/>
                </a:lnTo>
                <a:lnTo>
                  <a:pt x="191284" y="196517"/>
                </a:lnTo>
                <a:lnTo>
                  <a:pt x="179031" y="179425"/>
                </a:lnTo>
                <a:lnTo>
                  <a:pt x="212496" y="179425"/>
                </a:lnTo>
                <a:lnTo>
                  <a:pt x="222126" y="177081"/>
                </a:lnTo>
                <a:lnTo>
                  <a:pt x="229939" y="170654"/>
                </a:lnTo>
                <a:lnTo>
                  <a:pt x="234393" y="162496"/>
                </a:lnTo>
                <a:lnTo>
                  <a:pt x="152819" y="162496"/>
                </a:lnTo>
                <a:lnTo>
                  <a:pt x="148793" y="156845"/>
                </a:lnTo>
                <a:lnTo>
                  <a:pt x="148793" y="141528"/>
                </a:lnTo>
                <a:lnTo>
                  <a:pt x="152819" y="135877"/>
                </a:lnTo>
                <a:lnTo>
                  <a:pt x="236932" y="135877"/>
                </a:lnTo>
                <a:lnTo>
                  <a:pt x="241679" y="132790"/>
                </a:lnTo>
                <a:lnTo>
                  <a:pt x="246770" y="126303"/>
                </a:lnTo>
                <a:lnTo>
                  <a:pt x="248429" y="122174"/>
                </a:lnTo>
                <a:lnTo>
                  <a:pt x="146773" y="122174"/>
                </a:lnTo>
                <a:lnTo>
                  <a:pt x="142735" y="116522"/>
                </a:lnTo>
                <a:lnTo>
                  <a:pt x="142735" y="101206"/>
                </a:lnTo>
                <a:lnTo>
                  <a:pt x="144468" y="98780"/>
                </a:lnTo>
                <a:lnTo>
                  <a:pt x="127012" y="98780"/>
                </a:lnTo>
                <a:lnTo>
                  <a:pt x="121030" y="93972"/>
                </a:lnTo>
                <a:lnTo>
                  <a:pt x="113912" y="89916"/>
                </a:lnTo>
                <a:lnTo>
                  <a:pt x="105585" y="86764"/>
                </a:lnTo>
                <a:lnTo>
                  <a:pt x="95973" y="84670"/>
                </a:lnTo>
                <a:close/>
              </a:path>
              <a:path w="251459" h="271779">
                <a:moveTo>
                  <a:pt x="236932" y="135877"/>
                </a:moveTo>
                <a:lnTo>
                  <a:pt x="216128" y="135877"/>
                </a:lnTo>
                <a:lnTo>
                  <a:pt x="220154" y="141528"/>
                </a:lnTo>
                <a:lnTo>
                  <a:pt x="219760" y="149186"/>
                </a:lnTo>
                <a:lnTo>
                  <a:pt x="219760" y="156845"/>
                </a:lnTo>
                <a:lnTo>
                  <a:pt x="215722" y="162496"/>
                </a:lnTo>
                <a:lnTo>
                  <a:pt x="234393" y="162496"/>
                </a:lnTo>
                <a:lnTo>
                  <a:pt x="235181" y="161053"/>
                </a:lnTo>
                <a:lnTo>
                  <a:pt x="237096" y="149186"/>
                </a:lnTo>
                <a:lnTo>
                  <a:pt x="237096" y="144754"/>
                </a:lnTo>
                <a:lnTo>
                  <a:pt x="236283" y="140716"/>
                </a:lnTo>
                <a:lnTo>
                  <a:pt x="235077" y="137083"/>
                </a:lnTo>
                <a:lnTo>
                  <a:pt x="236932" y="135877"/>
                </a:lnTo>
                <a:close/>
              </a:path>
              <a:path w="251459" h="271779">
                <a:moveTo>
                  <a:pt x="248475" y="95554"/>
                </a:moveTo>
                <a:lnTo>
                  <a:pt x="230238" y="95554"/>
                </a:lnTo>
                <a:lnTo>
                  <a:pt x="234276" y="101206"/>
                </a:lnTo>
                <a:lnTo>
                  <a:pt x="234276" y="116522"/>
                </a:lnTo>
                <a:lnTo>
                  <a:pt x="230238" y="122174"/>
                </a:lnTo>
                <a:lnTo>
                  <a:pt x="248429" y="122174"/>
                </a:lnTo>
                <a:lnTo>
                  <a:pt x="250046" y="118151"/>
                </a:lnTo>
                <a:lnTo>
                  <a:pt x="251206" y="108864"/>
                </a:lnTo>
                <a:lnTo>
                  <a:pt x="250059" y="99583"/>
                </a:lnTo>
                <a:lnTo>
                  <a:pt x="248475" y="95554"/>
                </a:lnTo>
                <a:close/>
              </a:path>
              <a:path w="251459" h="271779">
                <a:moveTo>
                  <a:pt x="161511" y="17335"/>
                </a:moveTo>
                <a:lnTo>
                  <a:pt x="145567" y="17335"/>
                </a:lnTo>
                <a:lnTo>
                  <a:pt x="144348" y="20967"/>
                </a:lnTo>
                <a:lnTo>
                  <a:pt x="143644" y="24153"/>
                </a:lnTo>
                <a:lnTo>
                  <a:pt x="143548" y="32651"/>
                </a:lnTo>
                <a:lnTo>
                  <a:pt x="144348" y="36283"/>
                </a:lnTo>
                <a:lnTo>
                  <a:pt x="145961" y="41122"/>
                </a:lnTo>
                <a:lnTo>
                  <a:pt x="146367" y="41935"/>
                </a:lnTo>
                <a:lnTo>
                  <a:pt x="146773" y="43141"/>
                </a:lnTo>
                <a:lnTo>
                  <a:pt x="140697" y="47392"/>
                </a:lnTo>
                <a:lnTo>
                  <a:pt x="135983" y="53270"/>
                </a:lnTo>
                <a:lnTo>
                  <a:pt x="132930" y="60461"/>
                </a:lnTo>
                <a:lnTo>
                  <a:pt x="131851" y="68541"/>
                </a:lnTo>
                <a:lnTo>
                  <a:pt x="131851" y="74587"/>
                </a:lnTo>
                <a:lnTo>
                  <a:pt x="133464" y="80238"/>
                </a:lnTo>
                <a:lnTo>
                  <a:pt x="136690" y="85077"/>
                </a:lnTo>
                <a:lnTo>
                  <a:pt x="132257" y="88709"/>
                </a:lnTo>
                <a:lnTo>
                  <a:pt x="129032" y="93141"/>
                </a:lnTo>
                <a:lnTo>
                  <a:pt x="127012" y="98780"/>
                </a:lnTo>
                <a:lnTo>
                  <a:pt x="144468" y="98780"/>
                </a:lnTo>
                <a:lnTo>
                  <a:pt x="146773" y="95554"/>
                </a:lnTo>
                <a:lnTo>
                  <a:pt x="248475" y="95554"/>
                </a:lnTo>
                <a:lnTo>
                  <a:pt x="246872" y="91474"/>
                </a:lnTo>
                <a:lnTo>
                  <a:pt x="242022" y="85104"/>
                </a:lnTo>
                <a:lnTo>
                  <a:pt x="237728" y="82257"/>
                </a:lnTo>
                <a:lnTo>
                  <a:pt x="152819" y="82257"/>
                </a:lnTo>
                <a:lnTo>
                  <a:pt x="148793" y="76606"/>
                </a:lnTo>
                <a:lnTo>
                  <a:pt x="148793" y="61683"/>
                </a:lnTo>
                <a:lnTo>
                  <a:pt x="152819" y="56045"/>
                </a:lnTo>
                <a:lnTo>
                  <a:pt x="234429" y="56045"/>
                </a:lnTo>
                <a:lnTo>
                  <a:pt x="232864" y="52309"/>
                </a:lnTo>
                <a:lnTo>
                  <a:pt x="227633" y="45822"/>
                </a:lnTo>
                <a:lnTo>
                  <a:pt x="222840" y="42735"/>
                </a:lnTo>
                <a:lnTo>
                  <a:pt x="165315" y="42735"/>
                </a:lnTo>
                <a:lnTo>
                  <a:pt x="164922" y="41935"/>
                </a:lnTo>
                <a:lnTo>
                  <a:pt x="164109" y="41529"/>
                </a:lnTo>
                <a:lnTo>
                  <a:pt x="163703" y="41122"/>
                </a:lnTo>
                <a:lnTo>
                  <a:pt x="161696" y="39916"/>
                </a:lnTo>
                <a:lnTo>
                  <a:pt x="160083" y="37490"/>
                </a:lnTo>
                <a:lnTo>
                  <a:pt x="158864" y="35077"/>
                </a:lnTo>
                <a:lnTo>
                  <a:pt x="158064" y="31851"/>
                </a:lnTo>
                <a:lnTo>
                  <a:pt x="158064" y="22174"/>
                </a:lnTo>
                <a:lnTo>
                  <a:pt x="161511" y="17335"/>
                </a:lnTo>
                <a:close/>
              </a:path>
              <a:path w="251459" h="271779">
                <a:moveTo>
                  <a:pt x="234429" y="56045"/>
                </a:moveTo>
                <a:lnTo>
                  <a:pt x="216128" y="56045"/>
                </a:lnTo>
                <a:lnTo>
                  <a:pt x="220154" y="61683"/>
                </a:lnTo>
                <a:lnTo>
                  <a:pt x="220154" y="77012"/>
                </a:lnTo>
                <a:lnTo>
                  <a:pt x="216128" y="82257"/>
                </a:lnTo>
                <a:lnTo>
                  <a:pt x="237728" y="82257"/>
                </a:lnTo>
                <a:lnTo>
                  <a:pt x="235889" y="81038"/>
                </a:lnTo>
                <a:lnTo>
                  <a:pt x="237096" y="77419"/>
                </a:lnTo>
                <a:lnTo>
                  <a:pt x="237413" y="74587"/>
                </a:lnTo>
                <a:lnTo>
                  <a:pt x="237343" y="68541"/>
                </a:lnTo>
                <a:lnTo>
                  <a:pt x="236268" y="60433"/>
                </a:lnTo>
                <a:lnTo>
                  <a:pt x="234429" y="56045"/>
                </a:lnTo>
                <a:close/>
              </a:path>
              <a:path w="251459" h="271779">
                <a:moveTo>
                  <a:pt x="219658" y="16522"/>
                </a:moveTo>
                <a:lnTo>
                  <a:pt x="201206" y="16522"/>
                </a:lnTo>
                <a:lnTo>
                  <a:pt x="205244" y="22174"/>
                </a:lnTo>
                <a:lnTo>
                  <a:pt x="205619" y="29078"/>
                </a:lnTo>
                <a:lnTo>
                  <a:pt x="205638" y="37096"/>
                </a:lnTo>
                <a:lnTo>
                  <a:pt x="201612" y="42735"/>
                </a:lnTo>
                <a:lnTo>
                  <a:pt x="222840" y="42735"/>
                </a:lnTo>
                <a:lnTo>
                  <a:pt x="220967" y="41529"/>
                </a:lnTo>
                <a:lnTo>
                  <a:pt x="222173" y="37896"/>
                </a:lnTo>
                <a:lnTo>
                  <a:pt x="222489" y="35077"/>
                </a:lnTo>
                <a:lnTo>
                  <a:pt x="222580" y="30238"/>
                </a:lnTo>
                <a:lnTo>
                  <a:pt x="220665" y="18366"/>
                </a:lnTo>
                <a:lnTo>
                  <a:pt x="219658" y="16522"/>
                </a:lnTo>
                <a:close/>
              </a:path>
              <a:path w="251459" h="271779">
                <a:moveTo>
                  <a:pt x="197980" y="0"/>
                </a:moveTo>
                <a:lnTo>
                  <a:pt x="163309" y="0"/>
                </a:lnTo>
                <a:lnTo>
                  <a:pt x="161696" y="393"/>
                </a:lnTo>
                <a:lnTo>
                  <a:pt x="199598" y="393"/>
                </a:lnTo>
                <a:lnTo>
                  <a:pt x="19798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/>
          <p:cNvSpPr txBox="1"/>
          <p:nvPr/>
        </p:nvSpPr>
        <p:spPr>
          <a:xfrm>
            <a:off x="707299" y="3154300"/>
            <a:ext cx="310578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80" dirty="0">
                <a:solidFill>
                  <a:srgbClr val="083675"/>
                </a:solidFill>
                <a:latin typeface="Open Sans"/>
                <a:cs typeface="Open Sans"/>
              </a:rPr>
              <a:t>GUTES </a:t>
            </a:r>
            <a:r>
              <a:rPr sz="1100" b="1" spc="90" dirty="0">
                <a:solidFill>
                  <a:srgbClr val="083675"/>
                </a:solidFill>
                <a:latin typeface="Open Sans"/>
                <a:cs typeface="Open Sans"/>
              </a:rPr>
              <a:t>PREIS-/</a:t>
            </a:r>
            <a:r>
              <a:rPr sz="1100" b="1" spc="38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100" b="1" spc="100" dirty="0">
                <a:solidFill>
                  <a:srgbClr val="083675"/>
                </a:solidFill>
                <a:latin typeface="Open Sans"/>
                <a:cs typeface="Open Sans"/>
              </a:rPr>
              <a:t>LEISTUNGSVERHÄLTNIS</a:t>
            </a:r>
            <a:r>
              <a:rPr sz="1100" b="1" spc="-18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30" name="object 6"/>
          <p:cNvSpPr txBox="1"/>
          <p:nvPr/>
        </p:nvSpPr>
        <p:spPr>
          <a:xfrm>
            <a:off x="707299" y="4161257"/>
            <a:ext cx="292608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95" dirty="0">
                <a:solidFill>
                  <a:srgbClr val="083675"/>
                </a:solidFill>
                <a:latin typeface="Open Sans"/>
                <a:cs typeface="Open Sans"/>
              </a:rPr>
              <a:t>SICHERHEIT </a:t>
            </a:r>
            <a:r>
              <a:rPr sz="1100" b="1" spc="70" dirty="0">
                <a:solidFill>
                  <a:srgbClr val="083675"/>
                </a:solidFill>
                <a:latin typeface="Open Sans"/>
                <a:cs typeface="Open Sans"/>
              </a:rPr>
              <a:t>BEI DER </a:t>
            </a:r>
            <a:r>
              <a:rPr sz="1100" b="1" spc="8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100" b="1" spc="100" dirty="0">
                <a:solidFill>
                  <a:srgbClr val="083675"/>
                </a:solidFill>
                <a:latin typeface="Open Sans"/>
                <a:cs typeface="Open Sans"/>
              </a:rPr>
              <a:t>FINANZIERUNG</a:t>
            </a:r>
            <a:r>
              <a:rPr sz="1100" b="1" spc="-18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31" name="object 7"/>
          <p:cNvSpPr txBox="1"/>
          <p:nvPr/>
        </p:nvSpPr>
        <p:spPr>
          <a:xfrm>
            <a:off x="707299" y="5160252"/>
            <a:ext cx="3669029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95" dirty="0">
                <a:solidFill>
                  <a:srgbClr val="083675"/>
                </a:solidFill>
                <a:latin typeface="Open Sans"/>
                <a:cs typeface="Open Sans"/>
              </a:rPr>
              <a:t>BERATUNG </a:t>
            </a:r>
            <a:r>
              <a:rPr sz="1100" b="1" spc="80" dirty="0">
                <a:solidFill>
                  <a:srgbClr val="083675"/>
                </a:solidFill>
                <a:latin typeface="Open Sans"/>
                <a:cs typeface="Open Sans"/>
              </a:rPr>
              <a:t>DURCH </a:t>
            </a:r>
            <a:r>
              <a:rPr sz="1100" b="1" spc="100" dirty="0">
                <a:solidFill>
                  <a:srgbClr val="083675"/>
                </a:solidFill>
                <a:latin typeface="Open Sans"/>
                <a:cs typeface="Open Sans"/>
              </a:rPr>
              <a:t>PERSÖNLICHEN</a:t>
            </a:r>
            <a:r>
              <a:rPr sz="1100" b="1" spc="42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100" b="1" spc="95" dirty="0">
                <a:solidFill>
                  <a:srgbClr val="083675"/>
                </a:solidFill>
                <a:latin typeface="Open Sans"/>
                <a:cs typeface="Open Sans"/>
              </a:rPr>
              <a:t>BETREUER</a:t>
            </a:r>
            <a:r>
              <a:rPr sz="1100" b="1" spc="-18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32" name="object 8"/>
          <p:cNvSpPr/>
          <p:nvPr/>
        </p:nvSpPr>
        <p:spPr>
          <a:xfrm>
            <a:off x="720001" y="4481995"/>
            <a:ext cx="311150" cy="360045"/>
          </a:xfrm>
          <a:custGeom>
            <a:avLst/>
            <a:gdLst/>
            <a:ahLst/>
            <a:cxnLst/>
            <a:rect l="l" t="t" r="r" b="b"/>
            <a:pathLst>
              <a:path w="311150" h="360045">
                <a:moveTo>
                  <a:pt x="310934" y="0"/>
                </a:moveTo>
                <a:lnTo>
                  <a:pt x="0" y="0"/>
                </a:lnTo>
                <a:lnTo>
                  <a:pt x="0" y="359994"/>
                </a:lnTo>
                <a:lnTo>
                  <a:pt x="310934" y="359994"/>
                </a:lnTo>
                <a:lnTo>
                  <a:pt x="310934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/>
          <p:cNvSpPr/>
          <p:nvPr/>
        </p:nvSpPr>
        <p:spPr>
          <a:xfrm>
            <a:off x="1029004" y="4481995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75691" y="0"/>
                </a:moveTo>
                <a:lnTo>
                  <a:pt x="0" y="0"/>
                </a:lnTo>
                <a:lnTo>
                  <a:pt x="0" y="359994"/>
                </a:lnTo>
                <a:lnTo>
                  <a:pt x="75691" y="359994"/>
                </a:lnTo>
                <a:lnTo>
                  <a:pt x="75691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/>
          <p:cNvSpPr/>
          <p:nvPr/>
        </p:nvSpPr>
        <p:spPr>
          <a:xfrm>
            <a:off x="1106258" y="4481995"/>
            <a:ext cx="617855" cy="360045"/>
          </a:xfrm>
          <a:custGeom>
            <a:avLst/>
            <a:gdLst/>
            <a:ahLst/>
            <a:cxnLst/>
            <a:rect l="l" t="t" r="r" b="b"/>
            <a:pathLst>
              <a:path w="617855" h="360045">
                <a:moveTo>
                  <a:pt x="617601" y="0"/>
                </a:moveTo>
                <a:lnTo>
                  <a:pt x="0" y="0"/>
                </a:lnTo>
                <a:lnTo>
                  <a:pt x="0" y="359994"/>
                </a:lnTo>
                <a:lnTo>
                  <a:pt x="617601" y="359994"/>
                </a:lnTo>
                <a:lnTo>
                  <a:pt x="617601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/>
          <p:cNvSpPr/>
          <p:nvPr/>
        </p:nvSpPr>
        <p:spPr>
          <a:xfrm>
            <a:off x="1724291" y="4481995"/>
            <a:ext cx="2165350" cy="360045"/>
          </a:xfrm>
          <a:custGeom>
            <a:avLst/>
            <a:gdLst/>
            <a:ahLst/>
            <a:cxnLst/>
            <a:rect l="l" t="t" r="r" b="b"/>
            <a:pathLst>
              <a:path w="2165350" h="360045">
                <a:moveTo>
                  <a:pt x="2165324" y="0"/>
                </a:moveTo>
                <a:lnTo>
                  <a:pt x="0" y="0"/>
                </a:lnTo>
                <a:lnTo>
                  <a:pt x="0" y="359994"/>
                </a:lnTo>
                <a:lnTo>
                  <a:pt x="2165324" y="359994"/>
                </a:lnTo>
                <a:lnTo>
                  <a:pt x="2165324" y="0"/>
                </a:lnTo>
                <a:close/>
              </a:path>
            </a:pathLst>
          </a:custGeom>
          <a:solidFill>
            <a:srgbClr val="36BB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"/>
          <p:cNvSpPr/>
          <p:nvPr/>
        </p:nvSpPr>
        <p:spPr>
          <a:xfrm>
            <a:off x="3887406" y="4481995"/>
            <a:ext cx="4537075" cy="360045"/>
          </a:xfrm>
          <a:custGeom>
            <a:avLst/>
            <a:gdLst/>
            <a:ahLst/>
            <a:cxnLst/>
            <a:rect l="l" t="t" r="r" b="b"/>
            <a:pathLst>
              <a:path w="4537075" h="360045">
                <a:moveTo>
                  <a:pt x="4536592" y="0"/>
                </a:moveTo>
                <a:lnTo>
                  <a:pt x="0" y="0"/>
                </a:lnTo>
                <a:lnTo>
                  <a:pt x="0" y="359994"/>
                </a:lnTo>
                <a:lnTo>
                  <a:pt x="4536592" y="359994"/>
                </a:lnTo>
                <a:lnTo>
                  <a:pt x="4536592" y="0"/>
                </a:lnTo>
                <a:close/>
              </a:path>
            </a:pathLst>
          </a:custGeom>
          <a:solidFill>
            <a:srgbClr val="109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3"/>
          <p:cNvSpPr/>
          <p:nvPr/>
        </p:nvSpPr>
        <p:spPr>
          <a:xfrm>
            <a:off x="720001" y="5481167"/>
            <a:ext cx="462915" cy="360045"/>
          </a:xfrm>
          <a:custGeom>
            <a:avLst/>
            <a:gdLst/>
            <a:ahLst/>
            <a:cxnLst/>
            <a:rect l="l" t="t" r="r" b="b"/>
            <a:pathLst>
              <a:path w="462915" h="360045">
                <a:moveTo>
                  <a:pt x="462584" y="0"/>
                </a:moveTo>
                <a:lnTo>
                  <a:pt x="0" y="0"/>
                </a:lnTo>
                <a:lnTo>
                  <a:pt x="0" y="359994"/>
                </a:lnTo>
                <a:lnTo>
                  <a:pt x="462584" y="359994"/>
                </a:lnTo>
                <a:lnTo>
                  <a:pt x="462584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4"/>
          <p:cNvSpPr/>
          <p:nvPr/>
        </p:nvSpPr>
        <p:spPr>
          <a:xfrm>
            <a:off x="1178928" y="5481167"/>
            <a:ext cx="306705" cy="360045"/>
          </a:xfrm>
          <a:custGeom>
            <a:avLst/>
            <a:gdLst/>
            <a:ahLst/>
            <a:cxnLst/>
            <a:rect l="l" t="t" r="r" b="b"/>
            <a:pathLst>
              <a:path w="306705" h="360045">
                <a:moveTo>
                  <a:pt x="306260" y="0"/>
                </a:moveTo>
                <a:lnTo>
                  <a:pt x="0" y="0"/>
                </a:lnTo>
                <a:lnTo>
                  <a:pt x="0" y="359994"/>
                </a:lnTo>
                <a:lnTo>
                  <a:pt x="306260" y="359994"/>
                </a:lnTo>
                <a:lnTo>
                  <a:pt x="306260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5"/>
          <p:cNvSpPr/>
          <p:nvPr/>
        </p:nvSpPr>
        <p:spPr>
          <a:xfrm>
            <a:off x="1484858" y="5481167"/>
            <a:ext cx="1069975" cy="360045"/>
          </a:xfrm>
          <a:custGeom>
            <a:avLst/>
            <a:gdLst/>
            <a:ahLst/>
            <a:cxnLst/>
            <a:rect l="l" t="t" r="r" b="b"/>
            <a:pathLst>
              <a:path w="1069975" h="360045">
                <a:moveTo>
                  <a:pt x="1069835" y="0"/>
                </a:moveTo>
                <a:lnTo>
                  <a:pt x="0" y="0"/>
                </a:lnTo>
                <a:lnTo>
                  <a:pt x="0" y="359994"/>
                </a:lnTo>
                <a:lnTo>
                  <a:pt x="1069835" y="359994"/>
                </a:lnTo>
                <a:lnTo>
                  <a:pt x="1069835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6"/>
          <p:cNvSpPr/>
          <p:nvPr/>
        </p:nvSpPr>
        <p:spPr>
          <a:xfrm>
            <a:off x="2555684" y="5481167"/>
            <a:ext cx="2070735" cy="360045"/>
          </a:xfrm>
          <a:custGeom>
            <a:avLst/>
            <a:gdLst/>
            <a:ahLst/>
            <a:cxnLst/>
            <a:rect l="l" t="t" r="r" b="b"/>
            <a:pathLst>
              <a:path w="2070735" h="360045">
                <a:moveTo>
                  <a:pt x="2070227" y="0"/>
                </a:moveTo>
                <a:lnTo>
                  <a:pt x="0" y="0"/>
                </a:lnTo>
                <a:lnTo>
                  <a:pt x="0" y="359994"/>
                </a:lnTo>
                <a:lnTo>
                  <a:pt x="2070227" y="359994"/>
                </a:lnTo>
                <a:lnTo>
                  <a:pt x="2070227" y="0"/>
                </a:lnTo>
                <a:close/>
              </a:path>
            </a:pathLst>
          </a:custGeom>
          <a:solidFill>
            <a:srgbClr val="36BB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7"/>
          <p:cNvSpPr/>
          <p:nvPr/>
        </p:nvSpPr>
        <p:spPr>
          <a:xfrm>
            <a:off x="4620831" y="5481167"/>
            <a:ext cx="3803650" cy="360045"/>
          </a:xfrm>
          <a:custGeom>
            <a:avLst/>
            <a:gdLst/>
            <a:ahLst/>
            <a:cxnLst/>
            <a:rect l="l" t="t" r="r" b="b"/>
            <a:pathLst>
              <a:path w="3803650" h="360045">
                <a:moveTo>
                  <a:pt x="3803167" y="0"/>
                </a:moveTo>
                <a:lnTo>
                  <a:pt x="0" y="0"/>
                </a:lnTo>
                <a:lnTo>
                  <a:pt x="0" y="359994"/>
                </a:lnTo>
                <a:lnTo>
                  <a:pt x="3803167" y="359994"/>
                </a:lnTo>
                <a:lnTo>
                  <a:pt x="3803167" y="0"/>
                </a:lnTo>
                <a:close/>
              </a:path>
            </a:pathLst>
          </a:custGeom>
          <a:solidFill>
            <a:srgbClr val="109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8"/>
          <p:cNvSpPr/>
          <p:nvPr/>
        </p:nvSpPr>
        <p:spPr>
          <a:xfrm>
            <a:off x="720001" y="2481173"/>
            <a:ext cx="306070" cy="360045"/>
          </a:xfrm>
          <a:custGeom>
            <a:avLst/>
            <a:gdLst/>
            <a:ahLst/>
            <a:cxnLst/>
            <a:rect l="l" t="t" r="r" b="b"/>
            <a:pathLst>
              <a:path w="306069" h="360044">
                <a:moveTo>
                  <a:pt x="306070" y="0"/>
                </a:moveTo>
                <a:lnTo>
                  <a:pt x="0" y="0"/>
                </a:lnTo>
                <a:lnTo>
                  <a:pt x="0" y="359994"/>
                </a:lnTo>
                <a:lnTo>
                  <a:pt x="306070" y="359994"/>
                </a:lnTo>
                <a:lnTo>
                  <a:pt x="30607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9"/>
          <p:cNvSpPr/>
          <p:nvPr/>
        </p:nvSpPr>
        <p:spPr>
          <a:xfrm>
            <a:off x="1025944" y="2481173"/>
            <a:ext cx="78740" cy="360045"/>
          </a:xfrm>
          <a:custGeom>
            <a:avLst/>
            <a:gdLst/>
            <a:ahLst/>
            <a:cxnLst/>
            <a:rect l="l" t="t" r="r" b="b"/>
            <a:pathLst>
              <a:path w="78740" h="360044">
                <a:moveTo>
                  <a:pt x="78384" y="0"/>
                </a:moveTo>
                <a:lnTo>
                  <a:pt x="0" y="0"/>
                </a:lnTo>
                <a:lnTo>
                  <a:pt x="0" y="359994"/>
                </a:lnTo>
                <a:lnTo>
                  <a:pt x="78384" y="359994"/>
                </a:lnTo>
                <a:lnTo>
                  <a:pt x="78384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0"/>
          <p:cNvSpPr/>
          <p:nvPr/>
        </p:nvSpPr>
        <p:spPr>
          <a:xfrm>
            <a:off x="1102436" y="2481173"/>
            <a:ext cx="539750" cy="360045"/>
          </a:xfrm>
          <a:custGeom>
            <a:avLst/>
            <a:gdLst/>
            <a:ahLst/>
            <a:cxnLst/>
            <a:rect l="l" t="t" r="r" b="b"/>
            <a:pathLst>
              <a:path w="539750" h="360044">
                <a:moveTo>
                  <a:pt x="539267" y="0"/>
                </a:moveTo>
                <a:lnTo>
                  <a:pt x="0" y="0"/>
                </a:lnTo>
                <a:lnTo>
                  <a:pt x="0" y="359994"/>
                </a:lnTo>
                <a:lnTo>
                  <a:pt x="539267" y="359994"/>
                </a:lnTo>
                <a:lnTo>
                  <a:pt x="539267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1"/>
          <p:cNvSpPr/>
          <p:nvPr/>
        </p:nvSpPr>
        <p:spPr>
          <a:xfrm>
            <a:off x="1637842" y="2481173"/>
            <a:ext cx="1454785" cy="360045"/>
          </a:xfrm>
          <a:custGeom>
            <a:avLst/>
            <a:gdLst/>
            <a:ahLst/>
            <a:cxnLst/>
            <a:rect l="l" t="t" r="r" b="b"/>
            <a:pathLst>
              <a:path w="1454785" h="360044">
                <a:moveTo>
                  <a:pt x="1454226" y="0"/>
                </a:moveTo>
                <a:lnTo>
                  <a:pt x="0" y="0"/>
                </a:lnTo>
                <a:lnTo>
                  <a:pt x="0" y="359994"/>
                </a:lnTo>
                <a:lnTo>
                  <a:pt x="1454226" y="359994"/>
                </a:lnTo>
                <a:lnTo>
                  <a:pt x="1454226" y="0"/>
                </a:lnTo>
                <a:close/>
              </a:path>
            </a:pathLst>
          </a:custGeom>
          <a:solidFill>
            <a:srgbClr val="36BB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2"/>
          <p:cNvSpPr/>
          <p:nvPr/>
        </p:nvSpPr>
        <p:spPr>
          <a:xfrm>
            <a:off x="3091091" y="2481173"/>
            <a:ext cx="5333365" cy="360045"/>
          </a:xfrm>
          <a:custGeom>
            <a:avLst/>
            <a:gdLst/>
            <a:ahLst/>
            <a:cxnLst/>
            <a:rect l="l" t="t" r="r" b="b"/>
            <a:pathLst>
              <a:path w="5333365" h="360044">
                <a:moveTo>
                  <a:pt x="5332907" y="0"/>
                </a:moveTo>
                <a:lnTo>
                  <a:pt x="0" y="0"/>
                </a:lnTo>
                <a:lnTo>
                  <a:pt x="0" y="359994"/>
                </a:lnTo>
                <a:lnTo>
                  <a:pt x="5332907" y="359994"/>
                </a:lnTo>
                <a:lnTo>
                  <a:pt x="5332907" y="0"/>
                </a:lnTo>
                <a:close/>
              </a:path>
            </a:pathLst>
          </a:custGeom>
          <a:solidFill>
            <a:srgbClr val="109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3"/>
          <p:cNvSpPr txBox="1"/>
          <p:nvPr/>
        </p:nvSpPr>
        <p:spPr>
          <a:xfrm>
            <a:off x="707299" y="2155299"/>
            <a:ext cx="205613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90" dirty="0">
                <a:solidFill>
                  <a:srgbClr val="083675"/>
                </a:solidFill>
                <a:latin typeface="Open Sans"/>
                <a:cs typeface="Open Sans"/>
              </a:rPr>
              <a:t>GÜNSTIGE</a:t>
            </a:r>
            <a:r>
              <a:rPr sz="1100" b="1" spc="13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100" b="1" spc="100" dirty="0">
                <a:solidFill>
                  <a:srgbClr val="083675"/>
                </a:solidFill>
                <a:latin typeface="Open Sans"/>
                <a:cs typeface="Open Sans"/>
              </a:rPr>
              <a:t>KONDITIONEN</a:t>
            </a:r>
            <a:r>
              <a:rPr sz="1100" b="1" spc="-18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48" name="object 24"/>
          <p:cNvSpPr txBox="1"/>
          <p:nvPr/>
        </p:nvSpPr>
        <p:spPr>
          <a:xfrm>
            <a:off x="1067300" y="6162155"/>
            <a:ext cx="189420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80" dirty="0">
                <a:solidFill>
                  <a:srgbClr val="FF3333"/>
                </a:solidFill>
                <a:latin typeface="Open Sans"/>
                <a:cs typeface="Open Sans"/>
              </a:rPr>
              <a:t>ÜBERHAUPT </a:t>
            </a:r>
            <a:r>
              <a:rPr sz="900" b="1" spc="70" dirty="0">
                <a:solidFill>
                  <a:srgbClr val="FF3333"/>
                </a:solidFill>
                <a:latin typeface="Open Sans"/>
                <a:cs typeface="Open Sans"/>
              </a:rPr>
              <a:t>NICHT</a:t>
            </a:r>
            <a:r>
              <a:rPr sz="900" b="1" spc="19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r>
              <a:rPr sz="900" b="1" spc="75" dirty="0">
                <a:solidFill>
                  <a:srgbClr val="FF3333"/>
                </a:solidFill>
                <a:latin typeface="Open Sans"/>
                <a:cs typeface="Open Sans"/>
              </a:rPr>
              <a:t>WICHTIG</a:t>
            </a:r>
            <a:r>
              <a:rPr sz="900" b="1" spc="-14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9" name="object 25"/>
          <p:cNvSpPr txBox="1"/>
          <p:nvPr/>
        </p:nvSpPr>
        <p:spPr>
          <a:xfrm>
            <a:off x="7110569" y="6162155"/>
            <a:ext cx="97790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65" dirty="0">
                <a:solidFill>
                  <a:srgbClr val="109F7B"/>
                </a:solidFill>
                <a:latin typeface="Open Sans"/>
                <a:cs typeface="Open Sans"/>
              </a:rPr>
              <a:t>SEHR</a:t>
            </a:r>
            <a:r>
              <a:rPr sz="900" b="1" spc="100" dirty="0">
                <a:solidFill>
                  <a:srgbClr val="109F7B"/>
                </a:solidFill>
                <a:latin typeface="Open Sans"/>
                <a:cs typeface="Open Sans"/>
              </a:rPr>
              <a:t> </a:t>
            </a:r>
            <a:r>
              <a:rPr sz="900" b="1" spc="75" dirty="0">
                <a:solidFill>
                  <a:srgbClr val="109F7B"/>
                </a:solidFill>
                <a:latin typeface="Open Sans"/>
                <a:cs typeface="Open Sans"/>
              </a:rPr>
              <a:t>WICHTIG</a:t>
            </a:r>
            <a:r>
              <a:rPr sz="900" b="1" spc="-145" dirty="0">
                <a:solidFill>
                  <a:srgbClr val="109F7B"/>
                </a:solidFill>
                <a:latin typeface="Open Sans"/>
                <a:cs typeface="Open Sans"/>
              </a:rPr>
              <a:t> 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0" name="object 26"/>
          <p:cNvSpPr txBox="1"/>
          <p:nvPr/>
        </p:nvSpPr>
        <p:spPr>
          <a:xfrm>
            <a:off x="7741101" y="2564114"/>
            <a:ext cx="434975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70</a:t>
            </a:r>
            <a:r>
              <a:rPr sz="14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400" dirty="0">
              <a:latin typeface="Open Sans"/>
              <a:cs typeface="Open Sans"/>
            </a:endParaRPr>
          </a:p>
        </p:txBody>
      </p:sp>
      <p:graphicFrame>
        <p:nvGraphicFramePr>
          <p:cNvPr id="51" name="objec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656705"/>
              </p:ext>
            </p:extLst>
          </p:nvPr>
        </p:nvGraphicFramePr>
        <p:xfrm>
          <a:off x="720001" y="3470833"/>
          <a:ext cx="7703996" cy="359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292"/>
                <a:gridCol w="77978"/>
                <a:gridCol w="542302"/>
                <a:gridCol w="1698174"/>
                <a:gridCol w="5077250"/>
              </a:tblGrid>
              <a:tr h="359994">
                <a:tc>
                  <a:txBody>
                    <a:bodyPr/>
                    <a:lstStyle/>
                    <a:p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R w="3047">
                      <a:solidFill>
                        <a:srgbClr val="FFFFFF"/>
                      </a:solidFill>
                      <a:prstDash val="solid"/>
                    </a:lnR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L w="3047">
                      <a:solidFill>
                        <a:srgbClr val="FFFFFF"/>
                      </a:solidFill>
                      <a:prstDash val="solid"/>
                    </a:lnL>
                    <a:solidFill>
                      <a:srgbClr val="36BB86"/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66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%</a:t>
                      </a:r>
                      <a:endParaRPr sz="1400" dirty="0">
                        <a:latin typeface="Open Sans"/>
                        <a:cs typeface="Open Sans"/>
                      </a:endParaRPr>
                    </a:p>
                  </a:txBody>
                  <a:tcPr marL="0" marR="0" marT="0" marB="0" anchor="ctr">
                    <a:solidFill>
                      <a:srgbClr val="109F7B"/>
                    </a:solidFill>
                  </a:tcPr>
                </a:tc>
              </a:tr>
            </a:tbl>
          </a:graphicData>
        </a:graphic>
      </p:graphicFrame>
      <p:sp>
        <p:nvSpPr>
          <p:cNvPr id="52" name="object 28"/>
          <p:cNvSpPr txBox="1"/>
          <p:nvPr/>
        </p:nvSpPr>
        <p:spPr>
          <a:xfrm>
            <a:off x="7741101" y="4547118"/>
            <a:ext cx="434975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59</a:t>
            </a:r>
            <a:r>
              <a:rPr sz="14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53" name="object 29"/>
          <p:cNvSpPr txBox="1"/>
          <p:nvPr/>
        </p:nvSpPr>
        <p:spPr>
          <a:xfrm>
            <a:off x="7741101" y="5564134"/>
            <a:ext cx="434975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50</a:t>
            </a:r>
            <a:r>
              <a:rPr sz="14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40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Kreditrate statt</a:t>
            </a:r>
            <a:r>
              <a:rPr sz="4000" spc="-80" dirty="0"/>
              <a:t> </a:t>
            </a:r>
            <a:r>
              <a:rPr sz="4000" dirty="0"/>
              <a:t>Miete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134085" y="5319184"/>
            <a:ext cx="131564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75" dirty="0">
                <a:solidFill>
                  <a:srgbClr val="109F7B"/>
                </a:solidFill>
                <a:latin typeface="Open Sans"/>
                <a:cs typeface="Open Sans"/>
              </a:rPr>
              <a:t>TRIFFT SEHR</a:t>
            </a:r>
            <a:r>
              <a:rPr sz="1000" b="1" spc="245" dirty="0">
                <a:solidFill>
                  <a:srgbClr val="109F7B"/>
                </a:solidFill>
                <a:latin typeface="Open Sans"/>
                <a:cs typeface="Open Sans"/>
              </a:rPr>
              <a:t> </a:t>
            </a:r>
            <a:r>
              <a:rPr sz="1000" b="1" spc="45" dirty="0">
                <a:solidFill>
                  <a:srgbClr val="109F7B"/>
                </a:solidFill>
                <a:latin typeface="Open Sans"/>
                <a:cs typeface="Open Sans"/>
              </a:rPr>
              <a:t>ZU</a:t>
            </a:r>
            <a:r>
              <a:rPr sz="1000" b="1" spc="-160" dirty="0">
                <a:solidFill>
                  <a:srgbClr val="109F7B"/>
                </a:solidFill>
                <a:latin typeface="Open Sans"/>
                <a:cs typeface="Open Sans"/>
              </a:rPr>
              <a:t> 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5319185"/>
            <a:ext cx="16539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75" dirty="0">
                <a:solidFill>
                  <a:srgbClr val="FF3333"/>
                </a:solidFill>
                <a:latin typeface="Open Sans"/>
                <a:cs typeface="Open Sans"/>
              </a:rPr>
              <a:t>TRIFFT </a:t>
            </a:r>
            <a:r>
              <a:rPr sz="1000" b="1" spc="80" dirty="0" smtClean="0">
                <a:solidFill>
                  <a:srgbClr val="FF3333"/>
                </a:solidFill>
                <a:latin typeface="Open Sans"/>
                <a:cs typeface="Open Sans"/>
              </a:rPr>
              <a:t>GARNICHT</a:t>
            </a:r>
            <a:r>
              <a:rPr lang="de-DE" sz="1000" b="1" spc="27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r>
              <a:rPr sz="1000" b="1" spc="45" dirty="0" smtClean="0">
                <a:solidFill>
                  <a:srgbClr val="FF3333"/>
                </a:solidFill>
                <a:latin typeface="Open Sans"/>
                <a:cs typeface="Open Sans"/>
              </a:rPr>
              <a:t>ZU</a:t>
            </a:r>
            <a:r>
              <a:rPr sz="1000" b="1" spc="-160" dirty="0" smtClean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3540" y="1850880"/>
            <a:ext cx="2030095" cy="70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7200"/>
              </a:lnSpc>
            </a:pPr>
            <a:r>
              <a:rPr sz="1400" dirty="0">
                <a:solidFill>
                  <a:srgbClr val="083675"/>
                </a:solidFill>
                <a:latin typeface="Open Sans"/>
                <a:cs typeface="Open Sans"/>
              </a:rPr>
              <a:t>Immobilien </a:t>
            </a:r>
            <a:r>
              <a:rPr sz="1400" spc="-5" dirty="0">
                <a:solidFill>
                  <a:srgbClr val="083675"/>
                </a:solidFill>
                <a:latin typeface="Open Sans"/>
                <a:cs typeface="Open Sans"/>
              </a:rPr>
              <a:t>sind </a:t>
            </a:r>
            <a:r>
              <a:rPr sz="1400" dirty="0">
                <a:solidFill>
                  <a:srgbClr val="083675"/>
                </a:solidFill>
                <a:latin typeface="Open Sans"/>
                <a:cs typeface="Open Sans"/>
              </a:rPr>
              <a:t>eine  </a:t>
            </a:r>
            <a:r>
              <a:rPr sz="1400" b="1" dirty="0">
                <a:solidFill>
                  <a:srgbClr val="083675"/>
                </a:solidFill>
                <a:latin typeface="Open Sans"/>
                <a:cs typeface="Open Sans"/>
              </a:rPr>
              <a:t>wertbeständige</a:t>
            </a:r>
            <a:r>
              <a:rPr sz="14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083675"/>
                </a:solidFill>
                <a:latin typeface="Open Sans"/>
                <a:cs typeface="Open Sans"/>
              </a:rPr>
              <a:t>Anlage  für die</a:t>
            </a:r>
            <a:r>
              <a:rPr sz="1400" spc="-11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083675"/>
                </a:solidFill>
                <a:latin typeface="Open Sans"/>
                <a:cs typeface="Open Sans"/>
              </a:rPr>
              <a:t>Zukunft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4411" y="1851057"/>
            <a:ext cx="2453005" cy="93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7200"/>
              </a:lnSpc>
            </a:pPr>
            <a:r>
              <a:rPr sz="1400" dirty="0">
                <a:solidFill>
                  <a:srgbClr val="083675"/>
                </a:solidFill>
                <a:latin typeface="Open Sans"/>
                <a:cs typeface="Open Sans"/>
              </a:rPr>
              <a:t>Bei den derzeitigen</a:t>
            </a:r>
            <a:r>
              <a:rPr sz="1400" spc="-11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083675"/>
                </a:solidFill>
                <a:latin typeface="Open Sans"/>
                <a:cs typeface="Open Sans"/>
              </a:rPr>
              <a:t>niedrigen  Zinsen ist es besser, in  </a:t>
            </a:r>
            <a:r>
              <a:rPr sz="1400" b="1" spc="-5" dirty="0">
                <a:solidFill>
                  <a:srgbClr val="083675"/>
                </a:solidFill>
                <a:latin typeface="Open Sans"/>
                <a:cs typeface="Open Sans"/>
              </a:rPr>
              <a:t>Immobilien </a:t>
            </a:r>
            <a:r>
              <a:rPr sz="1400" b="1" dirty="0">
                <a:solidFill>
                  <a:srgbClr val="083675"/>
                </a:solidFill>
                <a:latin typeface="Open Sans"/>
                <a:cs typeface="Open Sans"/>
              </a:rPr>
              <a:t>zu </a:t>
            </a:r>
            <a:r>
              <a:rPr sz="1400" b="1" spc="-5" dirty="0">
                <a:solidFill>
                  <a:srgbClr val="083675"/>
                </a:solidFill>
                <a:latin typeface="Open Sans"/>
                <a:cs typeface="Open Sans"/>
              </a:rPr>
              <a:t>investieren</a:t>
            </a:r>
            <a:r>
              <a:rPr sz="1400" spc="-5" dirty="0">
                <a:solidFill>
                  <a:srgbClr val="083675"/>
                </a:solidFill>
                <a:latin typeface="Open Sans"/>
                <a:cs typeface="Open Sans"/>
              </a:rPr>
              <a:t>,  als sein </a:t>
            </a:r>
            <a:r>
              <a:rPr sz="1400" dirty="0">
                <a:solidFill>
                  <a:srgbClr val="083675"/>
                </a:solidFill>
                <a:latin typeface="Open Sans"/>
                <a:cs typeface="Open Sans"/>
              </a:rPr>
              <a:t>Geld zu</a:t>
            </a:r>
            <a:r>
              <a:rPr sz="1400" spc="-8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083675"/>
                </a:solidFill>
                <a:latin typeface="Open Sans"/>
                <a:cs typeface="Open Sans"/>
              </a:rPr>
              <a:t>sparen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6275" y="1851235"/>
            <a:ext cx="1955800" cy="93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7200"/>
              </a:lnSpc>
            </a:pPr>
            <a:r>
              <a:rPr sz="1400" dirty="0">
                <a:solidFill>
                  <a:srgbClr val="083675"/>
                </a:solidFill>
                <a:latin typeface="Open Sans"/>
                <a:cs typeface="Open Sans"/>
              </a:rPr>
              <a:t>Ich </a:t>
            </a:r>
            <a:r>
              <a:rPr sz="1400" b="1" dirty="0">
                <a:solidFill>
                  <a:srgbClr val="083675"/>
                </a:solidFill>
                <a:latin typeface="Open Sans"/>
                <a:cs typeface="Open Sans"/>
              </a:rPr>
              <a:t>zahle </a:t>
            </a:r>
            <a:r>
              <a:rPr sz="1400" b="1" spc="-5" dirty="0">
                <a:solidFill>
                  <a:srgbClr val="083675"/>
                </a:solidFill>
                <a:latin typeface="Open Sans"/>
                <a:cs typeface="Open Sans"/>
              </a:rPr>
              <a:t>lieber </a:t>
            </a:r>
            <a:r>
              <a:rPr sz="1400" b="1" dirty="0">
                <a:solidFill>
                  <a:srgbClr val="083675"/>
                </a:solidFill>
                <a:latin typeface="Open Sans"/>
                <a:cs typeface="Open Sans"/>
              </a:rPr>
              <a:t>die  </a:t>
            </a:r>
            <a:r>
              <a:rPr sz="1400" b="1" spc="-5" dirty="0">
                <a:solidFill>
                  <a:srgbClr val="083675"/>
                </a:solidFill>
                <a:latin typeface="Open Sans"/>
                <a:cs typeface="Open Sans"/>
              </a:rPr>
              <a:t>Kreditraten </a:t>
            </a:r>
            <a:r>
              <a:rPr sz="1400" b="1" dirty="0">
                <a:solidFill>
                  <a:srgbClr val="083675"/>
                </a:solidFill>
                <a:latin typeface="Open Sans"/>
                <a:cs typeface="Open Sans"/>
              </a:rPr>
              <a:t>als</a:t>
            </a:r>
            <a:r>
              <a:rPr sz="1400" b="1" spc="-6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400" b="1" spc="-5" dirty="0">
                <a:solidFill>
                  <a:srgbClr val="083675"/>
                </a:solidFill>
                <a:latin typeface="Open Sans"/>
                <a:cs typeface="Open Sans"/>
              </a:rPr>
              <a:t>Miete</a:t>
            </a:r>
            <a:r>
              <a:rPr sz="1400" spc="-5" dirty="0">
                <a:solidFill>
                  <a:srgbClr val="083675"/>
                </a:solidFill>
                <a:latin typeface="Open Sans"/>
                <a:cs typeface="Open Sans"/>
              </a:rPr>
              <a:t>,  </a:t>
            </a:r>
            <a:r>
              <a:rPr sz="1400" dirty="0">
                <a:solidFill>
                  <a:srgbClr val="083675"/>
                </a:solidFill>
                <a:latin typeface="Open Sans"/>
                <a:cs typeface="Open Sans"/>
              </a:rPr>
              <a:t>dann gehört das Haus  irgendwann einmal</a:t>
            </a:r>
            <a:r>
              <a:rPr sz="1400" spc="-10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400" spc="-5" dirty="0">
                <a:solidFill>
                  <a:srgbClr val="083675"/>
                </a:solidFill>
                <a:latin typeface="Open Sans"/>
                <a:cs typeface="Open Sans"/>
              </a:rPr>
              <a:t>mir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48000" y="3647952"/>
            <a:ext cx="900430" cy="900430"/>
          </a:xfrm>
          <a:custGeom>
            <a:avLst/>
            <a:gdLst/>
            <a:ahLst/>
            <a:cxnLst/>
            <a:rect l="l" t="t" r="r" b="b"/>
            <a:pathLst>
              <a:path w="900430" h="900429">
                <a:moveTo>
                  <a:pt x="449999" y="0"/>
                </a:moveTo>
                <a:lnTo>
                  <a:pt x="400966" y="2640"/>
                </a:lnTo>
                <a:lnTo>
                  <a:pt x="353464" y="10379"/>
                </a:lnTo>
                <a:lnTo>
                  <a:pt x="307765" y="22941"/>
                </a:lnTo>
                <a:lnTo>
                  <a:pt x="264144" y="40052"/>
                </a:lnTo>
                <a:lnTo>
                  <a:pt x="222876" y="61438"/>
                </a:lnTo>
                <a:lnTo>
                  <a:pt x="184236" y="86824"/>
                </a:lnTo>
                <a:lnTo>
                  <a:pt x="148497" y="115935"/>
                </a:lnTo>
                <a:lnTo>
                  <a:pt x="115935" y="148497"/>
                </a:lnTo>
                <a:lnTo>
                  <a:pt x="86824" y="184236"/>
                </a:lnTo>
                <a:lnTo>
                  <a:pt x="61438" y="222876"/>
                </a:lnTo>
                <a:lnTo>
                  <a:pt x="40052" y="264144"/>
                </a:lnTo>
                <a:lnTo>
                  <a:pt x="22941" y="307765"/>
                </a:lnTo>
                <a:lnTo>
                  <a:pt x="10379" y="353464"/>
                </a:lnTo>
                <a:lnTo>
                  <a:pt x="2640" y="400966"/>
                </a:lnTo>
                <a:lnTo>
                  <a:pt x="0" y="449999"/>
                </a:lnTo>
                <a:lnTo>
                  <a:pt x="2640" y="499033"/>
                </a:lnTo>
                <a:lnTo>
                  <a:pt x="10379" y="546537"/>
                </a:lnTo>
                <a:lnTo>
                  <a:pt x="22941" y="592237"/>
                </a:lnTo>
                <a:lnTo>
                  <a:pt x="40052" y="635859"/>
                </a:lnTo>
                <a:lnTo>
                  <a:pt x="61438" y="677127"/>
                </a:lnTo>
                <a:lnTo>
                  <a:pt x="86824" y="715767"/>
                </a:lnTo>
                <a:lnTo>
                  <a:pt x="115935" y="751505"/>
                </a:lnTo>
                <a:lnTo>
                  <a:pt x="148497" y="784067"/>
                </a:lnTo>
                <a:lnTo>
                  <a:pt x="184236" y="813177"/>
                </a:lnTo>
                <a:lnTo>
                  <a:pt x="222876" y="838562"/>
                </a:lnTo>
                <a:lnTo>
                  <a:pt x="264144" y="859947"/>
                </a:lnTo>
                <a:lnTo>
                  <a:pt x="307765" y="877058"/>
                </a:lnTo>
                <a:lnTo>
                  <a:pt x="353464" y="889619"/>
                </a:lnTo>
                <a:lnTo>
                  <a:pt x="400966" y="897357"/>
                </a:lnTo>
                <a:lnTo>
                  <a:pt x="449999" y="899998"/>
                </a:lnTo>
                <a:lnTo>
                  <a:pt x="499031" y="897357"/>
                </a:lnTo>
                <a:lnTo>
                  <a:pt x="546534" y="889619"/>
                </a:lnTo>
                <a:lnTo>
                  <a:pt x="592233" y="877058"/>
                </a:lnTo>
                <a:lnTo>
                  <a:pt x="635853" y="859947"/>
                </a:lnTo>
                <a:lnTo>
                  <a:pt x="677121" y="838562"/>
                </a:lnTo>
                <a:lnTo>
                  <a:pt x="715762" y="813177"/>
                </a:lnTo>
                <a:lnTo>
                  <a:pt x="751500" y="784067"/>
                </a:lnTo>
                <a:lnTo>
                  <a:pt x="784062" y="751505"/>
                </a:lnTo>
                <a:lnTo>
                  <a:pt x="813174" y="715767"/>
                </a:lnTo>
                <a:lnTo>
                  <a:pt x="838559" y="677127"/>
                </a:lnTo>
                <a:lnTo>
                  <a:pt x="859945" y="635859"/>
                </a:lnTo>
                <a:lnTo>
                  <a:pt x="877056" y="592237"/>
                </a:lnTo>
                <a:lnTo>
                  <a:pt x="889619" y="546537"/>
                </a:lnTo>
                <a:lnTo>
                  <a:pt x="897357" y="499033"/>
                </a:lnTo>
                <a:lnTo>
                  <a:pt x="899998" y="449999"/>
                </a:lnTo>
                <a:lnTo>
                  <a:pt x="897357" y="400966"/>
                </a:lnTo>
                <a:lnTo>
                  <a:pt x="889619" y="353464"/>
                </a:lnTo>
                <a:lnTo>
                  <a:pt x="877056" y="307765"/>
                </a:lnTo>
                <a:lnTo>
                  <a:pt x="859945" y="264144"/>
                </a:lnTo>
                <a:lnTo>
                  <a:pt x="838559" y="222876"/>
                </a:lnTo>
                <a:lnTo>
                  <a:pt x="813174" y="184236"/>
                </a:lnTo>
                <a:lnTo>
                  <a:pt x="784062" y="148497"/>
                </a:lnTo>
                <a:lnTo>
                  <a:pt x="751500" y="115935"/>
                </a:lnTo>
                <a:lnTo>
                  <a:pt x="715762" y="86824"/>
                </a:lnTo>
                <a:lnTo>
                  <a:pt x="677121" y="61438"/>
                </a:lnTo>
                <a:lnTo>
                  <a:pt x="635853" y="40052"/>
                </a:lnTo>
                <a:lnTo>
                  <a:pt x="592233" y="22941"/>
                </a:lnTo>
                <a:lnTo>
                  <a:pt x="546534" y="10379"/>
                </a:lnTo>
                <a:lnTo>
                  <a:pt x="499031" y="2640"/>
                </a:lnTo>
                <a:lnTo>
                  <a:pt x="449999" y="0"/>
                </a:lnTo>
                <a:close/>
              </a:path>
            </a:pathLst>
          </a:custGeom>
          <a:solidFill>
            <a:srgbClr val="D3E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2739" y="3189001"/>
            <a:ext cx="125730" cy="900430"/>
          </a:xfrm>
          <a:custGeom>
            <a:avLst/>
            <a:gdLst/>
            <a:ahLst/>
            <a:cxnLst/>
            <a:rect l="l" t="t" r="r" b="b"/>
            <a:pathLst>
              <a:path w="125730" h="900429">
                <a:moveTo>
                  <a:pt x="125260" y="0"/>
                </a:moveTo>
                <a:lnTo>
                  <a:pt x="94451" y="590"/>
                </a:lnTo>
                <a:lnTo>
                  <a:pt x="62487" y="2305"/>
                </a:lnTo>
                <a:lnTo>
                  <a:pt x="30594" y="5057"/>
                </a:lnTo>
                <a:lnTo>
                  <a:pt x="0" y="8762"/>
                </a:lnTo>
                <a:lnTo>
                  <a:pt x="125260" y="899998"/>
                </a:lnTo>
                <a:lnTo>
                  <a:pt x="12526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1665" y="3197764"/>
            <a:ext cx="436880" cy="891540"/>
          </a:xfrm>
          <a:custGeom>
            <a:avLst/>
            <a:gdLst/>
            <a:ahLst/>
            <a:cxnLst/>
            <a:rect l="l" t="t" r="r" b="b"/>
            <a:pathLst>
              <a:path w="436880" h="891539">
                <a:moveTo>
                  <a:pt x="311073" y="0"/>
                </a:moveTo>
                <a:lnTo>
                  <a:pt x="262124" y="7956"/>
                </a:lnTo>
                <a:lnTo>
                  <a:pt x="215998" y="17775"/>
                </a:lnTo>
                <a:lnTo>
                  <a:pt x="171903" y="29720"/>
                </a:lnTo>
                <a:lnTo>
                  <a:pt x="129047" y="44059"/>
                </a:lnTo>
                <a:lnTo>
                  <a:pt x="86638" y="61054"/>
                </a:lnTo>
                <a:lnTo>
                  <a:pt x="43887" y="80971"/>
                </a:lnTo>
                <a:lnTo>
                  <a:pt x="0" y="104076"/>
                </a:lnTo>
                <a:lnTo>
                  <a:pt x="436333" y="891235"/>
                </a:lnTo>
                <a:lnTo>
                  <a:pt x="311073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8001" y="3301841"/>
            <a:ext cx="900430" cy="1687195"/>
          </a:xfrm>
          <a:custGeom>
            <a:avLst/>
            <a:gdLst/>
            <a:ahLst/>
            <a:cxnLst/>
            <a:rect l="l" t="t" r="r" b="b"/>
            <a:pathLst>
              <a:path w="900430" h="1687195">
                <a:moveTo>
                  <a:pt x="463664" y="0"/>
                </a:moveTo>
                <a:lnTo>
                  <a:pt x="420283" y="25482"/>
                </a:lnTo>
                <a:lnTo>
                  <a:pt x="378846" y="52734"/>
                </a:lnTo>
                <a:lnTo>
                  <a:pt x="339383" y="81704"/>
                </a:lnTo>
                <a:lnTo>
                  <a:pt x="301925" y="112342"/>
                </a:lnTo>
                <a:lnTo>
                  <a:pt x="266502" y="144594"/>
                </a:lnTo>
                <a:lnTo>
                  <a:pt x="233145" y="178410"/>
                </a:lnTo>
                <a:lnTo>
                  <a:pt x="201883" y="213738"/>
                </a:lnTo>
                <a:lnTo>
                  <a:pt x="172747" y="250527"/>
                </a:lnTo>
                <a:lnTo>
                  <a:pt x="145768" y="288725"/>
                </a:lnTo>
                <a:lnTo>
                  <a:pt x="120975" y="328280"/>
                </a:lnTo>
                <a:lnTo>
                  <a:pt x="98399" y="369142"/>
                </a:lnTo>
                <a:lnTo>
                  <a:pt x="78071" y="411257"/>
                </a:lnTo>
                <a:lnTo>
                  <a:pt x="60021" y="454576"/>
                </a:lnTo>
                <a:lnTo>
                  <a:pt x="44279" y="499046"/>
                </a:lnTo>
                <a:lnTo>
                  <a:pt x="30876" y="544616"/>
                </a:lnTo>
                <a:lnTo>
                  <a:pt x="19841" y="591234"/>
                </a:lnTo>
                <a:lnTo>
                  <a:pt x="11206" y="638849"/>
                </a:lnTo>
                <a:lnTo>
                  <a:pt x="5000" y="687409"/>
                </a:lnTo>
                <a:lnTo>
                  <a:pt x="1255" y="736862"/>
                </a:lnTo>
                <a:lnTo>
                  <a:pt x="0" y="787158"/>
                </a:lnTo>
                <a:lnTo>
                  <a:pt x="1247" y="834956"/>
                </a:lnTo>
                <a:lnTo>
                  <a:pt x="4948" y="882104"/>
                </a:lnTo>
                <a:lnTo>
                  <a:pt x="11041" y="928540"/>
                </a:lnTo>
                <a:lnTo>
                  <a:pt x="19462" y="974202"/>
                </a:lnTo>
                <a:lnTo>
                  <a:pt x="30151" y="1019027"/>
                </a:lnTo>
                <a:lnTo>
                  <a:pt x="43044" y="1062954"/>
                </a:lnTo>
                <a:lnTo>
                  <a:pt x="58081" y="1105920"/>
                </a:lnTo>
                <a:lnTo>
                  <a:pt x="75197" y="1147863"/>
                </a:lnTo>
                <a:lnTo>
                  <a:pt x="94332" y="1188722"/>
                </a:lnTo>
                <a:lnTo>
                  <a:pt x="115422" y="1228432"/>
                </a:lnTo>
                <a:lnTo>
                  <a:pt x="138406" y="1266933"/>
                </a:lnTo>
                <a:lnTo>
                  <a:pt x="163222" y="1304163"/>
                </a:lnTo>
                <a:lnTo>
                  <a:pt x="189808" y="1340058"/>
                </a:lnTo>
                <a:lnTo>
                  <a:pt x="218100" y="1374557"/>
                </a:lnTo>
                <a:lnTo>
                  <a:pt x="248038" y="1407598"/>
                </a:lnTo>
                <a:lnTo>
                  <a:pt x="279558" y="1439118"/>
                </a:lnTo>
                <a:lnTo>
                  <a:pt x="312599" y="1469056"/>
                </a:lnTo>
                <a:lnTo>
                  <a:pt x="347098" y="1497348"/>
                </a:lnTo>
                <a:lnTo>
                  <a:pt x="382993" y="1523933"/>
                </a:lnTo>
                <a:lnTo>
                  <a:pt x="420223" y="1548749"/>
                </a:lnTo>
                <a:lnTo>
                  <a:pt x="458724" y="1571734"/>
                </a:lnTo>
                <a:lnTo>
                  <a:pt x="498434" y="1592824"/>
                </a:lnTo>
                <a:lnTo>
                  <a:pt x="539292" y="1611959"/>
                </a:lnTo>
                <a:lnTo>
                  <a:pt x="581236" y="1629075"/>
                </a:lnTo>
                <a:lnTo>
                  <a:pt x="624202" y="1644111"/>
                </a:lnTo>
                <a:lnTo>
                  <a:pt x="668129" y="1657005"/>
                </a:lnTo>
                <a:lnTo>
                  <a:pt x="712954" y="1667694"/>
                </a:lnTo>
                <a:lnTo>
                  <a:pt x="758616" y="1676115"/>
                </a:lnTo>
                <a:lnTo>
                  <a:pt x="805052" y="1682208"/>
                </a:lnTo>
                <a:lnTo>
                  <a:pt x="852200" y="1685909"/>
                </a:lnTo>
                <a:lnTo>
                  <a:pt x="899998" y="1687156"/>
                </a:lnTo>
                <a:lnTo>
                  <a:pt x="899998" y="787158"/>
                </a:lnTo>
                <a:lnTo>
                  <a:pt x="463664" y="0"/>
                </a:lnTo>
                <a:close/>
              </a:path>
            </a:pathLst>
          </a:custGeom>
          <a:solidFill>
            <a:srgbClr val="36BB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7999" y="3189001"/>
            <a:ext cx="900430" cy="1800225"/>
          </a:xfrm>
          <a:custGeom>
            <a:avLst/>
            <a:gdLst/>
            <a:ahLst/>
            <a:cxnLst/>
            <a:rect l="l" t="t" r="r" b="b"/>
            <a:pathLst>
              <a:path w="900430" h="1800225">
                <a:moveTo>
                  <a:pt x="0" y="0"/>
                </a:moveTo>
                <a:lnTo>
                  <a:pt x="0" y="1799996"/>
                </a:lnTo>
                <a:lnTo>
                  <a:pt x="47797" y="1798748"/>
                </a:lnTo>
                <a:lnTo>
                  <a:pt x="94945" y="1795047"/>
                </a:lnTo>
                <a:lnTo>
                  <a:pt x="141381" y="1788955"/>
                </a:lnTo>
                <a:lnTo>
                  <a:pt x="187043" y="1780533"/>
                </a:lnTo>
                <a:lnTo>
                  <a:pt x="231869" y="1769844"/>
                </a:lnTo>
                <a:lnTo>
                  <a:pt x="275795" y="1756951"/>
                </a:lnTo>
                <a:lnTo>
                  <a:pt x="318762" y="1741915"/>
                </a:lnTo>
                <a:lnTo>
                  <a:pt x="360705" y="1724798"/>
                </a:lnTo>
                <a:lnTo>
                  <a:pt x="401563" y="1705664"/>
                </a:lnTo>
                <a:lnTo>
                  <a:pt x="441273" y="1684573"/>
                </a:lnTo>
                <a:lnTo>
                  <a:pt x="479775" y="1661589"/>
                </a:lnTo>
                <a:lnTo>
                  <a:pt x="517004" y="1636773"/>
                </a:lnTo>
                <a:lnTo>
                  <a:pt x="552899" y="1610188"/>
                </a:lnTo>
                <a:lnTo>
                  <a:pt x="587398" y="1581895"/>
                </a:lnTo>
                <a:lnTo>
                  <a:pt x="620439" y="1551958"/>
                </a:lnTo>
                <a:lnTo>
                  <a:pt x="651959" y="1520437"/>
                </a:lnTo>
                <a:lnTo>
                  <a:pt x="681897" y="1487397"/>
                </a:lnTo>
                <a:lnTo>
                  <a:pt x="710189" y="1452897"/>
                </a:lnTo>
                <a:lnTo>
                  <a:pt x="736775" y="1417002"/>
                </a:lnTo>
                <a:lnTo>
                  <a:pt x="761591" y="1379773"/>
                </a:lnTo>
                <a:lnTo>
                  <a:pt x="784575" y="1341272"/>
                </a:lnTo>
                <a:lnTo>
                  <a:pt x="805666" y="1301561"/>
                </a:lnTo>
                <a:lnTo>
                  <a:pt x="824800" y="1260703"/>
                </a:lnTo>
                <a:lnTo>
                  <a:pt x="841917" y="1218760"/>
                </a:lnTo>
                <a:lnTo>
                  <a:pt x="856953" y="1175794"/>
                </a:lnTo>
                <a:lnTo>
                  <a:pt x="869846" y="1131867"/>
                </a:lnTo>
                <a:lnTo>
                  <a:pt x="880535" y="1087041"/>
                </a:lnTo>
                <a:lnTo>
                  <a:pt x="888957" y="1041379"/>
                </a:lnTo>
                <a:lnTo>
                  <a:pt x="895049" y="994943"/>
                </a:lnTo>
                <a:lnTo>
                  <a:pt x="898750" y="947795"/>
                </a:lnTo>
                <a:lnTo>
                  <a:pt x="899998" y="899998"/>
                </a:lnTo>
                <a:lnTo>
                  <a:pt x="898750" y="852200"/>
                </a:lnTo>
                <a:lnTo>
                  <a:pt x="895049" y="805052"/>
                </a:lnTo>
                <a:lnTo>
                  <a:pt x="888957" y="758616"/>
                </a:lnTo>
                <a:lnTo>
                  <a:pt x="880535" y="712954"/>
                </a:lnTo>
                <a:lnTo>
                  <a:pt x="869846" y="668129"/>
                </a:lnTo>
                <a:lnTo>
                  <a:pt x="856953" y="624202"/>
                </a:lnTo>
                <a:lnTo>
                  <a:pt x="841917" y="581236"/>
                </a:lnTo>
                <a:lnTo>
                  <a:pt x="824800" y="539292"/>
                </a:lnTo>
                <a:lnTo>
                  <a:pt x="805666" y="498434"/>
                </a:lnTo>
                <a:lnTo>
                  <a:pt x="784575" y="458724"/>
                </a:lnTo>
                <a:lnTo>
                  <a:pt x="761591" y="420223"/>
                </a:lnTo>
                <a:lnTo>
                  <a:pt x="736775" y="382993"/>
                </a:lnTo>
                <a:lnTo>
                  <a:pt x="710189" y="347098"/>
                </a:lnTo>
                <a:lnTo>
                  <a:pt x="681897" y="312599"/>
                </a:lnTo>
                <a:lnTo>
                  <a:pt x="651959" y="279558"/>
                </a:lnTo>
                <a:lnTo>
                  <a:pt x="620439" y="248038"/>
                </a:lnTo>
                <a:lnTo>
                  <a:pt x="587398" y="218100"/>
                </a:lnTo>
                <a:lnTo>
                  <a:pt x="552899" y="189808"/>
                </a:lnTo>
                <a:lnTo>
                  <a:pt x="517004" y="163222"/>
                </a:lnTo>
                <a:lnTo>
                  <a:pt x="479775" y="138406"/>
                </a:lnTo>
                <a:lnTo>
                  <a:pt x="441273" y="115422"/>
                </a:lnTo>
                <a:lnTo>
                  <a:pt x="401563" y="94332"/>
                </a:lnTo>
                <a:lnTo>
                  <a:pt x="360705" y="75197"/>
                </a:lnTo>
                <a:lnTo>
                  <a:pt x="318762" y="58081"/>
                </a:lnTo>
                <a:lnTo>
                  <a:pt x="275795" y="43044"/>
                </a:lnTo>
                <a:lnTo>
                  <a:pt x="231869" y="30151"/>
                </a:lnTo>
                <a:lnTo>
                  <a:pt x="187043" y="19462"/>
                </a:lnTo>
                <a:lnTo>
                  <a:pt x="141381" y="11041"/>
                </a:lnTo>
                <a:lnTo>
                  <a:pt x="94945" y="4948"/>
                </a:lnTo>
                <a:lnTo>
                  <a:pt x="47797" y="1247"/>
                </a:lnTo>
                <a:lnTo>
                  <a:pt x="0" y="0"/>
                </a:lnTo>
                <a:close/>
              </a:path>
            </a:pathLst>
          </a:custGeom>
          <a:solidFill>
            <a:srgbClr val="109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8000" y="3647952"/>
            <a:ext cx="900430" cy="900430"/>
          </a:xfrm>
          <a:custGeom>
            <a:avLst/>
            <a:gdLst/>
            <a:ahLst/>
            <a:cxnLst/>
            <a:rect l="l" t="t" r="r" b="b"/>
            <a:pathLst>
              <a:path w="900430" h="900429">
                <a:moveTo>
                  <a:pt x="449999" y="0"/>
                </a:moveTo>
                <a:lnTo>
                  <a:pt x="400966" y="2640"/>
                </a:lnTo>
                <a:lnTo>
                  <a:pt x="353464" y="10379"/>
                </a:lnTo>
                <a:lnTo>
                  <a:pt x="307765" y="22941"/>
                </a:lnTo>
                <a:lnTo>
                  <a:pt x="264144" y="40052"/>
                </a:lnTo>
                <a:lnTo>
                  <a:pt x="222876" y="61438"/>
                </a:lnTo>
                <a:lnTo>
                  <a:pt x="184236" y="86824"/>
                </a:lnTo>
                <a:lnTo>
                  <a:pt x="148497" y="115935"/>
                </a:lnTo>
                <a:lnTo>
                  <a:pt x="115935" y="148497"/>
                </a:lnTo>
                <a:lnTo>
                  <a:pt x="86824" y="184236"/>
                </a:lnTo>
                <a:lnTo>
                  <a:pt x="61438" y="222876"/>
                </a:lnTo>
                <a:lnTo>
                  <a:pt x="40052" y="264144"/>
                </a:lnTo>
                <a:lnTo>
                  <a:pt x="22941" y="307765"/>
                </a:lnTo>
                <a:lnTo>
                  <a:pt x="10379" y="353464"/>
                </a:lnTo>
                <a:lnTo>
                  <a:pt x="2640" y="400966"/>
                </a:lnTo>
                <a:lnTo>
                  <a:pt x="0" y="449999"/>
                </a:lnTo>
                <a:lnTo>
                  <a:pt x="2640" y="499033"/>
                </a:lnTo>
                <a:lnTo>
                  <a:pt x="10379" y="546537"/>
                </a:lnTo>
                <a:lnTo>
                  <a:pt x="22941" y="592237"/>
                </a:lnTo>
                <a:lnTo>
                  <a:pt x="40052" y="635859"/>
                </a:lnTo>
                <a:lnTo>
                  <a:pt x="61438" y="677127"/>
                </a:lnTo>
                <a:lnTo>
                  <a:pt x="86824" y="715767"/>
                </a:lnTo>
                <a:lnTo>
                  <a:pt x="115935" y="751505"/>
                </a:lnTo>
                <a:lnTo>
                  <a:pt x="148497" y="784067"/>
                </a:lnTo>
                <a:lnTo>
                  <a:pt x="184236" y="813177"/>
                </a:lnTo>
                <a:lnTo>
                  <a:pt x="222876" y="838562"/>
                </a:lnTo>
                <a:lnTo>
                  <a:pt x="264144" y="859947"/>
                </a:lnTo>
                <a:lnTo>
                  <a:pt x="307765" y="877058"/>
                </a:lnTo>
                <a:lnTo>
                  <a:pt x="353464" y="889619"/>
                </a:lnTo>
                <a:lnTo>
                  <a:pt x="400966" y="897357"/>
                </a:lnTo>
                <a:lnTo>
                  <a:pt x="449999" y="899998"/>
                </a:lnTo>
                <a:lnTo>
                  <a:pt x="499031" y="897357"/>
                </a:lnTo>
                <a:lnTo>
                  <a:pt x="546534" y="889619"/>
                </a:lnTo>
                <a:lnTo>
                  <a:pt x="592233" y="877058"/>
                </a:lnTo>
                <a:lnTo>
                  <a:pt x="635853" y="859947"/>
                </a:lnTo>
                <a:lnTo>
                  <a:pt x="677121" y="838562"/>
                </a:lnTo>
                <a:lnTo>
                  <a:pt x="715762" y="813177"/>
                </a:lnTo>
                <a:lnTo>
                  <a:pt x="751500" y="784067"/>
                </a:lnTo>
                <a:lnTo>
                  <a:pt x="784062" y="751505"/>
                </a:lnTo>
                <a:lnTo>
                  <a:pt x="813174" y="715767"/>
                </a:lnTo>
                <a:lnTo>
                  <a:pt x="838559" y="677127"/>
                </a:lnTo>
                <a:lnTo>
                  <a:pt x="859945" y="635859"/>
                </a:lnTo>
                <a:lnTo>
                  <a:pt x="877056" y="592237"/>
                </a:lnTo>
                <a:lnTo>
                  <a:pt x="889619" y="546537"/>
                </a:lnTo>
                <a:lnTo>
                  <a:pt x="897357" y="499033"/>
                </a:lnTo>
                <a:lnTo>
                  <a:pt x="899998" y="449999"/>
                </a:lnTo>
                <a:lnTo>
                  <a:pt x="897357" y="400966"/>
                </a:lnTo>
                <a:lnTo>
                  <a:pt x="889619" y="353464"/>
                </a:lnTo>
                <a:lnTo>
                  <a:pt x="877056" y="307765"/>
                </a:lnTo>
                <a:lnTo>
                  <a:pt x="859945" y="264144"/>
                </a:lnTo>
                <a:lnTo>
                  <a:pt x="838559" y="222876"/>
                </a:lnTo>
                <a:lnTo>
                  <a:pt x="813174" y="184236"/>
                </a:lnTo>
                <a:lnTo>
                  <a:pt x="784062" y="148497"/>
                </a:lnTo>
                <a:lnTo>
                  <a:pt x="751500" y="115935"/>
                </a:lnTo>
                <a:lnTo>
                  <a:pt x="715762" y="86824"/>
                </a:lnTo>
                <a:lnTo>
                  <a:pt x="677121" y="61438"/>
                </a:lnTo>
                <a:lnTo>
                  <a:pt x="635853" y="40052"/>
                </a:lnTo>
                <a:lnTo>
                  <a:pt x="592233" y="22941"/>
                </a:lnTo>
                <a:lnTo>
                  <a:pt x="546534" y="10379"/>
                </a:lnTo>
                <a:lnTo>
                  <a:pt x="499031" y="2640"/>
                </a:lnTo>
                <a:lnTo>
                  <a:pt x="449999" y="0"/>
                </a:lnTo>
                <a:close/>
              </a:path>
            </a:pathLst>
          </a:custGeom>
          <a:solidFill>
            <a:srgbClr val="D3E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34779" y="3780516"/>
            <a:ext cx="72644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sz="1800" b="1" dirty="0">
                <a:solidFill>
                  <a:srgbClr val="083675"/>
                </a:solidFill>
                <a:latin typeface="Open Sans"/>
                <a:cs typeface="Open Sans"/>
              </a:rPr>
              <a:t>92</a:t>
            </a:r>
            <a:r>
              <a:rPr sz="18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1800" dirty="0">
              <a:latin typeface="Open Sans"/>
              <a:cs typeface="Open Sans"/>
            </a:endParaRPr>
          </a:p>
          <a:p>
            <a:pPr algn="ctr">
              <a:lnSpc>
                <a:spcPts val="880"/>
              </a:lnSpc>
            </a:pPr>
            <a:r>
              <a:rPr sz="800" b="1" spc="30" dirty="0">
                <a:solidFill>
                  <a:srgbClr val="083675"/>
                </a:solidFill>
                <a:latin typeface="OpenSans-Semibold"/>
                <a:cs typeface="OpenSans-Semibold"/>
              </a:rPr>
              <a:t>TRIFFT</a:t>
            </a:r>
            <a:r>
              <a:rPr sz="800" b="1" spc="-10" dirty="0">
                <a:solidFill>
                  <a:srgbClr val="083675"/>
                </a:solidFill>
                <a:latin typeface="OpenSans-Semibold"/>
                <a:cs typeface="OpenSans-Semibold"/>
              </a:rPr>
              <a:t> </a:t>
            </a:r>
            <a:r>
              <a:rPr sz="800" b="1" spc="40" dirty="0">
                <a:solidFill>
                  <a:srgbClr val="083675"/>
                </a:solidFill>
                <a:latin typeface="OpenSans-Semibold"/>
                <a:cs typeface="OpenSans-Semibold"/>
              </a:rPr>
              <a:t>EHER/</a:t>
            </a:r>
            <a:endParaRPr sz="800" dirty="0">
              <a:latin typeface="OpenSans-Semibold"/>
              <a:cs typeface="OpenSans-Semibold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30" dirty="0">
                <a:solidFill>
                  <a:srgbClr val="083675"/>
                </a:solidFill>
                <a:latin typeface="OpenSans-Semibold"/>
                <a:cs typeface="OpenSans-Semibold"/>
              </a:rPr>
              <a:t>SEHR</a:t>
            </a:r>
            <a:r>
              <a:rPr sz="800" b="1" spc="-30" dirty="0">
                <a:solidFill>
                  <a:srgbClr val="083675"/>
                </a:solidFill>
                <a:latin typeface="OpenSans-Semibold"/>
                <a:cs typeface="OpenSans-Semibold"/>
              </a:rPr>
              <a:t> </a:t>
            </a:r>
            <a:r>
              <a:rPr sz="800" b="1" spc="35" dirty="0">
                <a:solidFill>
                  <a:srgbClr val="083675"/>
                </a:solidFill>
                <a:latin typeface="OpenSans-Semibold"/>
                <a:cs typeface="OpenSans-Semibold"/>
              </a:rPr>
              <a:t>ZU</a:t>
            </a:r>
            <a:endParaRPr sz="800" dirty="0">
              <a:latin typeface="OpenSans-Semibold"/>
              <a:cs typeface="OpenSans-Semi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10000" y="3637374"/>
            <a:ext cx="900430" cy="900430"/>
          </a:xfrm>
          <a:custGeom>
            <a:avLst/>
            <a:gdLst/>
            <a:ahLst/>
            <a:cxnLst/>
            <a:rect l="l" t="t" r="r" b="b"/>
            <a:pathLst>
              <a:path w="900429" h="900429">
                <a:moveTo>
                  <a:pt x="449999" y="0"/>
                </a:moveTo>
                <a:lnTo>
                  <a:pt x="400966" y="2640"/>
                </a:lnTo>
                <a:lnTo>
                  <a:pt x="353464" y="10379"/>
                </a:lnTo>
                <a:lnTo>
                  <a:pt x="307765" y="22941"/>
                </a:lnTo>
                <a:lnTo>
                  <a:pt x="264144" y="40052"/>
                </a:lnTo>
                <a:lnTo>
                  <a:pt x="222876" y="61438"/>
                </a:lnTo>
                <a:lnTo>
                  <a:pt x="184236" y="86824"/>
                </a:lnTo>
                <a:lnTo>
                  <a:pt x="148497" y="115935"/>
                </a:lnTo>
                <a:lnTo>
                  <a:pt x="115935" y="148497"/>
                </a:lnTo>
                <a:lnTo>
                  <a:pt x="86824" y="184236"/>
                </a:lnTo>
                <a:lnTo>
                  <a:pt x="61438" y="222876"/>
                </a:lnTo>
                <a:lnTo>
                  <a:pt x="40052" y="264144"/>
                </a:lnTo>
                <a:lnTo>
                  <a:pt x="22941" y="307765"/>
                </a:lnTo>
                <a:lnTo>
                  <a:pt x="10379" y="353464"/>
                </a:lnTo>
                <a:lnTo>
                  <a:pt x="2640" y="400966"/>
                </a:lnTo>
                <a:lnTo>
                  <a:pt x="0" y="449999"/>
                </a:lnTo>
                <a:lnTo>
                  <a:pt x="2640" y="499033"/>
                </a:lnTo>
                <a:lnTo>
                  <a:pt x="10379" y="546537"/>
                </a:lnTo>
                <a:lnTo>
                  <a:pt x="22941" y="592237"/>
                </a:lnTo>
                <a:lnTo>
                  <a:pt x="40052" y="635859"/>
                </a:lnTo>
                <a:lnTo>
                  <a:pt x="61438" y="677127"/>
                </a:lnTo>
                <a:lnTo>
                  <a:pt x="86824" y="715767"/>
                </a:lnTo>
                <a:lnTo>
                  <a:pt x="115935" y="751505"/>
                </a:lnTo>
                <a:lnTo>
                  <a:pt x="148497" y="784067"/>
                </a:lnTo>
                <a:lnTo>
                  <a:pt x="184236" y="813177"/>
                </a:lnTo>
                <a:lnTo>
                  <a:pt x="222876" y="838562"/>
                </a:lnTo>
                <a:lnTo>
                  <a:pt x="264144" y="859947"/>
                </a:lnTo>
                <a:lnTo>
                  <a:pt x="307765" y="877058"/>
                </a:lnTo>
                <a:lnTo>
                  <a:pt x="353464" y="889619"/>
                </a:lnTo>
                <a:lnTo>
                  <a:pt x="400966" y="897357"/>
                </a:lnTo>
                <a:lnTo>
                  <a:pt x="449999" y="899998"/>
                </a:lnTo>
                <a:lnTo>
                  <a:pt x="499031" y="897357"/>
                </a:lnTo>
                <a:lnTo>
                  <a:pt x="546534" y="889619"/>
                </a:lnTo>
                <a:lnTo>
                  <a:pt x="592233" y="877058"/>
                </a:lnTo>
                <a:lnTo>
                  <a:pt x="635853" y="859947"/>
                </a:lnTo>
                <a:lnTo>
                  <a:pt x="677121" y="838562"/>
                </a:lnTo>
                <a:lnTo>
                  <a:pt x="715762" y="813177"/>
                </a:lnTo>
                <a:lnTo>
                  <a:pt x="751500" y="784067"/>
                </a:lnTo>
                <a:lnTo>
                  <a:pt x="784062" y="751505"/>
                </a:lnTo>
                <a:lnTo>
                  <a:pt x="813174" y="715767"/>
                </a:lnTo>
                <a:lnTo>
                  <a:pt x="838559" y="677127"/>
                </a:lnTo>
                <a:lnTo>
                  <a:pt x="859945" y="635859"/>
                </a:lnTo>
                <a:lnTo>
                  <a:pt x="877056" y="592237"/>
                </a:lnTo>
                <a:lnTo>
                  <a:pt x="889619" y="546537"/>
                </a:lnTo>
                <a:lnTo>
                  <a:pt x="897357" y="499033"/>
                </a:lnTo>
                <a:lnTo>
                  <a:pt x="899998" y="449999"/>
                </a:lnTo>
                <a:lnTo>
                  <a:pt x="897357" y="400966"/>
                </a:lnTo>
                <a:lnTo>
                  <a:pt x="889619" y="353464"/>
                </a:lnTo>
                <a:lnTo>
                  <a:pt x="877056" y="307765"/>
                </a:lnTo>
                <a:lnTo>
                  <a:pt x="859945" y="264144"/>
                </a:lnTo>
                <a:lnTo>
                  <a:pt x="838559" y="222876"/>
                </a:lnTo>
                <a:lnTo>
                  <a:pt x="813174" y="184236"/>
                </a:lnTo>
                <a:lnTo>
                  <a:pt x="784062" y="148497"/>
                </a:lnTo>
                <a:lnTo>
                  <a:pt x="751500" y="115935"/>
                </a:lnTo>
                <a:lnTo>
                  <a:pt x="715762" y="86824"/>
                </a:lnTo>
                <a:lnTo>
                  <a:pt x="677121" y="61438"/>
                </a:lnTo>
                <a:lnTo>
                  <a:pt x="635853" y="40052"/>
                </a:lnTo>
                <a:lnTo>
                  <a:pt x="592233" y="22941"/>
                </a:lnTo>
                <a:lnTo>
                  <a:pt x="546534" y="10379"/>
                </a:lnTo>
                <a:lnTo>
                  <a:pt x="499031" y="2640"/>
                </a:lnTo>
                <a:lnTo>
                  <a:pt x="449999" y="0"/>
                </a:lnTo>
                <a:close/>
              </a:path>
            </a:pathLst>
          </a:custGeom>
          <a:solidFill>
            <a:srgbClr val="D3E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90353" y="3189001"/>
            <a:ext cx="171450" cy="898525"/>
          </a:xfrm>
          <a:custGeom>
            <a:avLst/>
            <a:gdLst/>
            <a:ahLst/>
            <a:cxnLst/>
            <a:rect l="l" t="t" r="r" b="b"/>
            <a:pathLst>
              <a:path w="171450" h="898525">
                <a:moveTo>
                  <a:pt x="171399" y="0"/>
                </a:moveTo>
                <a:lnTo>
                  <a:pt x="127724" y="981"/>
                </a:lnTo>
                <a:lnTo>
                  <a:pt x="85294" y="3990"/>
                </a:lnTo>
                <a:lnTo>
                  <a:pt x="43067" y="9129"/>
                </a:lnTo>
                <a:lnTo>
                  <a:pt x="0" y="16497"/>
                </a:lnTo>
                <a:lnTo>
                  <a:pt x="171399" y="898245"/>
                </a:lnTo>
                <a:lnTo>
                  <a:pt x="171399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37775" y="3205499"/>
            <a:ext cx="624205" cy="882015"/>
          </a:xfrm>
          <a:custGeom>
            <a:avLst/>
            <a:gdLst/>
            <a:ahLst/>
            <a:cxnLst/>
            <a:rect l="l" t="t" r="r" b="b"/>
            <a:pathLst>
              <a:path w="624204" h="882014">
                <a:moveTo>
                  <a:pt x="452577" y="0"/>
                </a:moveTo>
                <a:lnTo>
                  <a:pt x="400773" y="11527"/>
                </a:lnTo>
                <a:lnTo>
                  <a:pt x="350523" y="25677"/>
                </a:lnTo>
                <a:lnTo>
                  <a:pt x="301789" y="42469"/>
                </a:lnTo>
                <a:lnTo>
                  <a:pt x="254536" y="61922"/>
                </a:lnTo>
                <a:lnTo>
                  <a:pt x="208724" y="84056"/>
                </a:lnTo>
                <a:lnTo>
                  <a:pt x="164318" y="108889"/>
                </a:lnTo>
                <a:lnTo>
                  <a:pt x="121279" y="136440"/>
                </a:lnTo>
                <a:lnTo>
                  <a:pt x="79571" y="166730"/>
                </a:lnTo>
                <a:lnTo>
                  <a:pt x="39157" y="199775"/>
                </a:lnTo>
                <a:lnTo>
                  <a:pt x="0" y="235597"/>
                </a:lnTo>
                <a:lnTo>
                  <a:pt x="623976" y="881748"/>
                </a:lnTo>
                <a:lnTo>
                  <a:pt x="452577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0056" y="3441096"/>
            <a:ext cx="1238250" cy="1544955"/>
          </a:xfrm>
          <a:custGeom>
            <a:avLst/>
            <a:gdLst/>
            <a:ahLst/>
            <a:cxnLst/>
            <a:rect l="l" t="t" r="r" b="b"/>
            <a:pathLst>
              <a:path w="1238250" h="1544954">
                <a:moveTo>
                  <a:pt x="277719" y="0"/>
                </a:moveTo>
                <a:lnTo>
                  <a:pt x="241931" y="36380"/>
                </a:lnTo>
                <a:lnTo>
                  <a:pt x="208542" y="74040"/>
                </a:lnTo>
                <a:lnTo>
                  <a:pt x="177569" y="112908"/>
                </a:lnTo>
                <a:lnTo>
                  <a:pt x="149027" y="152909"/>
                </a:lnTo>
                <a:lnTo>
                  <a:pt x="122932" y="193969"/>
                </a:lnTo>
                <a:lnTo>
                  <a:pt x="99299" y="236014"/>
                </a:lnTo>
                <a:lnTo>
                  <a:pt x="78144" y="278972"/>
                </a:lnTo>
                <a:lnTo>
                  <a:pt x="59483" y="322768"/>
                </a:lnTo>
                <a:lnTo>
                  <a:pt x="43332" y="367328"/>
                </a:lnTo>
                <a:lnTo>
                  <a:pt x="29706" y="412579"/>
                </a:lnTo>
                <a:lnTo>
                  <a:pt x="18620" y="458447"/>
                </a:lnTo>
                <a:lnTo>
                  <a:pt x="10091" y="504859"/>
                </a:lnTo>
                <a:lnTo>
                  <a:pt x="4134" y="551740"/>
                </a:lnTo>
                <a:lnTo>
                  <a:pt x="765" y="599017"/>
                </a:lnTo>
                <a:lnTo>
                  <a:pt x="0" y="646616"/>
                </a:lnTo>
                <a:lnTo>
                  <a:pt x="1853" y="694463"/>
                </a:lnTo>
                <a:lnTo>
                  <a:pt x="6342" y="742485"/>
                </a:lnTo>
                <a:lnTo>
                  <a:pt x="13481" y="790609"/>
                </a:lnTo>
                <a:lnTo>
                  <a:pt x="23286" y="838759"/>
                </a:lnTo>
                <a:lnTo>
                  <a:pt x="35773" y="886863"/>
                </a:lnTo>
                <a:lnTo>
                  <a:pt x="50957" y="934847"/>
                </a:lnTo>
                <a:lnTo>
                  <a:pt x="68855" y="982637"/>
                </a:lnTo>
                <a:lnTo>
                  <a:pt x="87880" y="1026402"/>
                </a:lnTo>
                <a:lnTo>
                  <a:pt x="108933" y="1068648"/>
                </a:lnTo>
                <a:lnTo>
                  <a:pt x="131932" y="1109342"/>
                </a:lnTo>
                <a:lnTo>
                  <a:pt x="156797" y="1148448"/>
                </a:lnTo>
                <a:lnTo>
                  <a:pt x="183447" y="1185933"/>
                </a:lnTo>
                <a:lnTo>
                  <a:pt x="211802" y="1221762"/>
                </a:lnTo>
                <a:lnTo>
                  <a:pt x="241780" y="1255901"/>
                </a:lnTo>
                <a:lnTo>
                  <a:pt x="273300" y="1288315"/>
                </a:lnTo>
                <a:lnTo>
                  <a:pt x="306283" y="1318970"/>
                </a:lnTo>
                <a:lnTo>
                  <a:pt x="340646" y="1347833"/>
                </a:lnTo>
                <a:lnTo>
                  <a:pt x="376310" y="1374868"/>
                </a:lnTo>
                <a:lnTo>
                  <a:pt x="413193" y="1400041"/>
                </a:lnTo>
                <a:lnTo>
                  <a:pt x="451215" y="1423318"/>
                </a:lnTo>
                <a:lnTo>
                  <a:pt x="490294" y="1444665"/>
                </a:lnTo>
                <a:lnTo>
                  <a:pt x="530351" y="1464048"/>
                </a:lnTo>
                <a:lnTo>
                  <a:pt x="571303" y="1481431"/>
                </a:lnTo>
                <a:lnTo>
                  <a:pt x="613071" y="1496782"/>
                </a:lnTo>
                <a:lnTo>
                  <a:pt x="655574" y="1510064"/>
                </a:lnTo>
                <a:lnTo>
                  <a:pt x="698730" y="1521246"/>
                </a:lnTo>
                <a:lnTo>
                  <a:pt x="742459" y="1530290"/>
                </a:lnTo>
                <a:lnTo>
                  <a:pt x="786680" y="1537165"/>
                </a:lnTo>
                <a:lnTo>
                  <a:pt x="831313" y="1541835"/>
                </a:lnTo>
                <a:lnTo>
                  <a:pt x="876276" y="1544265"/>
                </a:lnTo>
                <a:lnTo>
                  <a:pt x="921489" y="1544423"/>
                </a:lnTo>
                <a:lnTo>
                  <a:pt x="966871" y="1542273"/>
                </a:lnTo>
                <a:lnTo>
                  <a:pt x="1012340" y="1537781"/>
                </a:lnTo>
                <a:lnTo>
                  <a:pt x="1057817" y="1530912"/>
                </a:lnTo>
                <a:lnTo>
                  <a:pt x="1103221" y="1521634"/>
                </a:lnTo>
                <a:lnTo>
                  <a:pt x="1148470" y="1509910"/>
                </a:lnTo>
                <a:lnTo>
                  <a:pt x="1193484" y="1495707"/>
                </a:lnTo>
                <a:lnTo>
                  <a:pt x="1238182" y="1478991"/>
                </a:lnTo>
                <a:lnTo>
                  <a:pt x="901695" y="646150"/>
                </a:lnTo>
                <a:lnTo>
                  <a:pt x="277719" y="0"/>
                </a:lnTo>
                <a:close/>
              </a:path>
            </a:pathLst>
          </a:custGeom>
          <a:solidFill>
            <a:srgbClr val="36BB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0215" y="3189001"/>
            <a:ext cx="898525" cy="1731645"/>
          </a:xfrm>
          <a:custGeom>
            <a:avLst/>
            <a:gdLst/>
            <a:ahLst/>
            <a:cxnLst/>
            <a:rect l="l" t="t" r="r" b="b"/>
            <a:pathLst>
              <a:path w="898525" h="1731645">
                <a:moveTo>
                  <a:pt x="0" y="0"/>
                </a:moveTo>
                <a:lnTo>
                  <a:pt x="0" y="898245"/>
                </a:lnTo>
                <a:lnTo>
                  <a:pt x="336486" y="1731086"/>
                </a:lnTo>
                <a:lnTo>
                  <a:pt x="383297" y="1710762"/>
                </a:lnTo>
                <a:lnTo>
                  <a:pt x="428363" y="1688352"/>
                </a:lnTo>
                <a:lnTo>
                  <a:pt x="471642" y="1663918"/>
                </a:lnTo>
                <a:lnTo>
                  <a:pt x="513090" y="1637523"/>
                </a:lnTo>
                <a:lnTo>
                  <a:pt x="552667" y="1609229"/>
                </a:lnTo>
                <a:lnTo>
                  <a:pt x="590329" y="1579098"/>
                </a:lnTo>
                <a:lnTo>
                  <a:pt x="626036" y="1547194"/>
                </a:lnTo>
                <a:lnTo>
                  <a:pt x="659744" y="1513578"/>
                </a:lnTo>
                <a:lnTo>
                  <a:pt x="691412" y="1478313"/>
                </a:lnTo>
                <a:lnTo>
                  <a:pt x="720997" y="1441461"/>
                </a:lnTo>
                <a:lnTo>
                  <a:pt x="748458" y="1403086"/>
                </a:lnTo>
                <a:lnTo>
                  <a:pt x="773752" y="1363249"/>
                </a:lnTo>
                <a:lnTo>
                  <a:pt x="796837" y="1322013"/>
                </a:lnTo>
                <a:lnTo>
                  <a:pt x="817671" y="1279441"/>
                </a:lnTo>
                <a:lnTo>
                  <a:pt x="836211" y="1235594"/>
                </a:lnTo>
                <a:lnTo>
                  <a:pt x="852416" y="1190536"/>
                </a:lnTo>
                <a:lnTo>
                  <a:pt x="866244" y="1144329"/>
                </a:lnTo>
                <a:lnTo>
                  <a:pt x="877652" y="1097036"/>
                </a:lnTo>
                <a:lnTo>
                  <a:pt x="886598" y="1048718"/>
                </a:lnTo>
                <a:lnTo>
                  <a:pt x="893041" y="999439"/>
                </a:lnTo>
                <a:lnTo>
                  <a:pt x="896937" y="949260"/>
                </a:lnTo>
                <a:lnTo>
                  <a:pt x="898245" y="898245"/>
                </a:lnTo>
                <a:lnTo>
                  <a:pt x="897000" y="850540"/>
                </a:lnTo>
                <a:lnTo>
                  <a:pt x="893306" y="803484"/>
                </a:lnTo>
                <a:lnTo>
                  <a:pt x="887226" y="757138"/>
                </a:lnTo>
                <a:lnTo>
                  <a:pt x="878820" y="711565"/>
                </a:lnTo>
                <a:lnTo>
                  <a:pt x="868152" y="666827"/>
                </a:lnTo>
                <a:lnTo>
                  <a:pt x="855284" y="622985"/>
                </a:lnTo>
                <a:lnTo>
                  <a:pt x="840278" y="580103"/>
                </a:lnTo>
                <a:lnTo>
                  <a:pt x="823195" y="538241"/>
                </a:lnTo>
                <a:lnTo>
                  <a:pt x="804097" y="497463"/>
                </a:lnTo>
                <a:lnTo>
                  <a:pt x="783048" y="457829"/>
                </a:lnTo>
                <a:lnTo>
                  <a:pt x="760108" y="419403"/>
                </a:lnTo>
                <a:lnTo>
                  <a:pt x="735341" y="382246"/>
                </a:lnTo>
                <a:lnTo>
                  <a:pt x="708807" y="346421"/>
                </a:lnTo>
                <a:lnTo>
                  <a:pt x="680570" y="311989"/>
                </a:lnTo>
                <a:lnTo>
                  <a:pt x="650691" y="279013"/>
                </a:lnTo>
                <a:lnTo>
                  <a:pt x="619232" y="247554"/>
                </a:lnTo>
                <a:lnTo>
                  <a:pt x="586256" y="217675"/>
                </a:lnTo>
                <a:lnTo>
                  <a:pt x="551824" y="189437"/>
                </a:lnTo>
                <a:lnTo>
                  <a:pt x="515998" y="162904"/>
                </a:lnTo>
                <a:lnTo>
                  <a:pt x="478841" y="138136"/>
                </a:lnTo>
                <a:lnTo>
                  <a:pt x="440415" y="115197"/>
                </a:lnTo>
                <a:lnTo>
                  <a:pt x="400782" y="94147"/>
                </a:lnTo>
                <a:lnTo>
                  <a:pt x="360004" y="75050"/>
                </a:lnTo>
                <a:lnTo>
                  <a:pt x="318142" y="57967"/>
                </a:lnTo>
                <a:lnTo>
                  <a:pt x="275259" y="42960"/>
                </a:lnTo>
                <a:lnTo>
                  <a:pt x="231418" y="30092"/>
                </a:lnTo>
                <a:lnTo>
                  <a:pt x="186680" y="19424"/>
                </a:lnTo>
                <a:lnTo>
                  <a:pt x="141107" y="11019"/>
                </a:lnTo>
                <a:lnTo>
                  <a:pt x="94761" y="4938"/>
                </a:lnTo>
                <a:lnTo>
                  <a:pt x="47704" y="1245"/>
                </a:lnTo>
                <a:lnTo>
                  <a:pt x="0" y="0"/>
                </a:lnTo>
                <a:close/>
              </a:path>
            </a:pathLst>
          </a:custGeom>
          <a:solidFill>
            <a:srgbClr val="109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0000" y="3637374"/>
            <a:ext cx="900430" cy="900430"/>
          </a:xfrm>
          <a:custGeom>
            <a:avLst/>
            <a:gdLst/>
            <a:ahLst/>
            <a:cxnLst/>
            <a:rect l="l" t="t" r="r" b="b"/>
            <a:pathLst>
              <a:path w="900429" h="900429">
                <a:moveTo>
                  <a:pt x="449999" y="0"/>
                </a:moveTo>
                <a:lnTo>
                  <a:pt x="400966" y="2640"/>
                </a:lnTo>
                <a:lnTo>
                  <a:pt x="353464" y="10379"/>
                </a:lnTo>
                <a:lnTo>
                  <a:pt x="307765" y="22941"/>
                </a:lnTo>
                <a:lnTo>
                  <a:pt x="264144" y="40052"/>
                </a:lnTo>
                <a:lnTo>
                  <a:pt x="222876" y="61438"/>
                </a:lnTo>
                <a:lnTo>
                  <a:pt x="184236" y="86824"/>
                </a:lnTo>
                <a:lnTo>
                  <a:pt x="148497" y="115935"/>
                </a:lnTo>
                <a:lnTo>
                  <a:pt x="115935" y="148497"/>
                </a:lnTo>
                <a:lnTo>
                  <a:pt x="86824" y="184236"/>
                </a:lnTo>
                <a:lnTo>
                  <a:pt x="61438" y="222876"/>
                </a:lnTo>
                <a:lnTo>
                  <a:pt x="40052" y="264144"/>
                </a:lnTo>
                <a:lnTo>
                  <a:pt x="22941" y="307765"/>
                </a:lnTo>
                <a:lnTo>
                  <a:pt x="10379" y="353464"/>
                </a:lnTo>
                <a:lnTo>
                  <a:pt x="2640" y="400966"/>
                </a:lnTo>
                <a:lnTo>
                  <a:pt x="0" y="449999"/>
                </a:lnTo>
                <a:lnTo>
                  <a:pt x="2640" y="499033"/>
                </a:lnTo>
                <a:lnTo>
                  <a:pt x="10379" y="546537"/>
                </a:lnTo>
                <a:lnTo>
                  <a:pt x="22941" y="592237"/>
                </a:lnTo>
                <a:lnTo>
                  <a:pt x="40052" y="635859"/>
                </a:lnTo>
                <a:lnTo>
                  <a:pt x="61438" y="677127"/>
                </a:lnTo>
                <a:lnTo>
                  <a:pt x="86824" y="715767"/>
                </a:lnTo>
                <a:lnTo>
                  <a:pt x="115935" y="751505"/>
                </a:lnTo>
                <a:lnTo>
                  <a:pt x="148497" y="784067"/>
                </a:lnTo>
                <a:lnTo>
                  <a:pt x="184236" y="813177"/>
                </a:lnTo>
                <a:lnTo>
                  <a:pt x="222876" y="838562"/>
                </a:lnTo>
                <a:lnTo>
                  <a:pt x="264144" y="859947"/>
                </a:lnTo>
                <a:lnTo>
                  <a:pt x="307765" y="877058"/>
                </a:lnTo>
                <a:lnTo>
                  <a:pt x="353464" y="889619"/>
                </a:lnTo>
                <a:lnTo>
                  <a:pt x="400966" y="897357"/>
                </a:lnTo>
                <a:lnTo>
                  <a:pt x="449999" y="899998"/>
                </a:lnTo>
                <a:lnTo>
                  <a:pt x="499031" y="897357"/>
                </a:lnTo>
                <a:lnTo>
                  <a:pt x="546534" y="889619"/>
                </a:lnTo>
                <a:lnTo>
                  <a:pt x="592233" y="877058"/>
                </a:lnTo>
                <a:lnTo>
                  <a:pt x="635853" y="859947"/>
                </a:lnTo>
                <a:lnTo>
                  <a:pt x="677121" y="838562"/>
                </a:lnTo>
                <a:lnTo>
                  <a:pt x="715762" y="813177"/>
                </a:lnTo>
                <a:lnTo>
                  <a:pt x="751500" y="784067"/>
                </a:lnTo>
                <a:lnTo>
                  <a:pt x="784062" y="751505"/>
                </a:lnTo>
                <a:lnTo>
                  <a:pt x="813174" y="715767"/>
                </a:lnTo>
                <a:lnTo>
                  <a:pt x="838559" y="677127"/>
                </a:lnTo>
                <a:lnTo>
                  <a:pt x="859945" y="635859"/>
                </a:lnTo>
                <a:lnTo>
                  <a:pt x="877056" y="592237"/>
                </a:lnTo>
                <a:lnTo>
                  <a:pt x="889619" y="546537"/>
                </a:lnTo>
                <a:lnTo>
                  <a:pt x="897357" y="499033"/>
                </a:lnTo>
                <a:lnTo>
                  <a:pt x="899998" y="449999"/>
                </a:lnTo>
                <a:lnTo>
                  <a:pt x="897357" y="400966"/>
                </a:lnTo>
                <a:lnTo>
                  <a:pt x="889619" y="353464"/>
                </a:lnTo>
                <a:lnTo>
                  <a:pt x="877056" y="307765"/>
                </a:lnTo>
                <a:lnTo>
                  <a:pt x="859945" y="264144"/>
                </a:lnTo>
                <a:lnTo>
                  <a:pt x="838559" y="222876"/>
                </a:lnTo>
                <a:lnTo>
                  <a:pt x="813174" y="184236"/>
                </a:lnTo>
                <a:lnTo>
                  <a:pt x="784062" y="148497"/>
                </a:lnTo>
                <a:lnTo>
                  <a:pt x="751500" y="115935"/>
                </a:lnTo>
                <a:lnTo>
                  <a:pt x="715762" y="86824"/>
                </a:lnTo>
                <a:lnTo>
                  <a:pt x="677121" y="61438"/>
                </a:lnTo>
                <a:lnTo>
                  <a:pt x="635853" y="40052"/>
                </a:lnTo>
                <a:lnTo>
                  <a:pt x="592233" y="22941"/>
                </a:lnTo>
                <a:lnTo>
                  <a:pt x="546534" y="10379"/>
                </a:lnTo>
                <a:lnTo>
                  <a:pt x="499031" y="2640"/>
                </a:lnTo>
                <a:lnTo>
                  <a:pt x="449999" y="0"/>
                </a:lnTo>
                <a:close/>
              </a:path>
            </a:pathLst>
          </a:custGeom>
          <a:solidFill>
            <a:srgbClr val="D3E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25947" y="3780516"/>
            <a:ext cx="72644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sz="1800" b="1" dirty="0">
                <a:solidFill>
                  <a:srgbClr val="083675"/>
                </a:solidFill>
                <a:latin typeface="Open Sans"/>
                <a:cs typeface="Open Sans"/>
              </a:rPr>
              <a:t>88</a:t>
            </a:r>
            <a:r>
              <a:rPr sz="18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1800" dirty="0">
              <a:latin typeface="Open Sans"/>
              <a:cs typeface="Open Sans"/>
            </a:endParaRPr>
          </a:p>
          <a:p>
            <a:pPr algn="ctr">
              <a:lnSpc>
                <a:spcPts val="880"/>
              </a:lnSpc>
            </a:pPr>
            <a:r>
              <a:rPr sz="800" b="1" spc="30" dirty="0">
                <a:solidFill>
                  <a:srgbClr val="083675"/>
                </a:solidFill>
                <a:latin typeface="OpenSans-Semibold"/>
                <a:cs typeface="OpenSans-Semibold"/>
              </a:rPr>
              <a:t>TRIFFT</a:t>
            </a:r>
            <a:r>
              <a:rPr sz="800" b="1" spc="-10" dirty="0">
                <a:solidFill>
                  <a:srgbClr val="083675"/>
                </a:solidFill>
                <a:latin typeface="OpenSans-Semibold"/>
                <a:cs typeface="OpenSans-Semibold"/>
              </a:rPr>
              <a:t> </a:t>
            </a:r>
            <a:r>
              <a:rPr sz="800" b="1" spc="40" dirty="0">
                <a:solidFill>
                  <a:srgbClr val="083675"/>
                </a:solidFill>
                <a:latin typeface="OpenSans-Semibold"/>
                <a:cs typeface="OpenSans-Semibold"/>
              </a:rPr>
              <a:t>EHER/</a:t>
            </a:r>
            <a:endParaRPr sz="800" dirty="0">
              <a:latin typeface="OpenSans-Semibold"/>
              <a:cs typeface="OpenSans-Semibold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30" dirty="0">
                <a:solidFill>
                  <a:srgbClr val="083675"/>
                </a:solidFill>
                <a:latin typeface="OpenSans-Semibold"/>
                <a:cs typeface="OpenSans-Semibold"/>
              </a:rPr>
              <a:t>SEHR</a:t>
            </a:r>
            <a:r>
              <a:rPr sz="800" b="1" spc="-30" dirty="0">
                <a:solidFill>
                  <a:srgbClr val="083675"/>
                </a:solidFill>
                <a:latin typeface="OpenSans-Semibold"/>
                <a:cs typeface="OpenSans-Semibold"/>
              </a:rPr>
              <a:t> </a:t>
            </a:r>
            <a:r>
              <a:rPr sz="800" b="1" spc="35" dirty="0">
                <a:solidFill>
                  <a:srgbClr val="083675"/>
                </a:solidFill>
                <a:latin typeface="OpenSans-Semibold"/>
                <a:cs typeface="OpenSans-Semibold"/>
              </a:rPr>
              <a:t>ZU</a:t>
            </a:r>
            <a:endParaRPr sz="800" dirty="0">
              <a:latin typeface="OpenSans-Semibold"/>
              <a:cs typeface="OpenSans-Semi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96900" y="3189001"/>
            <a:ext cx="337185" cy="900430"/>
          </a:xfrm>
          <a:custGeom>
            <a:avLst/>
            <a:gdLst/>
            <a:ahLst/>
            <a:cxnLst/>
            <a:rect l="l" t="t" r="r" b="b"/>
            <a:pathLst>
              <a:path w="337184" h="900429">
                <a:moveTo>
                  <a:pt x="337146" y="0"/>
                </a:moveTo>
                <a:lnTo>
                  <a:pt x="286714" y="1284"/>
                </a:lnTo>
                <a:lnTo>
                  <a:pt x="237486" y="5174"/>
                </a:lnTo>
                <a:lnTo>
                  <a:pt x="189195" y="11720"/>
                </a:lnTo>
                <a:lnTo>
                  <a:pt x="141569" y="20976"/>
                </a:lnTo>
                <a:lnTo>
                  <a:pt x="94341" y="32995"/>
                </a:lnTo>
                <a:lnTo>
                  <a:pt x="47241" y="47830"/>
                </a:lnTo>
                <a:lnTo>
                  <a:pt x="0" y="65531"/>
                </a:lnTo>
                <a:lnTo>
                  <a:pt x="337146" y="899998"/>
                </a:lnTo>
                <a:lnTo>
                  <a:pt x="337146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93827" y="3254533"/>
            <a:ext cx="840740" cy="835025"/>
          </a:xfrm>
          <a:custGeom>
            <a:avLst/>
            <a:gdLst/>
            <a:ahLst/>
            <a:cxnLst/>
            <a:rect l="l" t="t" r="r" b="b"/>
            <a:pathLst>
              <a:path w="840740" h="835025">
                <a:moveTo>
                  <a:pt x="503072" y="0"/>
                </a:moveTo>
                <a:lnTo>
                  <a:pt x="456063" y="20388"/>
                </a:lnTo>
                <a:lnTo>
                  <a:pt x="410906" y="42813"/>
                </a:lnTo>
                <a:lnTo>
                  <a:pt x="367619" y="67257"/>
                </a:lnTo>
                <a:lnTo>
                  <a:pt x="326217" y="93703"/>
                </a:lnTo>
                <a:lnTo>
                  <a:pt x="286718" y="122135"/>
                </a:lnTo>
                <a:lnTo>
                  <a:pt x="249137" y="152535"/>
                </a:lnTo>
                <a:lnTo>
                  <a:pt x="213492" y="184887"/>
                </a:lnTo>
                <a:lnTo>
                  <a:pt x="179799" y="219174"/>
                </a:lnTo>
                <a:lnTo>
                  <a:pt x="148074" y="255379"/>
                </a:lnTo>
                <a:lnTo>
                  <a:pt x="118335" y="293484"/>
                </a:lnTo>
                <a:lnTo>
                  <a:pt x="90598" y="333474"/>
                </a:lnTo>
                <a:lnTo>
                  <a:pt x="64879" y="375331"/>
                </a:lnTo>
                <a:lnTo>
                  <a:pt x="41195" y="419038"/>
                </a:lnTo>
                <a:lnTo>
                  <a:pt x="19563" y="464579"/>
                </a:lnTo>
                <a:lnTo>
                  <a:pt x="0" y="511937"/>
                </a:lnTo>
                <a:lnTo>
                  <a:pt x="840219" y="834466"/>
                </a:lnTo>
                <a:lnTo>
                  <a:pt x="503072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34094" y="3766470"/>
            <a:ext cx="900430" cy="1216025"/>
          </a:xfrm>
          <a:custGeom>
            <a:avLst/>
            <a:gdLst/>
            <a:ahLst/>
            <a:cxnLst/>
            <a:rect l="l" t="t" r="r" b="b"/>
            <a:pathLst>
              <a:path w="900429" h="1216025">
                <a:moveTo>
                  <a:pt x="59733" y="0"/>
                </a:moveTo>
                <a:lnTo>
                  <a:pt x="40780" y="53478"/>
                </a:lnTo>
                <a:lnTo>
                  <a:pt x="26143" y="104663"/>
                </a:lnTo>
                <a:lnTo>
                  <a:pt x="15032" y="156730"/>
                </a:lnTo>
                <a:lnTo>
                  <a:pt x="6659" y="212852"/>
                </a:lnTo>
                <a:lnTo>
                  <a:pt x="2072" y="260445"/>
                </a:lnTo>
                <a:lnTo>
                  <a:pt x="0" y="307692"/>
                </a:lnTo>
                <a:lnTo>
                  <a:pt x="387" y="354524"/>
                </a:lnTo>
                <a:lnTo>
                  <a:pt x="3181" y="400871"/>
                </a:lnTo>
                <a:lnTo>
                  <a:pt x="8327" y="446665"/>
                </a:lnTo>
                <a:lnTo>
                  <a:pt x="15771" y="491836"/>
                </a:lnTo>
                <a:lnTo>
                  <a:pt x="25459" y="536314"/>
                </a:lnTo>
                <a:lnTo>
                  <a:pt x="37336" y="580030"/>
                </a:lnTo>
                <a:lnTo>
                  <a:pt x="51348" y="622915"/>
                </a:lnTo>
                <a:lnTo>
                  <a:pt x="67442" y="664900"/>
                </a:lnTo>
                <a:lnTo>
                  <a:pt x="85563" y="705915"/>
                </a:lnTo>
                <a:lnTo>
                  <a:pt x="105657" y="745891"/>
                </a:lnTo>
                <a:lnTo>
                  <a:pt x="127670" y="784758"/>
                </a:lnTo>
                <a:lnTo>
                  <a:pt x="151547" y="822448"/>
                </a:lnTo>
                <a:lnTo>
                  <a:pt x="177235" y="858891"/>
                </a:lnTo>
                <a:lnTo>
                  <a:pt x="204679" y="894018"/>
                </a:lnTo>
                <a:lnTo>
                  <a:pt x="233826" y="927759"/>
                </a:lnTo>
                <a:lnTo>
                  <a:pt x="264620" y="960045"/>
                </a:lnTo>
                <a:lnTo>
                  <a:pt x="297008" y="990806"/>
                </a:lnTo>
                <a:lnTo>
                  <a:pt x="330936" y="1019974"/>
                </a:lnTo>
                <a:lnTo>
                  <a:pt x="366350" y="1047479"/>
                </a:lnTo>
                <a:lnTo>
                  <a:pt x="403195" y="1073252"/>
                </a:lnTo>
                <a:lnTo>
                  <a:pt x="441417" y="1097224"/>
                </a:lnTo>
                <a:lnTo>
                  <a:pt x="480962" y="1119324"/>
                </a:lnTo>
                <a:lnTo>
                  <a:pt x="521776" y="1139485"/>
                </a:lnTo>
                <a:lnTo>
                  <a:pt x="563805" y="1157636"/>
                </a:lnTo>
                <a:lnTo>
                  <a:pt x="606994" y="1173708"/>
                </a:lnTo>
                <a:lnTo>
                  <a:pt x="651290" y="1187631"/>
                </a:lnTo>
                <a:lnTo>
                  <a:pt x="696638" y="1199338"/>
                </a:lnTo>
                <a:lnTo>
                  <a:pt x="742984" y="1208758"/>
                </a:lnTo>
                <a:lnTo>
                  <a:pt x="790275" y="1215821"/>
                </a:lnTo>
                <a:lnTo>
                  <a:pt x="899952" y="322529"/>
                </a:lnTo>
                <a:lnTo>
                  <a:pt x="59733" y="0"/>
                </a:lnTo>
                <a:close/>
              </a:path>
            </a:pathLst>
          </a:custGeom>
          <a:solidFill>
            <a:srgbClr val="36BB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4369" y="3189001"/>
            <a:ext cx="1010285" cy="1800225"/>
          </a:xfrm>
          <a:custGeom>
            <a:avLst/>
            <a:gdLst/>
            <a:ahLst/>
            <a:cxnLst/>
            <a:rect l="l" t="t" r="r" b="b"/>
            <a:pathLst>
              <a:path w="1010284" h="1800225">
                <a:moveTo>
                  <a:pt x="109677" y="0"/>
                </a:moveTo>
                <a:lnTo>
                  <a:pt x="109677" y="899998"/>
                </a:lnTo>
                <a:lnTo>
                  <a:pt x="0" y="1793290"/>
                </a:lnTo>
                <a:lnTo>
                  <a:pt x="28192" y="1796379"/>
                </a:lnTo>
                <a:lnTo>
                  <a:pt x="54724" y="1798458"/>
                </a:lnTo>
                <a:lnTo>
                  <a:pt x="81313" y="1799629"/>
                </a:lnTo>
                <a:lnTo>
                  <a:pt x="109677" y="1799996"/>
                </a:lnTo>
                <a:lnTo>
                  <a:pt x="157474" y="1798748"/>
                </a:lnTo>
                <a:lnTo>
                  <a:pt x="204622" y="1795047"/>
                </a:lnTo>
                <a:lnTo>
                  <a:pt x="251058" y="1788955"/>
                </a:lnTo>
                <a:lnTo>
                  <a:pt x="296720" y="1780533"/>
                </a:lnTo>
                <a:lnTo>
                  <a:pt x="341546" y="1769844"/>
                </a:lnTo>
                <a:lnTo>
                  <a:pt x="385473" y="1756951"/>
                </a:lnTo>
                <a:lnTo>
                  <a:pt x="428439" y="1741915"/>
                </a:lnTo>
                <a:lnTo>
                  <a:pt x="470382" y="1724798"/>
                </a:lnTo>
                <a:lnTo>
                  <a:pt x="511240" y="1705664"/>
                </a:lnTo>
                <a:lnTo>
                  <a:pt x="550951" y="1684573"/>
                </a:lnTo>
                <a:lnTo>
                  <a:pt x="589452" y="1661589"/>
                </a:lnTo>
                <a:lnTo>
                  <a:pt x="626681" y="1636773"/>
                </a:lnTo>
                <a:lnTo>
                  <a:pt x="662576" y="1610188"/>
                </a:lnTo>
                <a:lnTo>
                  <a:pt x="697076" y="1581895"/>
                </a:lnTo>
                <a:lnTo>
                  <a:pt x="730116" y="1551958"/>
                </a:lnTo>
                <a:lnTo>
                  <a:pt x="761637" y="1520437"/>
                </a:lnTo>
                <a:lnTo>
                  <a:pt x="791574" y="1487397"/>
                </a:lnTo>
                <a:lnTo>
                  <a:pt x="819867" y="1452897"/>
                </a:lnTo>
                <a:lnTo>
                  <a:pt x="846452" y="1417002"/>
                </a:lnTo>
                <a:lnTo>
                  <a:pt x="871268" y="1379773"/>
                </a:lnTo>
                <a:lnTo>
                  <a:pt x="894252" y="1341272"/>
                </a:lnTo>
                <a:lnTo>
                  <a:pt x="915343" y="1301561"/>
                </a:lnTo>
                <a:lnTo>
                  <a:pt x="934477" y="1260703"/>
                </a:lnTo>
                <a:lnTo>
                  <a:pt x="951594" y="1218760"/>
                </a:lnTo>
                <a:lnTo>
                  <a:pt x="966630" y="1175794"/>
                </a:lnTo>
                <a:lnTo>
                  <a:pt x="979523" y="1131867"/>
                </a:lnTo>
                <a:lnTo>
                  <a:pt x="990212" y="1087041"/>
                </a:lnTo>
                <a:lnTo>
                  <a:pt x="998634" y="1041379"/>
                </a:lnTo>
                <a:lnTo>
                  <a:pt x="1004726" y="994943"/>
                </a:lnTo>
                <a:lnTo>
                  <a:pt x="1008427" y="947795"/>
                </a:lnTo>
                <a:lnTo>
                  <a:pt x="1009675" y="899998"/>
                </a:lnTo>
                <a:lnTo>
                  <a:pt x="1008427" y="852200"/>
                </a:lnTo>
                <a:lnTo>
                  <a:pt x="1004726" y="805052"/>
                </a:lnTo>
                <a:lnTo>
                  <a:pt x="998634" y="758616"/>
                </a:lnTo>
                <a:lnTo>
                  <a:pt x="990212" y="712954"/>
                </a:lnTo>
                <a:lnTo>
                  <a:pt x="979523" y="668129"/>
                </a:lnTo>
                <a:lnTo>
                  <a:pt x="966630" y="624202"/>
                </a:lnTo>
                <a:lnTo>
                  <a:pt x="951594" y="581236"/>
                </a:lnTo>
                <a:lnTo>
                  <a:pt x="934477" y="539292"/>
                </a:lnTo>
                <a:lnTo>
                  <a:pt x="915343" y="498434"/>
                </a:lnTo>
                <a:lnTo>
                  <a:pt x="894252" y="458724"/>
                </a:lnTo>
                <a:lnTo>
                  <a:pt x="871268" y="420223"/>
                </a:lnTo>
                <a:lnTo>
                  <a:pt x="846452" y="382993"/>
                </a:lnTo>
                <a:lnTo>
                  <a:pt x="819867" y="347098"/>
                </a:lnTo>
                <a:lnTo>
                  <a:pt x="791574" y="312599"/>
                </a:lnTo>
                <a:lnTo>
                  <a:pt x="761637" y="279558"/>
                </a:lnTo>
                <a:lnTo>
                  <a:pt x="730116" y="248038"/>
                </a:lnTo>
                <a:lnTo>
                  <a:pt x="697076" y="218100"/>
                </a:lnTo>
                <a:lnTo>
                  <a:pt x="662576" y="189808"/>
                </a:lnTo>
                <a:lnTo>
                  <a:pt x="626681" y="163222"/>
                </a:lnTo>
                <a:lnTo>
                  <a:pt x="589452" y="138406"/>
                </a:lnTo>
                <a:lnTo>
                  <a:pt x="550951" y="115422"/>
                </a:lnTo>
                <a:lnTo>
                  <a:pt x="511240" y="94332"/>
                </a:lnTo>
                <a:lnTo>
                  <a:pt x="470382" y="75197"/>
                </a:lnTo>
                <a:lnTo>
                  <a:pt x="428439" y="58081"/>
                </a:lnTo>
                <a:lnTo>
                  <a:pt x="385473" y="43044"/>
                </a:lnTo>
                <a:lnTo>
                  <a:pt x="341546" y="30151"/>
                </a:lnTo>
                <a:lnTo>
                  <a:pt x="296720" y="19462"/>
                </a:lnTo>
                <a:lnTo>
                  <a:pt x="251058" y="11041"/>
                </a:lnTo>
                <a:lnTo>
                  <a:pt x="204622" y="4948"/>
                </a:lnTo>
                <a:lnTo>
                  <a:pt x="157474" y="1247"/>
                </a:lnTo>
                <a:lnTo>
                  <a:pt x="109677" y="0"/>
                </a:lnTo>
                <a:close/>
              </a:path>
            </a:pathLst>
          </a:custGeom>
          <a:solidFill>
            <a:srgbClr val="109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84001" y="3638999"/>
            <a:ext cx="900430" cy="900430"/>
          </a:xfrm>
          <a:custGeom>
            <a:avLst/>
            <a:gdLst/>
            <a:ahLst/>
            <a:cxnLst/>
            <a:rect l="l" t="t" r="r" b="b"/>
            <a:pathLst>
              <a:path w="900429" h="900429">
                <a:moveTo>
                  <a:pt x="449999" y="0"/>
                </a:moveTo>
                <a:lnTo>
                  <a:pt x="400966" y="2640"/>
                </a:lnTo>
                <a:lnTo>
                  <a:pt x="353464" y="10379"/>
                </a:lnTo>
                <a:lnTo>
                  <a:pt x="307765" y="22941"/>
                </a:lnTo>
                <a:lnTo>
                  <a:pt x="264144" y="40052"/>
                </a:lnTo>
                <a:lnTo>
                  <a:pt x="222876" y="61438"/>
                </a:lnTo>
                <a:lnTo>
                  <a:pt x="184236" y="86824"/>
                </a:lnTo>
                <a:lnTo>
                  <a:pt x="148497" y="115935"/>
                </a:lnTo>
                <a:lnTo>
                  <a:pt x="115935" y="148497"/>
                </a:lnTo>
                <a:lnTo>
                  <a:pt x="86824" y="184236"/>
                </a:lnTo>
                <a:lnTo>
                  <a:pt x="61438" y="222876"/>
                </a:lnTo>
                <a:lnTo>
                  <a:pt x="40052" y="264144"/>
                </a:lnTo>
                <a:lnTo>
                  <a:pt x="22941" y="307765"/>
                </a:lnTo>
                <a:lnTo>
                  <a:pt x="10379" y="353464"/>
                </a:lnTo>
                <a:lnTo>
                  <a:pt x="2640" y="400966"/>
                </a:lnTo>
                <a:lnTo>
                  <a:pt x="0" y="449999"/>
                </a:lnTo>
                <a:lnTo>
                  <a:pt x="2640" y="499033"/>
                </a:lnTo>
                <a:lnTo>
                  <a:pt x="10379" y="546537"/>
                </a:lnTo>
                <a:lnTo>
                  <a:pt x="22941" y="592237"/>
                </a:lnTo>
                <a:lnTo>
                  <a:pt x="40052" y="635859"/>
                </a:lnTo>
                <a:lnTo>
                  <a:pt x="61438" y="677127"/>
                </a:lnTo>
                <a:lnTo>
                  <a:pt x="86824" y="715767"/>
                </a:lnTo>
                <a:lnTo>
                  <a:pt x="115935" y="751505"/>
                </a:lnTo>
                <a:lnTo>
                  <a:pt x="148497" y="784067"/>
                </a:lnTo>
                <a:lnTo>
                  <a:pt x="184236" y="813177"/>
                </a:lnTo>
                <a:lnTo>
                  <a:pt x="222876" y="838562"/>
                </a:lnTo>
                <a:lnTo>
                  <a:pt x="264144" y="859947"/>
                </a:lnTo>
                <a:lnTo>
                  <a:pt x="307765" y="877058"/>
                </a:lnTo>
                <a:lnTo>
                  <a:pt x="353464" y="889619"/>
                </a:lnTo>
                <a:lnTo>
                  <a:pt x="400966" y="897357"/>
                </a:lnTo>
                <a:lnTo>
                  <a:pt x="449999" y="899998"/>
                </a:lnTo>
                <a:lnTo>
                  <a:pt x="499031" y="897357"/>
                </a:lnTo>
                <a:lnTo>
                  <a:pt x="546534" y="889619"/>
                </a:lnTo>
                <a:lnTo>
                  <a:pt x="592233" y="877058"/>
                </a:lnTo>
                <a:lnTo>
                  <a:pt x="635853" y="859947"/>
                </a:lnTo>
                <a:lnTo>
                  <a:pt x="677121" y="838562"/>
                </a:lnTo>
                <a:lnTo>
                  <a:pt x="715762" y="813177"/>
                </a:lnTo>
                <a:lnTo>
                  <a:pt x="751500" y="784067"/>
                </a:lnTo>
                <a:lnTo>
                  <a:pt x="784062" y="751505"/>
                </a:lnTo>
                <a:lnTo>
                  <a:pt x="813174" y="715767"/>
                </a:lnTo>
                <a:lnTo>
                  <a:pt x="838559" y="677127"/>
                </a:lnTo>
                <a:lnTo>
                  <a:pt x="859945" y="635859"/>
                </a:lnTo>
                <a:lnTo>
                  <a:pt x="877056" y="592237"/>
                </a:lnTo>
                <a:lnTo>
                  <a:pt x="889619" y="546537"/>
                </a:lnTo>
                <a:lnTo>
                  <a:pt x="897357" y="499033"/>
                </a:lnTo>
                <a:lnTo>
                  <a:pt x="899998" y="449999"/>
                </a:lnTo>
                <a:lnTo>
                  <a:pt x="897357" y="400966"/>
                </a:lnTo>
                <a:lnTo>
                  <a:pt x="889619" y="353464"/>
                </a:lnTo>
                <a:lnTo>
                  <a:pt x="877056" y="307765"/>
                </a:lnTo>
                <a:lnTo>
                  <a:pt x="859945" y="264144"/>
                </a:lnTo>
                <a:lnTo>
                  <a:pt x="838559" y="222876"/>
                </a:lnTo>
                <a:lnTo>
                  <a:pt x="813174" y="184236"/>
                </a:lnTo>
                <a:lnTo>
                  <a:pt x="784062" y="148497"/>
                </a:lnTo>
                <a:lnTo>
                  <a:pt x="751500" y="115935"/>
                </a:lnTo>
                <a:lnTo>
                  <a:pt x="715762" y="86824"/>
                </a:lnTo>
                <a:lnTo>
                  <a:pt x="677121" y="61438"/>
                </a:lnTo>
                <a:lnTo>
                  <a:pt x="635853" y="40052"/>
                </a:lnTo>
                <a:lnTo>
                  <a:pt x="592233" y="22941"/>
                </a:lnTo>
                <a:lnTo>
                  <a:pt x="546534" y="10379"/>
                </a:lnTo>
                <a:lnTo>
                  <a:pt x="499031" y="2640"/>
                </a:lnTo>
                <a:lnTo>
                  <a:pt x="449999" y="0"/>
                </a:lnTo>
                <a:close/>
              </a:path>
            </a:pathLst>
          </a:custGeom>
          <a:solidFill>
            <a:srgbClr val="D3E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84001" y="3589063"/>
            <a:ext cx="900430" cy="900430"/>
          </a:xfrm>
          <a:custGeom>
            <a:avLst/>
            <a:gdLst/>
            <a:ahLst/>
            <a:cxnLst/>
            <a:rect l="l" t="t" r="r" b="b"/>
            <a:pathLst>
              <a:path w="900429" h="900429">
                <a:moveTo>
                  <a:pt x="449999" y="0"/>
                </a:moveTo>
                <a:lnTo>
                  <a:pt x="400966" y="2640"/>
                </a:lnTo>
                <a:lnTo>
                  <a:pt x="353464" y="10379"/>
                </a:lnTo>
                <a:lnTo>
                  <a:pt x="307765" y="22941"/>
                </a:lnTo>
                <a:lnTo>
                  <a:pt x="264144" y="40052"/>
                </a:lnTo>
                <a:lnTo>
                  <a:pt x="222876" y="61438"/>
                </a:lnTo>
                <a:lnTo>
                  <a:pt x="184236" y="86824"/>
                </a:lnTo>
                <a:lnTo>
                  <a:pt x="148497" y="115935"/>
                </a:lnTo>
                <a:lnTo>
                  <a:pt x="115935" y="148497"/>
                </a:lnTo>
                <a:lnTo>
                  <a:pt x="86824" y="184236"/>
                </a:lnTo>
                <a:lnTo>
                  <a:pt x="61438" y="222876"/>
                </a:lnTo>
                <a:lnTo>
                  <a:pt x="40052" y="264144"/>
                </a:lnTo>
                <a:lnTo>
                  <a:pt x="22941" y="307765"/>
                </a:lnTo>
                <a:lnTo>
                  <a:pt x="10379" y="353464"/>
                </a:lnTo>
                <a:lnTo>
                  <a:pt x="2640" y="400966"/>
                </a:lnTo>
                <a:lnTo>
                  <a:pt x="0" y="449999"/>
                </a:lnTo>
                <a:lnTo>
                  <a:pt x="2640" y="499033"/>
                </a:lnTo>
                <a:lnTo>
                  <a:pt x="10379" y="546537"/>
                </a:lnTo>
                <a:lnTo>
                  <a:pt x="22941" y="592237"/>
                </a:lnTo>
                <a:lnTo>
                  <a:pt x="40052" y="635859"/>
                </a:lnTo>
                <a:lnTo>
                  <a:pt x="61438" y="677127"/>
                </a:lnTo>
                <a:lnTo>
                  <a:pt x="86824" y="715767"/>
                </a:lnTo>
                <a:lnTo>
                  <a:pt x="115935" y="751505"/>
                </a:lnTo>
                <a:lnTo>
                  <a:pt x="148497" y="784067"/>
                </a:lnTo>
                <a:lnTo>
                  <a:pt x="184236" y="813177"/>
                </a:lnTo>
                <a:lnTo>
                  <a:pt x="222876" y="838562"/>
                </a:lnTo>
                <a:lnTo>
                  <a:pt x="264144" y="859947"/>
                </a:lnTo>
                <a:lnTo>
                  <a:pt x="307765" y="877058"/>
                </a:lnTo>
                <a:lnTo>
                  <a:pt x="353464" y="889619"/>
                </a:lnTo>
                <a:lnTo>
                  <a:pt x="400966" y="897357"/>
                </a:lnTo>
                <a:lnTo>
                  <a:pt x="449999" y="899998"/>
                </a:lnTo>
                <a:lnTo>
                  <a:pt x="499031" y="897357"/>
                </a:lnTo>
                <a:lnTo>
                  <a:pt x="546534" y="889619"/>
                </a:lnTo>
                <a:lnTo>
                  <a:pt x="592233" y="877058"/>
                </a:lnTo>
                <a:lnTo>
                  <a:pt x="635853" y="859947"/>
                </a:lnTo>
                <a:lnTo>
                  <a:pt x="677121" y="838562"/>
                </a:lnTo>
                <a:lnTo>
                  <a:pt x="715762" y="813177"/>
                </a:lnTo>
                <a:lnTo>
                  <a:pt x="751500" y="784067"/>
                </a:lnTo>
                <a:lnTo>
                  <a:pt x="784062" y="751505"/>
                </a:lnTo>
                <a:lnTo>
                  <a:pt x="813174" y="715767"/>
                </a:lnTo>
                <a:lnTo>
                  <a:pt x="838559" y="677127"/>
                </a:lnTo>
                <a:lnTo>
                  <a:pt x="859945" y="635859"/>
                </a:lnTo>
                <a:lnTo>
                  <a:pt x="877056" y="592237"/>
                </a:lnTo>
                <a:lnTo>
                  <a:pt x="889619" y="546537"/>
                </a:lnTo>
                <a:lnTo>
                  <a:pt x="897357" y="499033"/>
                </a:lnTo>
                <a:lnTo>
                  <a:pt x="899998" y="449999"/>
                </a:lnTo>
                <a:lnTo>
                  <a:pt x="897357" y="400966"/>
                </a:lnTo>
                <a:lnTo>
                  <a:pt x="889619" y="353464"/>
                </a:lnTo>
                <a:lnTo>
                  <a:pt x="877056" y="307765"/>
                </a:lnTo>
                <a:lnTo>
                  <a:pt x="859945" y="264144"/>
                </a:lnTo>
                <a:lnTo>
                  <a:pt x="838559" y="222876"/>
                </a:lnTo>
                <a:lnTo>
                  <a:pt x="813174" y="184236"/>
                </a:lnTo>
                <a:lnTo>
                  <a:pt x="784062" y="148497"/>
                </a:lnTo>
                <a:lnTo>
                  <a:pt x="751500" y="115935"/>
                </a:lnTo>
                <a:lnTo>
                  <a:pt x="715762" y="86824"/>
                </a:lnTo>
                <a:lnTo>
                  <a:pt x="677121" y="61438"/>
                </a:lnTo>
                <a:lnTo>
                  <a:pt x="635853" y="40052"/>
                </a:lnTo>
                <a:lnTo>
                  <a:pt x="592233" y="22941"/>
                </a:lnTo>
                <a:lnTo>
                  <a:pt x="546534" y="10379"/>
                </a:lnTo>
                <a:lnTo>
                  <a:pt x="499031" y="2640"/>
                </a:lnTo>
                <a:lnTo>
                  <a:pt x="449999" y="0"/>
                </a:lnTo>
                <a:close/>
              </a:path>
            </a:pathLst>
          </a:custGeom>
          <a:solidFill>
            <a:srgbClr val="D3E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773478" y="3850006"/>
            <a:ext cx="72644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sz="1800" b="1" dirty="0">
                <a:solidFill>
                  <a:srgbClr val="083675"/>
                </a:solidFill>
                <a:latin typeface="Open Sans"/>
                <a:cs typeface="Open Sans"/>
              </a:rPr>
              <a:t>81</a:t>
            </a:r>
            <a:r>
              <a:rPr sz="18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1800">
              <a:latin typeface="Open Sans"/>
              <a:cs typeface="Open Sans"/>
            </a:endParaRPr>
          </a:p>
          <a:p>
            <a:pPr algn="ctr">
              <a:lnSpc>
                <a:spcPts val="880"/>
              </a:lnSpc>
            </a:pPr>
            <a:r>
              <a:rPr sz="800" b="1" spc="30" dirty="0">
                <a:solidFill>
                  <a:srgbClr val="083675"/>
                </a:solidFill>
                <a:latin typeface="OpenSans-Semibold"/>
                <a:cs typeface="OpenSans-Semibold"/>
              </a:rPr>
              <a:t>TRIFFT</a:t>
            </a:r>
            <a:r>
              <a:rPr sz="800" b="1" spc="-10" dirty="0">
                <a:solidFill>
                  <a:srgbClr val="083675"/>
                </a:solidFill>
                <a:latin typeface="OpenSans-Semibold"/>
                <a:cs typeface="OpenSans-Semibold"/>
              </a:rPr>
              <a:t> </a:t>
            </a:r>
            <a:r>
              <a:rPr sz="800" b="1" spc="40" dirty="0">
                <a:solidFill>
                  <a:srgbClr val="083675"/>
                </a:solidFill>
                <a:latin typeface="OpenSans-Semibold"/>
                <a:cs typeface="OpenSans-Semibold"/>
              </a:rPr>
              <a:t>EHER/</a:t>
            </a:r>
            <a:endParaRPr sz="800">
              <a:latin typeface="OpenSans-Semibold"/>
              <a:cs typeface="OpenSans-Semibold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30" dirty="0">
                <a:solidFill>
                  <a:srgbClr val="083675"/>
                </a:solidFill>
                <a:latin typeface="OpenSans-Semibold"/>
                <a:cs typeface="OpenSans-Semibold"/>
              </a:rPr>
              <a:t>SEHR</a:t>
            </a:r>
            <a:r>
              <a:rPr sz="800" b="1" spc="-30" dirty="0">
                <a:solidFill>
                  <a:srgbClr val="083675"/>
                </a:solidFill>
                <a:latin typeface="OpenSans-Semibold"/>
                <a:cs typeface="OpenSans-Semibold"/>
              </a:rPr>
              <a:t> </a:t>
            </a:r>
            <a:r>
              <a:rPr sz="800" b="1" spc="35" dirty="0">
                <a:solidFill>
                  <a:srgbClr val="083675"/>
                </a:solidFill>
                <a:latin typeface="OpenSans-Semibold"/>
                <a:cs typeface="OpenSans-Semibold"/>
              </a:rPr>
              <a:t>ZU</a:t>
            </a:r>
            <a:endParaRPr sz="800">
              <a:latin typeface="OpenSans-Semibold"/>
              <a:cs typeface="OpenSans-Semibold"/>
            </a:endParaRPr>
          </a:p>
        </p:txBody>
      </p:sp>
      <p:pic>
        <p:nvPicPr>
          <p:cNvPr id="33" name="Bild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62600"/>
            <a:ext cx="7708900" cy="279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D3E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07299" y="277723"/>
            <a:ext cx="772940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pc="-245" dirty="0"/>
          </a:p>
        </p:txBody>
      </p:sp>
      <p:pic>
        <p:nvPicPr>
          <p:cNvPr id="27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248400"/>
            <a:ext cx="4127500" cy="215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441999"/>
            <a:ext cx="8077200" cy="4052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sz="1600" b="1" dirty="0" smtClean="0">
                <a:solidFill>
                  <a:srgbClr val="083675"/>
                </a:solidFill>
                <a:latin typeface="Open Sans"/>
                <a:cs typeface="Open Sans"/>
              </a:rPr>
              <a:t>Auftraggeber:</a:t>
            </a:r>
          </a:p>
          <a:p>
            <a:pPr marL="12700">
              <a:lnSpc>
                <a:spcPct val="100000"/>
              </a:lnSpc>
            </a:pPr>
            <a:r>
              <a:rPr lang="de-DE" sz="1600" dirty="0">
                <a:solidFill>
                  <a:srgbClr val="083675"/>
                </a:solidFill>
                <a:latin typeface="OpenSans-Light"/>
                <a:cs typeface="OpenSans-Light"/>
              </a:rPr>
              <a:t>Erste Bank und Sparkassen / s Bausparkasse</a:t>
            </a:r>
          </a:p>
          <a:p>
            <a:pPr marL="12700"/>
            <a:endParaRPr lang="de-AT" sz="1600" b="1" dirty="0" smtClean="0">
              <a:solidFill>
                <a:srgbClr val="083675"/>
              </a:solidFill>
              <a:latin typeface="Open Sans"/>
              <a:cs typeface="Open Sans"/>
            </a:endParaRPr>
          </a:p>
          <a:p>
            <a:pPr marL="12700"/>
            <a:r>
              <a:rPr lang="de-AT" sz="1600" b="1" dirty="0" smtClean="0">
                <a:solidFill>
                  <a:srgbClr val="083675"/>
                </a:solidFill>
                <a:latin typeface="Open Sans"/>
                <a:cs typeface="Open Sans"/>
              </a:rPr>
              <a:t>Durchführungszeitraum</a:t>
            </a:r>
            <a:r>
              <a:rPr lang="de-AT" sz="1600" b="1" dirty="0">
                <a:solidFill>
                  <a:srgbClr val="083675"/>
                </a:solidFill>
                <a:latin typeface="Open Sans"/>
                <a:cs typeface="Open Sans"/>
              </a:rPr>
              <a:t/>
            </a:r>
            <a:br>
              <a:rPr lang="de-AT" sz="1600" b="1" dirty="0">
                <a:solidFill>
                  <a:srgbClr val="083675"/>
                </a:solidFill>
                <a:latin typeface="Open Sans"/>
                <a:cs typeface="Open Sans"/>
              </a:rPr>
            </a:br>
            <a:r>
              <a:rPr lang="de-AT" sz="1600" dirty="0">
                <a:solidFill>
                  <a:srgbClr val="083675"/>
                </a:solidFill>
                <a:latin typeface="OpenSans-Light"/>
                <a:cs typeface="OpenSans-Light"/>
              </a:rPr>
              <a:t>17. März </a:t>
            </a:r>
            <a:r>
              <a:rPr lang="de-AT" sz="1600" spc="-5" dirty="0">
                <a:solidFill>
                  <a:srgbClr val="083675"/>
                </a:solidFill>
                <a:latin typeface="OpenSans-Light"/>
                <a:cs typeface="OpenSans-Light"/>
              </a:rPr>
              <a:t>bis </a:t>
            </a:r>
            <a:r>
              <a:rPr lang="de-AT" sz="1600" dirty="0">
                <a:solidFill>
                  <a:srgbClr val="083675"/>
                </a:solidFill>
                <a:latin typeface="OpenSans-Light"/>
                <a:cs typeface="OpenSans-Light"/>
              </a:rPr>
              <a:t>7. </a:t>
            </a:r>
            <a:r>
              <a:rPr lang="de-AT" sz="1600" spc="-5" dirty="0">
                <a:solidFill>
                  <a:srgbClr val="083675"/>
                </a:solidFill>
                <a:latin typeface="OpenSans-Light"/>
                <a:cs typeface="OpenSans-Light"/>
              </a:rPr>
              <a:t>April</a:t>
            </a:r>
            <a:r>
              <a:rPr lang="de-AT" sz="1600" spc="-90" dirty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lang="de-AT" sz="1600" dirty="0" smtClean="0">
                <a:solidFill>
                  <a:srgbClr val="083675"/>
                </a:solidFill>
                <a:latin typeface="OpenSans-Light"/>
                <a:cs typeface="OpenSans-Light"/>
              </a:rPr>
              <a:t>2016</a:t>
            </a:r>
          </a:p>
          <a:p>
            <a:pPr marL="12700">
              <a:lnSpc>
                <a:spcPct val="100000"/>
              </a:lnSpc>
            </a:pPr>
            <a:endParaRPr lang="de-AT" sz="1600" dirty="0" smtClean="0">
              <a:latin typeface="OpenSans-Light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600" b="1" dirty="0" err="1" smtClean="0">
                <a:solidFill>
                  <a:srgbClr val="083675"/>
                </a:solidFill>
                <a:latin typeface="Open Sans"/>
                <a:cs typeface="Open Sans"/>
              </a:rPr>
              <a:t>Methode</a:t>
            </a:r>
            <a:r>
              <a:rPr sz="1600" b="1" dirty="0" smtClean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600" b="1" spc="-5" dirty="0">
                <a:solidFill>
                  <a:srgbClr val="083675"/>
                </a:solidFill>
                <a:latin typeface="Open Sans"/>
                <a:cs typeface="Open Sans"/>
              </a:rPr>
              <a:t>und</a:t>
            </a:r>
            <a:r>
              <a:rPr sz="16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600" b="1" dirty="0" err="1" smtClean="0">
                <a:solidFill>
                  <a:srgbClr val="083675"/>
                </a:solidFill>
                <a:latin typeface="Open Sans"/>
                <a:cs typeface="Open Sans"/>
              </a:rPr>
              <a:t>Stichprobe</a:t>
            </a:r>
            <a:endParaRPr lang="de-DE" sz="1600" b="1" dirty="0" smtClean="0">
              <a:solidFill>
                <a:srgbClr val="083675"/>
              </a:solidFill>
              <a:latin typeface="Open Sans"/>
              <a:cs typeface="Open Sans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dirty="0" smtClean="0">
                <a:solidFill>
                  <a:srgbClr val="083675"/>
                </a:solidFill>
                <a:latin typeface="OpenSans-Light"/>
                <a:cs typeface="OpenSans-Light"/>
              </a:rPr>
              <a:t>1.749 </a:t>
            </a:r>
            <a:r>
              <a:rPr sz="1600" dirty="0">
                <a:solidFill>
                  <a:srgbClr val="083675"/>
                </a:solidFill>
                <a:latin typeface="OpenSans-Light"/>
                <a:cs typeface="OpenSans-Light"/>
              </a:rPr>
              <a:t>online Interviews, </a:t>
            </a:r>
            <a:r>
              <a:rPr sz="1600" spc="-5" dirty="0">
                <a:solidFill>
                  <a:srgbClr val="083675"/>
                </a:solidFill>
                <a:latin typeface="OpenSans-Light"/>
                <a:cs typeface="OpenSans-Light"/>
              </a:rPr>
              <a:t>repräsentativ </a:t>
            </a:r>
            <a:r>
              <a:rPr sz="1600" dirty="0">
                <a:solidFill>
                  <a:srgbClr val="083675"/>
                </a:solidFill>
                <a:latin typeface="OpenSans-Light"/>
                <a:cs typeface="OpenSans-Light"/>
              </a:rPr>
              <a:t>für </a:t>
            </a:r>
            <a:r>
              <a:rPr sz="1600" spc="-5" dirty="0">
                <a:solidFill>
                  <a:srgbClr val="083675"/>
                </a:solidFill>
                <a:latin typeface="OpenSans-Light"/>
                <a:cs typeface="OpenSans-Light"/>
              </a:rPr>
              <a:t>die  </a:t>
            </a:r>
            <a:r>
              <a:rPr sz="1600" dirty="0" err="1" smtClean="0">
                <a:solidFill>
                  <a:srgbClr val="083675"/>
                </a:solidFill>
                <a:latin typeface="OpenSans-Light"/>
                <a:cs typeface="OpenSans-Light"/>
              </a:rPr>
              <a:t>österreichische</a:t>
            </a:r>
            <a:r>
              <a:rPr sz="1600" dirty="0" smtClean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1600" dirty="0">
                <a:solidFill>
                  <a:srgbClr val="083675"/>
                </a:solidFill>
                <a:latin typeface="OpenSans-Light"/>
                <a:cs typeface="OpenSans-Light"/>
              </a:rPr>
              <a:t>Bevölkerung zwischen 18 und 69</a:t>
            </a:r>
            <a:r>
              <a:rPr sz="1600" spc="-114" dirty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1600" spc="-5" dirty="0" err="1" smtClean="0">
                <a:solidFill>
                  <a:srgbClr val="083675"/>
                </a:solidFill>
                <a:latin typeface="OpenSans-Light"/>
                <a:cs typeface="OpenSans-Light"/>
              </a:rPr>
              <a:t>Jahren</a:t>
            </a:r>
            <a:endParaRPr lang="de-DE" sz="1600" spc="-5" dirty="0" smtClean="0">
              <a:solidFill>
                <a:srgbClr val="083675"/>
              </a:solidFill>
              <a:latin typeface="OpenSans-Light"/>
              <a:cs typeface="OpenSans-Light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spc="-5" dirty="0" err="1" smtClean="0">
                <a:solidFill>
                  <a:srgbClr val="083675"/>
                </a:solidFill>
                <a:latin typeface="OpenSans-Light"/>
                <a:cs typeface="OpenSans-Light"/>
              </a:rPr>
              <a:t>Regionale</a:t>
            </a:r>
            <a:r>
              <a:rPr sz="1600" spc="-5" dirty="0" smtClean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1600" dirty="0">
                <a:solidFill>
                  <a:srgbClr val="083675"/>
                </a:solidFill>
                <a:latin typeface="OpenSans-Light"/>
                <a:cs typeface="OpenSans-Light"/>
              </a:rPr>
              <a:t>Struktur </a:t>
            </a:r>
            <a:r>
              <a:rPr sz="1600" spc="-5" dirty="0">
                <a:solidFill>
                  <a:srgbClr val="083675"/>
                </a:solidFill>
                <a:latin typeface="OpenSans-Light"/>
                <a:cs typeface="OpenSans-Light"/>
              </a:rPr>
              <a:t>der </a:t>
            </a:r>
            <a:r>
              <a:rPr sz="1600" dirty="0">
                <a:solidFill>
                  <a:srgbClr val="083675"/>
                </a:solidFill>
                <a:latin typeface="OpenSans-Light"/>
                <a:cs typeface="OpenSans-Light"/>
              </a:rPr>
              <a:t>Stichprobe: n=200</a:t>
            </a:r>
            <a:r>
              <a:rPr sz="1600" spc="-85" dirty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1600" dirty="0">
                <a:solidFill>
                  <a:srgbClr val="083675"/>
                </a:solidFill>
                <a:latin typeface="OpenSans-Light"/>
                <a:cs typeface="OpenSans-Light"/>
              </a:rPr>
              <a:t>Interviews  </a:t>
            </a:r>
            <a:r>
              <a:rPr sz="1600" spc="-5" dirty="0">
                <a:solidFill>
                  <a:srgbClr val="083675"/>
                </a:solidFill>
                <a:latin typeface="OpenSans-Light"/>
                <a:cs typeface="OpenSans-Light"/>
              </a:rPr>
              <a:t>pro</a:t>
            </a:r>
            <a:r>
              <a:rPr sz="1600" spc="-95" dirty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1600" dirty="0" err="1" smtClean="0">
                <a:solidFill>
                  <a:srgbClr val="083675"/>
                </a:solidFill>
                <a:latin typeface="OpenSans-Light"/>
                <a:cs typeface="OpenSans-Light"/>
              </a:rPr>
              <a:t>Bundesland</a:t>
            </a:r>
            <a:endParaRPr lang="de-DE" sz="1600" dirty="0">
              <a:latin typeface="OpenSans-Light"/>
              <a:cs typeface="OpenSans-Light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endParaRPr lang="de-DE" sz="1600" b="1" dirty="0" smtClean="0">
              <a:solidFill>
                <a:srgbClr val="083675"/>
              </a:solidFill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de-DE" sz="1600" b="1" dirty="0" smtClean="0">
                <a:solidFill>
                  <a:srgbClr val="083675"/>
                </a:solidFill>
                <a:latin typeface="Open Sans"/>
                <a:cs typeface="Open Sans"/>
              </a:rPr>
              <a:t>Durchführungszeitraum</a:t>
            </a:r>
            <a:br>
              <a:rPr lang="de-DE" sz="1600" b="1" dirty="0" smtClean="0">
                <a:solidFill>
                  <a:srgbClr val="083675"/>
                </a:solidFill>
                <a:latin typeface="Open Sans"/>
                <a:cs typeface="Open Sans"/>
              </a:rPr>
            </a:br>
            <a:r>
              <a:rPr sz="1600" dirty="0" smtClean="0">
                <a:solidFill>
                  <a:srgbClr val="083675"/>
                </a:solidFill>
                <a:latin typeface="OpenSans-Light"/>
                <a:cs typeface="OpenSans-Light"/>
              </a:rPr>
              <a:t>17. </a:t>
            </a:r>
            <a:r>
              <a:rPr sz="1600" dirty="0" err="1" smtClean="0">
                <a:solidFill>
                  <a:srgbClr val="083675"/>
                </a:solidFill>
                <a:latin typeface="OpenSans-Light"/>
                <a:cs typeface="OpenSans-Light"/>
              </a:rPr>
              <a:t>März</a:t>
            </a:r>
            <a:r>
              <a:rPr sz="1600" dirty="0" smtClean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1600" spc="-5" dirty="0" err="1" smtClean="0">
                <a:solidFill>
                  <a:srgbClr val="083675"/>
                </a:solidFill>
                <a:latin typeface="OpenSans-Light"/>
                <a:cs typeface="OpenSans-Light"/>
              </a:rPr>
              <a:t>bis</a:t>
            </a:r>
            <a:r>
              <a:rPr sz="1600" spc="-5" dirty="0" smtClean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1600" dirty="0" smtClean="0">
                <a:solidFill>
                  <a:srgbClr val="083675"/>
                </a:solidFill>
                <a:latin typeface="OpenSans-Light"/>
                <a:cs typeface="OpenSans-Light"/>
              </a:rPr>
              <a:t>7. </a:t>
            </a:r>
            <a:r>
              <a:rPr sz="1600" spc="-5" dirty="0" smtClean="0">
                <a:solidFill>
                  <a:srgbClr val="083675"/>
                </a:solidFill>
                <a:latin typeface="OpenSans-Light"/>
                <a:cs typeface="OpenSans-Light"/>
              </a:rPr>
              <a:t>April</a:t>
            </a:r>
            <a:r>
              <a:rPr sz="1600" spc="-90" dirty="0" smtClean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1600" dirty="0" smtClean="0">
                <a:solidFill>
                  <a:srgbClr val="083675"/>
                </a:solidFill>
                <a:latin typeface="OpenSans-Light"/>
                <a:cs typeface="OpenSans-Light"/>
              </a:rPr>
              <a:t>2016</a:t>
            </a:r>
            <a:endParaRPr lang="de-DE" sz="1600" dirty="0" smtClean="0">
              <a:solidFill>
                <a:srgbClr val="083675"/>
              </a:solidFill>
              <a:latin typeface="OpenSans-Light"/>
              <a:cs typeface="OpenSans-Light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endParaRPr lang="de-DE" sz="1600" dirty="0">
              <a:solidFill>
                <a:srgbClr val="083675"/>
              </a:solidFill>
              <a:latin typeface="OpenSans-Light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de-DE" sz="1600" b="1" dirty="0" smtClean="0">
                <a:solidFill>
                  <a:srgbClr val="083675"/>
                </a:solidFill>
                <a:latin typeface="OpenSans-Light"/>
                <a:cs typeface="Open Sans"/>
              </a:rPr>
              <a:t>I</a:t>
            </a:r>
            <a:r>
              <a:rPr lang="de-DE" sz="1600" b="1" dirty="0" smtClean="0">
                <a:solidFill>
                  <a:srgbClr val="083675"/>
                </a:solidFill>
                <a:latin typeface="Open Sans"/>
                <a:cs typeface="Open Sans"/>
              </a:rPr>
              <a:t>nstitut</a:t>
            </a:r>
            <a:endParaRPr sz="1600" b="1" dirty="0">
              <a:solidFill>
                <a:srgbClr val="083675"/>
              </a:solidFill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277723"/>
            <a:ext cx="6988901" cy="912703"/>
          </a:xfrm>
          <a:prstGeom prst="rect">
            <a:avLst/>
          </a:prstGeom>
        </p:spPr>
        <p:txBody>
          <a:bodyPr vert="horz" wrap="square" lIns="0" tIns="294276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 err="1" smtClean="0"/>
              <a:t>Methode</a:t>
            </a:r>
            <a:r>
              <a:rPr sz="4000" dirty="0" smtClean="0"/>
              <a:t> </a:t>
            </a:r>
            <a:r>
              <a:rPr sz="4000" spc="-5" dirty="0" smtClean="0"/>
              <a:t>und</a:t>
            </a:r>
            <a:r>
              <a:rPr sz="4000" spc="-100" dirty="0" smtClean="0"/>
              <a:t> </a:t>
            </a:r>
            <a:r>
              <a:rPr sz="4000" spc="-5" dirty="0" err="1" smtClean="0"/>
              <a:t>Zielsetzungen</a:t>
            </a:r>
            <a:endParaRPr sz="40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91140"/>
            <a:ext cx="3048000" cy="8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6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858000"/>
          </a:xfrm>
          <a:custGeom>
            <a:avLst/>
            <a:gdLst/>
            <a:ahLst/>
            <a:cxnLst/>
            <a:rect l="l" t="t" r="r" b="b"/>
            <a:pathLst>
              <a:path w="4572000" h="6858000">
                <a:moveTo>
                  <a:pt x="0" y="6858000"/>
                </a:moveTo>
                <a:lnTo>
                  <a:pt x="4572000" y="6858000"/>
                </a:lnTo>
                <a:lnTo>
                  <a:pt x="457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7299" y="2161034"/>
            <a:ext cx="2863215" cy="150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050"/>
              </a:lnSpc>
            </a:pPr>
            <a:r>
              <a:rPr sz="6000" b="1" dirty="0">
                <a:solidFill>
                  <a:srgbClr val="FFFFFF"/>
                </a:solidFill>
                <a:latin typeface="Open Sans"/>
                <a:cs typeface="Open Sans"/>
              </a:rPr>
              <a:t>56</a:t>
            </a:r>
            <a:r>
              <a:rPr sz="60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6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6000" dirty="0">
              <a:latin typeface="Open Sans"/>
              <a:cs typeface="Open Sans"/>
            </a:endParaRPr>
          </a:p>
          <a:p>
            <a:pPr marL="12700">
              <a:lnSpc>
                <a:spcPts val="2250"/>
              </a:lnSpc>
            </a:pP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der</a:t>
            </a:r>
            <a:r>
              <a:rPr sz="2000" b="1" spc="-10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ÖsterreicherInnen</a:t>
            </a:r>
            <a:endParaRPr sz="2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OpenSans-Light"/>
                <a:cs typeface="OpenSans-Light"/>
              </a:rPr>
              <a:t>wohnen im</a:t>
            </a:r>
            <a:r>
              <a:rPr sz="2000" spc="-85" dirty="0">
                <a:solidFill>
                  <a:srgbClr val="FFFFFF"/>
                </a:solidFill>
                <a:latin typeface="OpenSans-Light"/>
                <a:cs typeface="OpenSans-Light"/>
              </a:rPr>
              <a:t> </a:t>
            </a:r>
            <a:r>
              <a:rPr sz="2000" dirty="0">
                <a:solidFill>
                  <a:srgbClr val="FFFFFF"/>
                </a:solidFill>
                <a:latin typeface="OpenSans-Light"/>
                <a:cs typeface="OpenSans-Light"/>
              </a:rPr>
              <a:t>Eigenheim</a:t>
            </a:r>
            <a:endParaRPr sz="2000" dirty="0">
              <a:latin typeface="OpenSans-Light"/>
              <a:cs typeface="OpenSans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0682" y="678240"/>
            <a:ext cx="124650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45" dirty="0">
                <a:solidFill>
                  <a:srgbClr val="FFFFFF"/>
                </a:solidFill>
                <a:latin typeface="Open Sans"/>
                <a:cs typeface="Open Sans"/>
              </a:rPr>
              <a:t>EIGENTUM</a:t>
            </a:r>
            <a:r>
              <a:rPr sz="1400" b="1" spc="-8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9908" y="678240"/>
            <a:ext cx="73215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20" dirty="0">
                <a:solidFill>
                  <a:srgbClr val="083675"/>
                </a:solidFill>
                <a:latin typeface="Open Sans"/>
                <a:cs typeface="Open Sans"/>
              </a:rPr>
              <a:t>MIETE</a:t>
            </a:r>
            <a:r>
              <a:rPr sz="1400" b="1" spc="-8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9299" y="2161034"/>
            <a:ext cx="2863215" cy="150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050"/>
              </a:lnSpc>
            </a:pPr>
            <a:r>
              <a:rPr sz="6000" b="1" dirty="0">
                <a:solidFill>
                  <a:srgbClr val="083675"/>
                </a:solidFill>
                <a:latin typeface="Open Sans"/>
                <a:cs typeface="Open Sans"/>
              </a:rPr>
              <a:t>44</a:t>
            </a:r>
            <a:r>
              <a:rPr sz="60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60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6000" dirty="0">
              <a:latin typeface="Open Sans"/>
              <a:cs typeface="Open Sans"/>
            </a:endParaRPr>
          </a:p>
          <a:p>
            <a:pPr marL="12700">
              <a:lnSpc>
                <a:spcPts val="2250"/>
              </a:lnSpc>
            </a:pPr>
            <a:r>
              <a:rPr sz="2000" b="1" dirty="0">
                <a:solidFill>
                  <a:srgbClr val="083675"/>
                </a:solidFill>
                <a:latin typeface="Open Sans"/>
                <a:cs typeface="Open Sans"/>
              </a:rPr>
              <a:t>der</a:t>
            </a:r>
            <a:r>
              <a:rPr sz="2000" b="1" spc="-10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083675"/>
                </a:solidFill>
                <a:latin typeface="Open Sans"/>
                <a:cs typeface="Open Sans"/>
              </a:rPr>
              <a:t>ÖsterreicherInnen</a:t>
            </a:r>
            <a:endParaRPr sz="2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lang="de-AT" sz="2000" spc="-5" dirty="0" smtClean="0">
                <a:solidFill>
                  <a:srgbClr val="083675"/>
                </a:solidFill>
                <a:latin typeface="OpenSans-Light"/>
                <a:cs typeface="OpenSans-Light"/>
              </a:rPr>
              <a:t>W</a:t>
            </a:r>
            <a:r>
              <a:rPr sz="2000" spc="-5" dirty="0" err="1" smtClean="0">
                <a:solidFill>
                  <a:srgbClr val="083675"/>
                </a:solidFill>
                <a:latin typeface="OpenSans-Light"/>
                <a:cs typeface="OpenSans-Light"/>
              </a:rPr>
              <a:t>ohnen</a:t>
            </a:r>
            <a:r>
              <a:rPr lang="de-DE" sz="2000" spc="-5" smtClean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lang="de-DE" sz="2000" smtClean="0">
                <a:solidFill>
                  <a:srgbClr val="083675"/>
                </a:solidFill>
                <a:latin typeface="OpenSans-Light"/>
                <a:cs typeface="OpenSans-Light"/>
              </a:rPr>
              <a:t>in </a:t>
            </a:r>
            <a:r>
              <a:rPr sz="2000" dirty="0" err="1" smtClean="0">
                <a:solidFill>
                  <a:srgbClr val="083675"/>
                </a:solidFill>
                <a:latin typeface="OpenSans-Light"/>
                <a:cs typeface="OpenSans-Light"/>
              </a:rPr>
              <a:t>Miete</a:t>
            </a:r>
            <a:endParaRPr sz="2000" dirty="0">
              <a:latin typeface="OpenSans-Light"/>
              <a:cs typeface="OpenSans-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75173" y="502458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944" y="4994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8937" y="5024589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80" h="106679">
                <a:moveTo>
                  <a:pt x="106179" y="1061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2689" y="502458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59" h="162560">
                <a:moveTo>
                  <a:pt x="162428" y="162428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6441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0205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3947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7708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1460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5212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964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2718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6480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231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3983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7747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499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5251" y="502458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8004" y="5053591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150995" y="1509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004" y="5109827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4759" y="9475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004" y="516607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511" y="38511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98021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4178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8553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29289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73041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1680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055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04299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48060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9182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3556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79328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23080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66831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0583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5434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8099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41851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85603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2936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73119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16870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60635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0437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8138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1890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35642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9393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3149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6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6909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0661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4413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8004" y="4568906"/>
            <a:ext cx="130175" cy="130175"/>
          </a:xfrm>
          <a:custGeom>
            <a:avLst/>
            <a:gdLst/>
            <a:ahLst/>
            <a:cxnLst/>
            <a:rect l="l" t="t" r="r" b="b"/>
            <a:pathLst>
              <a:path w="130175" h="130175">
                <a:moveTo>
                  <a:pt x="130169" y="13016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8004" y="4625154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3921" y="7392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8004" y="468140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673" y="17673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56122" y="451907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7602" y="2760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99886" y="4519079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4" h="84454">
                <a:moveTo>
                  <a:pt x="83837" y="8383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43638" y="4519079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140086" y="140086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87390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31141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74906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1865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62409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06161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49913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93677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37429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81180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24932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68684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12448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56200" y="451907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1799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8004" y="4328998"/>
            <a:ext cx="1137920" cy="180340"/>
          </a:xfrm>
          <a:custGeom>
            <a:avLst/>
            <a:gdLst/>
            <a:ahLst/>
            <a:cxnLst/>
            <a:rect l="l" t="t" r="r" b="b"/>
            <a:pathLst>
              <a:path w="1137920" h="180339">
                <a:moveTo>
                  <a:pt x="0" y="179997"/>
                </a:moveTo>
                <a:lnTo>
                  <a:pt x="1137767" y="179997"/>
                </a:lnTo>
                <a:lnTo>
                  <a:pt x="113776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8004" y="4832997"/>
            <a:ext cx="1350010" cy="180340"/>
          </a:xfrm>
          <a:custGeom>
            <a:avLst/>
            <a:gdLst/>
            <a:ahLst/>
            <a:cxnLst/>
            <a:rect l="l" t="t" r="r" b="b"/>
            <a:pathLst>
              <a:path w="1350010" h="180339">
                <a:moveTo>
                  <a:pt x="0" y="179997"/>
                </a:moveTo>
                <a:lnTo>
                  <a:pt x="1349997" y="179997"/>
                </a:lnTo>
                <a:lnTo>
                  <a:pt x="134999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635299" y="4356268"/>
            <a:ext cx="3211830" cy="85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HAUS</a:t>
            </a:r>
            <a:r>
              <a:rPr sz="800" b="1" spc="-1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800" dirty="0">
              <a:latin typeface="Open Sans"/>
              <a:cs typeface="Open Sans"/>
            </a:endParaRPr>
          </a:p>
          <a:p>
            <a:pPr marR="5080" algn="r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41</a:t>
            </a:r>
            <a:r>
              <a:rPr sz="12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2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75" dirty="0">
                <a:solidFill>
                  <a:srgbClr val="FFFFFF"/>
                </a:solidFill>
                <a:latin typeface="Open Sans"/>
                <a:cs typeface="Open Sans"/>
              </a:rPr>
              <a:t>EIGENTUMSWOHNUNG</a:t>
            </a:r>
            <a:r>
              <a:rPr sz="800" b="1" spc="-1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800" dirty="0">
              <a:latin typeface="Open Sans"/>
              <a:cs typeface="Open Sans"/>
            </a:endParaRPr>
          </a:p>
          <a:p>
            <a:pPr marR="702945" algn="ctr">
              <a:lnSpc>
                <a:spcPct val="100000"/>
              </a:lnSpc>
              <a:spcBef>
                <a:spcPts val="28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14</a:t>
            </a:r>
            <a:r>
              <a:rPr sz="12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200" dirty="0">
              <a:latin typeface="Open Sans"/>
              <a:cs typeface="Open Sans"/>
            </a:endParaRPr>
          </a:p>
        </p:txBody>
      </p:sp>
      <p:pic>
        <p:nvPicPr>
          <p:cNvPr id="86" name="Bild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1981200"/>
            <a:ext cx="55753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79" y="2133600"/>
            <a:ext cx="7708900" cy="39624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Regionale</a:t>
            </a:r>
            <a:r>
              <a:rPr sz="4000" spc="-90" dirty="0"/>
              <a:t> </a:t>
            </a:r>
            <a:r>
              <a:rPr sz="4000" dirty="0"/>
              <a:t>Besonderheiten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275299" y="1752688"/>
            <a:ext cx="1815464" cy="11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083675"/>
                </a:solidFill>
                <a:latin typeface="Open Sans"/>
                <a:cs typeface="Open Sans"/>
              </a:rPr>
              <a:t>71</a:t>
            </a:r>
            <a:r>
              <a:rPr sz="40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40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4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solidFill>
                  <a:srgbClr val="083675"/>
                </a:solidFill>
                <a:latin typeface="OpenSans-Light"/>
                <a:cs typeface="OpenSans-Light"/>
              </a:rPr>
              <a:t>Eigentumshäuser</a:t>
            </a:r>
            <a:endParaRPr sz="1800">
              <a:latin typeface="OpenSans-Light"/>
              <a:cs typeface="OpenSans-Light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000" b="1" dirty="0">
                <a:solidFill>
                  <a:srgbClr val="083675"/>
                </a:solidFill>
                <a:latin typeface="Open Sans"/>
                <a:cs typeface="Open Sans"/>
              </a:rPr>
              <a:t>Ø ÖSTERREICH: 41</a:t>
            </a:r>
            <a:r>
              <a:rPr sz="1000" b="1" spc="-10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0567" y="3981792"/>
            <a:ext cx="1854835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sz="4000" b="1" dirty="0" smtClean="0">
                <a:solidFill>
                  <a:srgbClr val="083675"/>
                </a:solidFill>
                <a:latin typeface="Open Sans"/>
                <a:cs typeface="Open Sans"/>
              </a:rPr>
              <a:t>82</a:t>
            </a:r>
            <a:r>
              <a:rPr sz="4000" b="1" spc="-100" dirty="0" smtClean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40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4000" dirty="0">
              <a:latin typeface="Open Sans"/>
              <a:cs typeface="Open Sans"/>
            </a:endParaRPr>
          </a:p>
          <a:p>
            <a:pPr marL="12700" marR="5080">
              <a:lnSpc>
                <a:spcPts val="1800"/>
              </a:lnSpc>
              <a:spcBef>
                <a:spcPts val="750"/>
              </a:spcBef>
            </a:pPr>
            <a:r>
              <a:rPr lang="de-DE" sz="1800" spc="-5" dirty="0" smtClean="0">
                <a:solidFill>
                  <a:srgbClr val="083675"/>
                </a:solidFill>
                <a:latin typeface="OpenSans-Light"/>
                <a:cs typeface="OpenSans-Light"/>
              </a:rPr>
              <a:t>Mietverhältnis</a:t>
            </a:r>
            <a:endParaRPr sz="1800" dirty="0">
              <a:latin typeface="OpenSans-Light"/>
              <a:cs typeface="OpenSans-Light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000" b="1" dirty="0">
                <a:solidFill>
                  <a:srgbClr val="083675"/>
                </a:solidFill>
                <a:latin typeface="Open Sans"/>
                <a:cs typeface="Open Sans"/>
              </a:rPr>
              <a:t>Ø ÖSTERREICH: </a:t>
            </a:r>
            <a:r>
              <a:rPr lang="de-DE" sz="1000" b="1" dirty="0" smtClean="0">
                <a:solidFill>
                  <a:srgbClr val="083675"/>
                </a:solidFill>
                <a:latin typeface="Open Sans"/>
                <a:cs typeface="Open Sans"/>
              </a:rPr>
              <a:t>44</a:t>
            </a:r>
            <a:r>
              <a:rPr sz="1000" b="1" spc="-105" dirty="0" smtClean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6999" y="2360752"/>
            <a:ext cx="3505200" cy="828675"/>
          </a:xfrm>
          <a:custGeom>
            <a:avLst/>
            <a:gdLst/>
            <a:ahLst/>
            <a:cxnLst/>
            <a:rect l="l" t="t" r="r" b="b"/>
            <a:pathLst>
              <a:path w="3505200" h="828675">
                <a:moveTo>
                  <a:pt x="0" y="0"/>
                </a:moveTo>
                <a:lnTo>
                  <a:pt x="2676601" y="0"/>
                </a:lnTo>
                <a:lnTo>
                  <a:pt x="3504844" y="828255"/>
                </a:lnTo>
              </a:path>
            </a:pathLst>
          </a:custGeom>
          <a:ln w="19049">
            <a:solidFill>
              <a:srgbClr val="0836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7999" y="3399720"/>
            <a:ext cx="3034030" cy="1188720"/>
          </a:xfrm>
          <a:custGeom>
            <a:avLst/>
            <a:gdLst/>
            <a:ahLst/>
            <a:cxnLst/>
            <a:rect l="l" t="t" r="r" b="b"/>
            <a:pathLst>
              <a:path w="3034029" h="1188720">
                <a:moveTo>
                  <a:pt x="0" y="1188262"/>
                </a:moveTo>
                <a:lnTo>
                  <a:pt x="1851761" y="1188262"/>
                </a:lnTo>
                <a:lnTo>
                  <a:pt x="3033763" y="0"/>
                </a:lnTo>
              </a:path>
            </a:pathLst>
          </a:custGeom>
          <a:ln w="19050">
            <a:solidFill>
              <a:srgbClr val="0836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8199" y="313559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54000" y="0"/>
                </a:move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4244" y="75018"/>
                </a:lnTo>
                <a:lnTo>
                  <a:pt x="15817" y="92182"/>
                </a:lnTo>
                <a:lnTo>
                  <a:pt x="32982" y="103756"/>
                </a:lnTo>
                <a:lnTo>
                  <a:pt x="54000" y="108000"/>
                </a:lnTo>
                <a:lnTo>
                  <a:pt x="75018" y="103756"/>
                </a:lnTo>
                <a:lnTo>
                  <a:pt x="92182" y="92182"/>
                </a:lnTo>
                <a:lnTo>
                  <a:pt x="103756" y="75018"/>
                </a:lnTo>
                <a:lnTo>
                  <a:pt x="108000" y="54000"/>
                </a:lnTo>
                <a:lnTo>
                  <a:pt x="103756" y="32982"/>
                </a:lnTo>
                <a:lnTo>
                  <a:pt x="92182" y="15817"/>
                </a:lnTo>
                <a:lnTo>
                  <a:pt x="75018" y="4244"/>
                </a:lnTo>
                <a:lnTo>
                  <a:pt x="54000" y="0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42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0908" y="5183482"/>
            <a:ext cx="48196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90" dirty="0">
                <a:solidFill>
                  <a:srgbClr val="083675"/>
                </a:solidFill>
                <a:latin typeface="OpenSans-Semibold"/>
                <a:cs typeface="OpenSans-Semibold"/>
              </a:rPr>
              <a:t>WIEN</a:t>
            </a:r>
            <a:r>
              <a:rPr sz="1200" b="1" spc="-195" dirty="0">
                <a:solidFill>
                  <a:srgbClr val="083675"/>
                </a:solidFill>
                <a:latin typeface="OpenSans-Semibold"/>
                <a:cs typeface="OpenSans-Semibold"/>
              </a:rPr>
              <a:t> </a:t>
            </a:r>
            <a:endParaRPr sz="1200">
              <a:latin typeface="OpenSans-Semibold"/>
              <a:cs typeface="OpenSans-Semi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 marR="5080" algn="r">
              <a:lnSpc>
                <a:spcPct val="100000"/>
              </a:lnSpc>
            </a:pPr>
            <a:r>
              <a:rPr dirty="0"/>
              <a:t>141</a:t>
            </a:r>
            <a:r>
              <a:rPr spc="-100" dirty="0"/>
              <a:t> </a:t>
            </a:r>
            <a:r>
              <a:rPr dirty="0"/>
              <a:t>m²</a:t>
            </a:r>
          </a:p>
          <a:p>
            <a:pPr marL="380365" marR="84455" algn="ctr">
              <a:lnSpc>
                <a:spcPct val="100000"/>
              </a:lnSpc>
              <a:spcBef>
                <a:spcPts val="1355"/>
              </a:spcBef>
            </a:pPr>
            <a:r>
              <a:rPr dirty="0"/>
              <a:t>116</a:t>
            </a:r>
            <a:r>
              <a:rPr spc="-105" dirty="0"/>
              <a:t> </a:t>
            </a:r>
            <a:r>
              <a:rPr dirty="0"/>
              <a:t>m²</a:t>
            </a:r>
          </a:p>
          <a:p>
            <a:pPr marL="393065">
              <a:lnSpc>
                <a:spcPct val="100000"/>
              </a:lnSpc>
              <a:spcBef>
                <a:spcPts val="2285"/>
              </a:spcBef>
            </a:pPr>
            <a:r>
              <a:rPr dirty="0"/>
              <a:t>81</a:t>
            </a:r>
            <a:r>
              <a:rPr spc="-105" dirty="0"/>
              <a:t> </a:t>
            </a:r>
            <a:r>
              <a:rPr dirty="0"/>
              <a:t>m²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4216" y="5183482"/>
            <a:ext cx="18691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5" dirty="0">
                <a:solidFill>
                  <a:srgbClr val="083675"/>
                </a:solidFill>
                <a:latin typeface="OpenSans-Semibold"/>
                <a:cs typeface="OpenSans-Semibold"/>
              </a:rPr>
              <a:t>NIEDERÖSTERREICH</a:t>
            </a:r>
            <a:r>
              <a:rPr sz="1200" b="1" spc="-195" dirty="0">
                <a:solidFill>
                  <a:srgbClr val="083675"/>
                </a:solidFill>
                <a:latin typeface="OpenSans-Semibold"/>
                <a:cs typeface="OpenSans-Semibold"/>
              </a:rPr>
              <a:t> </a:t>
            </a:r>
            <a:endParaRPr sz="1200" dirty="0">
              <a:latin typeface="OpenSans-Semibold"/>
              <a:cs typeface="OpenSans-Semibold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689259" y="5183482"/>
            <a:ext cx="176530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algn="ctr">
              <a:lnSpc>
                <a:spcPct val="100000"/>
              </a:lnSpc>
            </a:pPr>
            <a:r>
              <a:rPr sz="1200" b="1" spc="100" dirty="0">
                <a:solidFill>
                  <a:srgbClr val="083675"/>
                </a:solidFill>
                <a:latin typeface="OpenSans-Semibold"/>
                <a:cs typeface="OpenSans-Semibold"/>
              </a:rPr>
              <a:t>ÖSTERREICH</a:t>
            </a:r>
            <a:r>
              <a:rPr sz="1200" b="1" spc="-195" dirty="0">
                <a:solidFill>
                  <a:srgbClr val="083675"/>
                </a:solidFill>
                <a:latin typeface="OpenSans-Semibold"/>
                <a:cs typeface="OpenSans-Semibold"/>
              </a:rPr>
              <a:t> </a:t>
            </a:r>
            <a:endParaRPr sz="1200">
              <a:latin typeface="OpenSans-Semibold"/>
              <a:cs typeface="OpenSans-Semibold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000" b="1" dirty="0">
                <a:solidFill>
                  <a:srgbClr val="FF3333"/>
                </a:solidFill>
                <a:latin typeface="Open Sans"/>
                <a:cs typeface="Open Sans"/>
              </a:rPr>
              <a:t>Ø  Wohnfläche 2010: 112</a:t>
            </a:r>
            <a:r>
              <a:rPr sz="1000" b="1" spc="-100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3333"/>
                </a:solidFill>
                <a:latin typeface="Open Sans"/>
                <a:cs typeface="Open Sans"/>
              </a:rPr>
              <a:t>m²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xfrm>
            <a:off x="707299" y="277723"/>
            <a:ext cx="7729400" cy="1557225"/>
          </a:xfrm>
          <a:prstGeom prst="rect">
            <a:avLst/>
          </a:prstGeom>
        </p:spPr>
        <p:txBody>
          <a:bodyPr vert="horz" wrap="square" lIns="0" tIns="3229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latin typeface="Open Sans"/>
                <a:cs typeface="Open Sans"/>
              </a:rPr>
              <a:t>Durchschnittliche</a:t>
            </a:r>
            <a:r>
              <a:rPr sz="4000" spc="20" dirty="0">
                <a:latin typeface="Open Sans"/>
                <a:cs typeface="Open Sans"/>
              </a:rPr>
              <a:t> </a:t>
            </a:r>
            <a:r>
              <a:rPr sz="4000" spc="-5" dirty="0">
                <a:latin typeface="Open Sans"/>
                <a:cs typeface="Open Sans"/>
              </a:rPr>
              <a:t>Wohnfläche</a:t>
            </a:r>
            <a:endParaRPr sz="4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tabLst>
                <a:tab pos="5494655" algn="l"/>
              </a:tabLst>
            </a:pPr>
            <a:r>
              <a:rPr sz="4000" b="0" spc="-5" dirty="0">
                <a:latin typeface="OpenSans-Light"/>
                <a:cs typeface="OpenSans-Light"/>
              </a:rPr>
              <a:t>der</a:t>
            </a:r>
            <a:r>
              <a:rPr sz="4000" b="0" spc="10" dirty="0">
                <a:latin typeface="OpenSans-Light"/>
                <a:cs typeface="OpenSans-Light"/>
              </a:rPr>
              <a:t> </a:t>
            </a:r>
            <a:r>
              <a:rPr sz="4000" b="0" spc="-5" dirty="0">
                <a:latin typeface="OpenSans-Light"/>
                <a:cs typeface="OpenSans-Light"/>
              </a:rPr>
              <a:t>ÖsterreicherInnen</a:t>
            </a:r>
            <a:r>
              <a:rPr sz="4000" b="0" spc="-5" dirty="0" smtClean="0">
                <a:latin typeface="OpenSans-Light"/>
                <a:cs typeface="OpenSans-Light"/>
              </a:rPr>
              <a:t>:</a:t>
            </a:r>
            <a:r>
              <a:rPr lang="de-AT" sz="4000" b="0" spc="-5" dirty="0" smtClean="0">
                <a:latin typeface="OpenSans-Light"/>
                <a:cs typeface="OpenSans-Light"/>
              </a:rPr>
              <a:t> </a:t>
            </a:r>
            <a:r>
              <a:rPr sz="4000" b="0" dirty="0" smtClean="0">
                <a:latin typeface="OpenSans-Light"/>
                <a:cs typeface="OpenSans-Light"/>
              </a:rPr>
              <a:t>116</a:t>
            </a:r>
            <a:r>
              <a:rPr sz="4000" b="0" spc="-100" dirty="0" smtClean="0">
                <a:latin typeface="OpenSans-Light"/>
                <a:cs typeface="OpenSans-Light"/>
              </a:rPr>
              <a:t> </a:t>
            </a:r>
            <a:r>
              <a:rPr sz="4000" b="0" dirty="0">
                <a:latin typeface="OpenSans-Light"/>
                <a:cs typeface="OpenSans-Light"/>
              </a:rPr>
              <a:t>m²</a:t>
            </a:r>
            <a:endParaRPr sz="4000" dirty="0">
              <a:latin typeface="OpenSans-Light"/>
              <a:cs typeface="OpenSans-Light"/>
            </a:endParaRPr>
          </a:p>
        </p:txBody>
      </p:sp>
      <p:pic>
        <p:nvPicPr>
          <p:cNvPr id="109" name="Bild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895600"/>
            <a:ext cx="58547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7340600" cy="33655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600689"/>
            <a:ext cx="7776209" cy="124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083675"/>
                </a:solidFill>
                <a:latin typeface="Open Sans"/>
                <a:cs typeface="Open Sans"/>
              </a:rPr>
              <a:t>8 % der</a:t>
            </a:r>
            <a:r>
              <a:rPr sz="4000" b="1" spc="-10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4000" b="1" dirty="0">
                <a:solidFill>
                  <a:srgbClr val="083675"/>
                </a:solidFill>
                <a:latin typeface="Open Sans"/>
                <a:cs typeface="Open Sans"/>
              </a:rPr>
              <a:t>ÖsterreicherInnen</a:t>
            </a:r>
            <a:endParaRPr sz="4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083675"/>
                </a:solidFill>
                <a:latin typeface="OpenSans-Light"/>
                <a:cs typeface="OpenSans-Light"/>
              </a:rPr>
              <a:t>leben </a:t>
            </a:r>
            <a:r>
              <a:rPr sz="4000" dirty="0">
                <a:solidFill>
                  <a:srgbClr val="083675"/>
                </a:solidFill>
                <a:latin typeface="OpenSans-Light"/>
                <a:cs typeface="OpenSans-Light"/>
              </a:rPr>
              <a:t>auf unter 50 m</a:t>
            </a:r>
            <a:r>
              <a:rPr sz="3450" baseline="32608" dirty="0">
                <a:solidFill>
                  <a:srgbClr val="083675"/>
                </a:solidFill>
                <a:latin typeface="OpenSans-Light"/>
                <a:cs typeface="OpenSans-Light"/>
              </a:rPr>
              <a:t>2</a:t>
            </a:r>
            <a:r>
              <a:rPr sz="3450" spc="-127" baseline="32608" dirty="0">
                <a:solidFill>
                  <a:srgbClr val="083675"/>
                </a:solidFill>
                <a:latin typeface="OpenSans-Light"/>
                <a:cs typeface="OpenSans-Light"/>
              </a:rPr>
              <a:t> </a:t>
            </a:r>
            <a:r>
              <a:rPr sz="4000" dirty="0">
                <a:solidFill>
                  <a:srgbClr val="083675"/>
                </a:solidFill>
                <a:latin typeface="OpenSans-Light"/>
                <a:cs typeface="OpenSans-Light"/>
              </a:rPr>
              <a:t>Wohnfläche</a:t>
            </a:r>
            <a:endParaRPr sz="4000">
              <a:latin typeface="OpenSans-Light"/>
              <a:cs typeface="OpenSans-Light"/>
            </a:endParaRPr>
          </a:p>
        </p:txBody>
      </p:sp>
      <p:graphicFrame>
        <p:nvGraphicFramePr>
          <p:cNvPr id="14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58855"/>
              </p:ext>
            </p:extLst>
          </p:nvPr>
        </p:nvGraphicFramePr>
        <p:xfrm>
          <a:off x="685800" y="2438400"/>
          <a:ext cx="7344013" cy="3368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1925"/>
                <a:gridCol w="920273"/>
                <a:gridCol w="637578"/>
                <a:gridCol w="1912721"/>
                <a:gridCol w="1275156"/>
                <a:gridCol w="956360"/>
              </a:tblGrid>
              <a:tr h="489191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Unter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50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m</a:t>
                      </a:r>
                      <a:r>
                        <a:rPr sz="1200" b="1" baseline="3125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2</a:t>
                      </a:r>
                      <a:endParaRPr sz="1200" baseline="31250" dirty="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8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%</a:t>
                      </a:r>
                      <a:endParaRPr sz="1400" dirty="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1067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51–70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m</a:t>
                      </a:r>
                      <a:r>
                        <a:rPr sz="1200" b="1" baseline="3125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2</a:t>
                      </a:r>
                      <a:endParaRPr sz="1200" baseline="31250" dirty="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17269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15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%</a:t>
                      </a:r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3ECF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9184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71–90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m</a:t>
                      </a:r>
                      <a:r>
                        <a:rPr sz="1200" b="1" baseline="3125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2</a:t>
                      </a:r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23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%</a:t>
                      </a:r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9184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91–120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m</a:t>
                      </a:r>
                      <a:r>
                        <a:rPr sz="1200" b="1" baseline="3125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2</a:t>
                      </a:r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20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%</a:t>
                      </a:r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9184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121–150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m</a:t>
                      </a:r>
                      <a:r>
                        <a:rPr sz="1200" b="1" baseline="3125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2</a:t>
                      </a:r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16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%</a:t>
                      </a:r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9191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151–200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m</a:t>
                      </a:r>
                      <a:r>
                        <a:rPr sz="1200" b="1" baseline="3125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2</a:t>
                      </a:r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10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%</a:t>
                      </a:r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1073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über 200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m</a:t>
                      </a:r>
                      <a:r>
                        <a:rPr sz="1200" b="1" baseline="3125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2</a:t>
                      </a:r>
                      <a:endParaRPr sz="1200" baseline="3125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8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%</a:t>
                      </a:r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ild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4953000" cy="419100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65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dirty="0"/>
              <a:t>Mit der</a:t>
            </a:r>
            <a:r>
              <a:rPr sz="4000" spc="-110" dirty="0"/>
              <a:t> </a:t>
            </a:r>
            <a:r>
              <a:rPr sz="4000" dirty="0"/>
              <a:t>Wohnsituation  zufrieden…?</a:t>
            </a:r>
          </a:p>
        </p:txBody>
      </p:sp>
      <p:sp>
        <p:nvSpPr>
          <p:cNvPr id="22" name="object 12"/>
          <p:cNvSpPr txBox="1"/>
          <p:nvPr/>
        </p:nvSpPr>
        <p:spPr>
          <a:xfrm>
            <a:off x="3487149" y="4007721"/>
            <a:ext cx="41783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OpenSans-Semibold"/>
                <a:cs typeface="OpenSans-Semibold"/>
              </a:rPr>
              <a:t>49 %</a:t>
            </a:r>
            <a:endParaRPr sz="1400">
              <a:latin typeface="OpenSans-Semibold"/>
              <a:cs typeface="OpenSans-Semibold"/>
            </a:endParaRPr>
          </a:p>
        </p:txBody>
      </p:sp>
      <p:sp>
        <p:nvSpPr>
          <p:cNvPr id="24" name="object 13"/>
          <p:cNvSpPr txBox="1"/>
          <p:nvPr/>
        </p:nvSpPr>
        <p:spPr>
          <a:xfrm>
            <a:off x="1329013" y="4600328"/>
            <a:ext cx="41783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OpenSans-Semibold"/>
                <a:cs typeface="OpenSans-Semibold"/>
              </a:rPr>
              <a:t>34 %</a:t>
            </a:r>
            <a:endParaRPr sz="1400">
              <a:latin typeface="OpenSans-Semibold"/>
              <a:cs typeface="OpenSans-Semibold"/>
            </a:endParaRPr>
          </a:p>
        </p:txBody>
      </p:sp>
      <p:sp>
        <p:nvSpPr>
          <p:cNvPr id="25" name="object 14"/>
          <p:cNvSpPr txBox="1"/>
          <p:nvPr/>
        </p:nvSpPr>
        <p:spPr>
          <a:xfrm>
            <a:off x="1526193" y="3131878"/>
            <a:ext cx="31623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OpenSans-Semibold"/>
                <a:cs typeface="OpenSans-Semibold"/>
              </a:rPr>
              <a:t>9 %</a:t>
            </a:r>
            <a:endParaRPr sz="1400">
              <a:latin typeface="OpenSans-Semibold"/>
              <a:cs typeface="OpenSans-Semibold"/>
            </a:endParaRPr>
          </a:p>
        </p:txBody>
      </p:sp>
      <p:sp>
        <p:nvSpPr>
          <p:cNvPr id="26" name="object 15"/>
          <p:cNvSpPr txBox="1"/>
          <p:nvPr/>
        </p:nvSpPr>
        <p:spPr>
          <a:xfrm>
            <a:off x="2006608" y="2684889"/>
            <a:ext cx="60198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OpenSans-Semibold"/>
                <a:cs typeface="OpenSans-Semibold"/>
              </a:rPr>
              <a:t>3 %</a:t>
            </a:r>
            <a:endParaRPr sz="1400">
              <a:latin typeface="OpenSans-Semibold"/>
              <a:cs typeface="OpenSans-Semibold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b="1" dirty="0">
                <a:solidFill>
                  <a:srgbClr val="FFFFFF"/>
                </a:solidFill>
                <a:latin typeface="OpenSans-Semibold"/>
                <a:cs typeface="OpenSans-Semibold"/>
              </a:rPr>
              <a:t>5 %</a:t>
            </a:r>
            <a:endParaRPr sz="1400">
              <a:latin typeface="OpenSans-Semibold"/>
              <a:cs typeface="OpenSans-Semibold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707299" y="1210289"/>
            <a:ext cx="312293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083675"/>
                </a:solidFill>
                <a:latin typeface="Open Sans"/>
                <a:cs typeface="Open Sans"/>
              </a:rPr>
              <a:t>zufrieden…?</a:t>
            </a:r>
            <a:endParaRPr sz="4000">
              <a:latin typeface="Open Sans"/>
              <a:cs typeface="Open Sans"/>
            </a:endParaRPr>
          </a:p>
        </p:txBody>
      </p:sp>
      <p:sp>
        <p:nvSpPr>
          <p:cNvPr id="32" name="object 21"/>
          <p:cNvSpPr txBox="1"/>
          <p:nvPr/>
        </p:nvSpPr>
        <p:spPr>
          <a:xfrm>
            <a:off x="4502917" y="2362200"/>
            <a:ext cx="727710" cy="38354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83</a:t>
            </a:r>
            <a:r>
              <a:rPr sz="24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24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2400" dirty="0">
              <a:latin typeface="Open Sans"/>
              <a:cs typeface="Open Sans"/>
            </a:endParaRPr>
          </a:p>
        </p:txBody>
      </p:sp>
      <p:sp>
        <p:nvSpPr>
          <p:cNvPr id="35" name="object 24"/>
          <p:cNvSpPr txBox="1"/>
          <p:nvPr/>
        </p:nvSpPr>
        <p:spPr>
          <a:xfrm>
            <a:off x="6023300" y="1772000"/>
            <a:ext cx="9480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70" dirty="0">
                <a:solidFill>
                  <a:srgbClr val="083675"/>
                </a:solidFill>
                <a:latin typeface="Open Sans"/>
                <a:cs typeface="Open Sans"/>
              </a:rPr>
              <a:t>GUTE</a:t>
            </a:r>
            <a:r>
              <a:rPr sz="1000" b="1" spc="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80" dirty="0" smtClean="0">
                <a:solidFill>
                  <a:srgbClr val="083675"/>
                </a:solidFill>
                <a:latin typeface="Open Sans"/>
                <a:cs typeface="Open Sans"/>
              </a:rPr>
              <a:t>LA</a:t>
            </a:r>
            <a:r>
              <a:rPr lang="de-DE" sz="1000" b="1" spc="80" dirty="0">
                <a:solidFill>
                  <a:srgbClr val="083675"/>
                </a:solidFill>
                <a:latin typeface="Open Sans"/>
                <a:cs typeface="Open Sans"/>
              </a:rPr>
              <a:t>G</a:t>
            </a:r>
            <a:r>
              <a:rPr sz="1000" b="1" spc="80" dirty="0" smtClean="0">
                <a:solidFill>
                  <a:srgbClr val="083675"/>
                </a:solidFill>
                <a:latin typeface="Open Sans"/>
                <a:cs typeface="Open Sans"/>
              </a:rPr>
              <a:t>E</a:t>
            </a:r>
            <a:r>
              <a:rPr sz="1000" b="1" spc="-160" dirty="0" smtClean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36" name="object 25"/>
          <p:cNvSpPr txBox="1"/>
          <p:nvPr/>
        </p:nvSpPr>
        <p:spPr>
          <a:xfrm>
            <a:off x="6036005" y="1998002"/>
            <a:ext cx="2388235" cy="17526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25400" rIns="0" bIns="0" rtlCol="0">
            <a:spAutoFit/>
          </a:bodyPr>
          <a:lstStyle/>
          <a:p>
            <a:pPr marR="88265" algn="r">
              <a:lnSpc>
                <a:spcPct val="100000"/>
              </a:lnSpc>
              <a:spcBef>
                <a:spcPts val="200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38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7" name="object 26"/>
          <p:cNvSpPr txBox="1"/>
          <p:nvPr/>
        </p:nvSpPr>
        <p:spPr>
          <a:xfrm>
            <a:off x="6036005" y="2546997"/>
            <a:ext cx="1445895" cy="17526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31115" rIns="0" bIns="0" rtlCol="0">
            <a:spAutoFit/>
          </a:bodyPr>
          <a:lstStyle/>
          <a:p>
            <a:pPr marR="75565" algn="r">
              <a:lnSpc>
                <a:spcPct val="100000"/>
              </a:lnSpc>
              <a:spcBef>
                <a:spcPts val="245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23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8" name="object 27"/>
          <p:cNvSpPr txBox="1"/>
          <p:nvPr/>
        </p:nvSpPr>
        <p:spPr>
          <a:xfrm>
            <a:off x="6036005" y="3100285"/>
            <a:ext cx="1194435" cy="17526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26670" rIns="0" bIns="0" rtlCol="0">
            <a:spAutoFit/>
          </a:bodyPr>
          <a:lstStyle/>
          <a:p>
            <a:pPr marR="76200" algn="r">
              <a:lnSpc>
                <a:spcPct val="100000"/>
              </a:lnSpc>
              <a:spcBef>
                <a:spcPts val="210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19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9" name="object 28"/>
          <p:cNvSpPr txBox="1"/>
          <p:nvPr/>
        </p:nvSpPr>
        <p:spPr>
          <a:xfrm>
            <a:off x="6036005" y="3618522"/>
            <a:ext cx="1068705" cy="17526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33655" rIns="0" bIns="0" rtlCol="0">
            <a:spAutoFit/>
          </a:bodyPr>
          <a:lstStyle/>
          <a:p>
            <a:pPr marR="82550" algn="r">
              <a:lnSpc>
                <a:spcPct val="100000"/>
              </a:lnSpc>
              <a:spcBef>
                <a:spcPts val="265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17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0" name="object 29"/>
          <p:cNvSpPr txBox="1"/>
          <p:nvPr/>
        </p:nvSpPr>
        <p:spPr>
          <a:xfrm>
            <a:off x="6036005" y="4181386"/>
            <a:ext cx="880110" cy="17526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26034" rIns="0" bIns="0" rtlCol="0">
            <a:spAutoFit/>
          </a:bodyPr>
          <a:lstStyle/>
          <a:p>
            <a:pPr marL="521334">
              <a:lnSpc>
                <a:spcPct val="100000"/>
              </a:lnSpc>
              <a:spcBef>
                <a:spcPts val="204"/>
              </a:spcBef>
            </a:pPr>
            <a:r>
              <a:rPr sz="800" b="1" spc="40" dirty="0">
                <a:solidFill>
                  <a:srgbClr val="FFFFFF"/>
                </a:solidFill>
                <a:latin typeface="Open Sans"/>
                <a:cs typeface="Open Sans"/>
              </a:rPr>
              <a:t>14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30"/>
          <p:cNvSpPr txBox="1"/>
          <p:nvPr/>
        </p:nvSpPr>
        <p:spPr>
          <a:xfrm>
            <a:off x="6036005" y="4717631"/>
            <a:ext cx="565785" cy="17526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2032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160"/>
              </a:spcBef>
            </a:pP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9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2" name="object 31"/>
          <p:cNvSpPr txBox="1"/>
          <p:nvPr/>
        </p:nvSpPr>
        <p:spPr>
          <a:xfrm>
            <a:off x="6036005" y="5253863"/>
            <a:ext cx="565785" cy="17526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20955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165"/>
              </a:spcBef>
            </a:pP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9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3" name="object 32"/>
          <p:cNvSpPr txBox="1"/>
          <p:nvPr/>
        </p:nvSpPr>
        <p:spPr>
          <a:xfrm>
            <a:off x="6036005" y="5781103"/>
            <a:ext cx="565785" cy="17526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2794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220"/>
              </a:spcBef>
            </a:pP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9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4" name="object 33"/>
          <p:cNvSpPr txBox="1"/>
          <p:nvPr/>
        </p:nvSpPr>
        <p:spPr>
          <a:xfrm>
            <a:off x="6036005" y="6323317"/>
            <a:ext cx="377190" cy="17526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6</a:t>
            </a:r>
            <a:r>
              <a:rPr sz="800" b="1" spc="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5" name="object 34"/>
          <p:cNvSpPr txBox="1"/>
          <p:nvPr/>
        </p:nvSpPr>
        <p:spPr>
          <a:xfrm>
            <a:off x="6023300" y="2325172"/>
            <a:ext cx="16649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70" dirty="0">
                <a:solidFill>
                  <a:srgbClr val="083675"/>
                </a:solidFill>
                <a:latin typeface="Open Sans"/>
                <a:cs typeface="Open Sans"/>
              </a:rPr>
              <a:t>GUTE</a:t>
            </a:r>
            <a:r>
              <a:rPr sz="1000" b="1" spc="12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90" dirty="0">
                <a:solidFill>
                  <a:srgbClr val="083675"/>
                </a:solidFill>
                <a:latin typeface="Open Sans"/>
                <a:cs typeface="Open Sans"/>
              </a:rPr>
              <a:t>WOHNQUALITÄT</a:t>
            </a:r>
            <a:r>
              <a:rPr sz="1000" b="1" spc="-1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46" name="object 35"/>
          <p:cNvSpPr txBox="1"/>
          <p:nvPr/>
        </p:nvSpPr>
        <p:spPr>
          <a:xfrm>
            <a:off x="6023300" y="2868985"/>
            <a:ext cx="6051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80" dirty="0">
                <a:solidFill>
                  <a:srgbClr val="083675"/>
                </a:solidFill>
                <a:latin typeface="Open Sans"/>
                <a:cs typeface="Open Sans"/>
              </a:rPr>
              <a:t>KOSTEN</a:t>
            </a:r>
            <a:r>
              <a:rPr sz="1000" b="1" spc="-1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7" name="object 36"/>
          <p:cNvSpPr txBox="1"/>
          <p:nvPr/>
        </p:nvSpPr>
        <p:spPr>
          <a:xfrm>
            <a:off x="6023300" y="3417244"/>
            <a:ext cx="25111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sz="1000" b="1" spc="85" dirty="0" smtClean="0">
                <a:solidFill>
                  <a:srgbClr val="083675"/>
                </a:solidFill>
                <a:latin typeface="Open Sans"/>
                <a:cs typeface="Open Sans"/>
              </a:rPr>
              <a:t>ENTSPRICHT DEN</a:t>
            </a:r>
            <a:r>
              <a:rPr sz="1000" b="1" spc="140" dirty="0" smtClean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90" dirty="0" smtClean="0">
                <a:solidFill>
                  <a:srgbClr val="083675"/>
                </a:solidFill>
                <a:latin typeface="Open Sans"/>
                <a:cs typeface="Open Sans"/>
              </a:rPr>
              <a:t>BEDÜRFNISSE</a:t>
            </a:r>
            <a:r>
              <a:rPr lang="de-DE" sz="1000" b="1" spc="90" dirty="0" smtClean="0">
                <a:solidFill>
                  <a:srgbClr val="083675"/>
                </a:solidFill>
                <a:latin typeface="Open Sans"/>
                <a:cs typeface="Open Sans"/>
              </a:rPr>
              <a:t>N</a:t>
            </a:r>
            <a:r>
              <a:rPr sz="1000" b="1" spc="-160" dirty="0" smtClean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48" name="object 37"/>
          <p:cNvSpPr txBox="1"/>
          <p:nvPr/>
        </p:nvSpPr>
        <p:spPr>
          <a:xfrm>
            <a:off x="6023300" y="3959153"/>
            <a:ext cx="79629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85" dirty="0">
                <a:solidFill>
                  <a:srgbClr val="083675"/>
                </a:solidFill>
                <a:latin typeface="Open Sans"/>
                <a:cs typeface="Open Sans"/>
              </a:rPr>
              <a:t>EIGENTUM</a:t>
            </a:r>
            <a:r>
              <a:rPr sz="1000" b="1" spc="-1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9" name="object 38"/>
          <p:cNvSpPr txBox="1"/>
          <p:nvPr/>
        </p:nvSpPr>
        <p:spPr>
          <a:xfrm>
            <a:off x="6023300" y="4504363"/>
            <a:ext cx="24009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85" dirty="0">
                <a:solidFill>
                  <a:srgbClr val="083675"/>
                </a:solidFill>
                <a:latin typeface="Open Sans"/>
                <a:cs typeface="Open Sans"/>
              </a:rPr>
              <a:t>OPTIMALE</a:t>
            </a:r>
            <a:r>
              <a:rPr sz="1000" b="1" spc="13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75" dirty="0">
                <a:solidFill>
                  <a:srgbClr val="083675"/>
                </a:solidFill>
                <a:latin typeface="Open Sans"/>
                <a:cs typeface="Open Sans"/>
              </a:rPr>
              <a:t>GRÖSSE</a:t>
            </a:r>
            <a:r>
              <a:rPr sz="1000" b="1" spc="-1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0" name="object 39"/>
          <p:cNvSpPr txBox="1"/>
          <p:nvPr/>
        </p:nvSpPr>
        <p:spPr>
          <a:xfrm>
            <a:off x="6023300" y="5040558"/>
            <a:ext cx="19777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80" dirty="0">
                <a:solidFill>
                  <a:srgbClr val="083675"/>
                </a:solidFill>
                <a:latin typeface="Open Sans"/>
                <a:cs typeface="Open Sans"/>
              </a:rPr>
              <a:t>EIGENER</a:t>
            </a:r>
            <a:r>
              <a:rPr sz="1000" b="1" spc="13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75" dirty="0">
                <a:solidFill>
                  <a:srgbClr val="083675"/>
                </a:solidFill>
                <a:latin typeface="Open Sans"/>
                <a:cs typeface="Open Sans"/>
              </a:rPr>
              <a:t>GARTEN</a:t>
            </a:r>
            <a:r>
              <a:rPr sz="1000" b="1" spc="-1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1" name="object 40"/>
          <p:cNvSpPr txBox="1"/>
          <p:nvPr/>
        </p:nvSpPr>
        <p:spPr>
          <a:xfrm>
            <a:off x="6023300" y="5567736"/>
            <a:ext cx="22825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75" dirty="0">
                <a:solidFill>
                  <a:srgbClr val="083675"/>
                </a:solidFill>
                <a:latin typeface="Open Sans"/>
                <a:cs typeface="Open Sans"/>
              </a:rPr>
              <a:t>GUTES </a:t>
            </a:r>
            <a:r>
              <a:rPr sz="1000" b="1" spc="85" dirty="0">
                <a:solidFill>
                  <a:srgbClr val="083675"/>
                </a:solidFill>
                <a:latin typeface="Open Sans"/>
                <a:cs typeface="Open Sans"/>
              </a:rPr>
              <a:t>SOZIALES</a:t>
            </a:r>
            <a:r>
              <a:rPr sz="1000" b="1" spc="2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80" dirty="0">
                <a:solidFill>
                  <a:srgbClr val="083675"/>
                </a:solidFill>
                <a:latin typeface="Open Sans"/>
                <a:cs typeface="Open Sans"/>
              </a:rPr>
              <a:t>UMFELD</a:t>
            </a:r>
            <a:r>
              <a:rPr sz="1000" b="1" spc="-1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2" name="object 41"/>
          <p:cNvSpPr txBox="1"/>
          <p:nvPr/>
        </p:nvSpPr>
        <p:spPr>
          <a:xfrm>
            <a:off x="6023300" y="6103548"/>
            <a:ext cx="22825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70" dirty="0">
                <a:solidFill>
                  <a:srgbClr val="083675"/>
                </a:solidFill>
                <a:latin typeface="Open Sans"/>
                <a:cs typeface="Open Sans"/>
              </a:rPr>
              <a:t>GUTE</a:t>
            </a:r>
            <a:r>
              <a:rPr sz="1000" b="1" spc="14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spc="90" dirty="0">
                <a:solidFill>
                  <a:srgbClr val="083675"/>
                </a:solidFill>
                <a:latin typeface="Open Sans"/>
                <a:cs typeface="Open Sans"/>
              </a:rPr>
              <a:t>LEBENSQUALITÄT</a:t>
            </a:r>
            <a:r>
              <a:rPr sz="1000" b="1" spc="-16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0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3115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2664207"/>
            <a:ext cx="248983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5" dirty="0">
                <a:solidFill>
                  <a:srgbClr val="083675"/>
                </a:solidFill>
                <a:latin typeface="Open Sans"/>
                <a:cs typeface="Open Sans"/>
              </a:rPr>
              <a:t>AKTUELLE</a:t>
            </a:r>
            <a:r>
              <a:rPr sz="1200" b="1" spc="14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200" b="1" spc="110" dirty="0">
                <a:solidFill>
                  <a:srgbClr val="083675"/>
                </a:solidFill>
                <a:latin typeface="Open Sans"/>
                <a:cs typeface="Open Sans"/>
              </a:rPr>
              <a:t>WOHNSITUATION</a:t>
            </a:r>
            <a:r>
              <a:rPr sz="1200" b="1" spc="-19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3316" y="2652899"/>
            <a:ext cx="2413000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sz="1200" b="1" spc="95" dirty="0">
                <a:solidFill>
                  <a:srgbClr val="083675"/>
                </a:solidFill>
                <a:latin typeface="Open Sans"/>
                <a:cs typeface="Open Sans"/>
              </a:rPr>
              <a:t>UMZUG </a:t>
            </a:r>
            <a:r>
              <a:rPr sz="1200" b="1" spc="55" dirty="0">
                <a:solidFill>
                  <a:srgbClr val="083675"/>
                </a:solidFill>
                <a:latin typeface="Open Sans"/>
                <a:cs typeface="Open Sans"/>
              </a:rPr>
              <a:t>IN </a:t>
            </a:r>
            <a:r>
              <a:rPr sz="1200" b="1" spc="75" dirty="0">
                <a:solidFill>
                  <a:srgbClr val="083675"/>
                </a:solidFill>
                <a:latin typeface="Open Sans"/>
                <a:cs typeface="Open Sans"/>
              </a:rPr>
              <a:t>DEN </a:t>
            </a:r>
            <a:r>
              <a:rPr sz="1200" b="1" spc="105" dirty="0">
                <a:solidFill>
                  <a:srgbClr val="083675"/>
                </a:solidFill>
                <a:latin typeface="Open Sans"/>
                <a:cs typeface="Open Sans"/>
              </a:rPr>
              <a:t>NÄCHSTEN  </a:t>
            </a:r>
            <a:r>
              <a:rPr sz="1200" b="1" dirty="0">
                <a:solidFill>
                  <a:srgbClr val="083675"/>
                </a:solidFill>
                <a:latin typeface="Open Sans"/>
                <a:cs typeface="Open Sans"/>
              </a:rPr>
              <a:t>5  </a:t>
            </a:r>
            <a:r>
              <a:rPr sz="1200" b="1" spc="95" dirty="0">
                <a:solidFill>
                  <a:srgbClr val="083675"/>
                </a:solidFill>
                <a:latin typeface="Open Sans"/>
                <a:cs typeface="Open Sans"/>
              </a:rPr>
              <a:t>JAHREN</a:t>
            </a:r>
            <a:r>
              <a:rPr sz="1200" b="1" spc="9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200" b="1" spc="95" dirty="0">
                <a:solidFill>
                  <a:srgbClr val="083675"/>
                </a:solidFill>
                <a:latin typeface="Open Sans"/>
                <a:cs typeface="Open Sans"/>
              </a:rPr>
              <a:t>GEPLANT</a:t>
            </a:r>
            <a:r>
              <a:rPr sz="1200" b="1" spc="-19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4904028"/>
            <a:ext cx="220345" cy="370205"/>
          </a:xfrm>
          <a:custGeom>
            <a:avLst/>
            <a:gdLst/>
            <a:ahLst/>
            <a:cxnLst/>
            <a:rect l="l" t="t" r="r" b="b"/>
            <a:pathLst>
              <a:path w="220344" h="370204">
                <a:moveTo>
                  <a:pt x="220103" y="369976"/>
                </a:moveTo>
                <a:lnTo>
                  <a:pt x="0" y="369976"/>
                </a:lnTo>
                <a:lnTo>
                  <a:pt x="0" y="0"/>
                </a:lnTo>
                <a:lnTo>
                  <a:pt x="220103" y="0"/>
                </a:lnTo>
                <a:lnTo>
                  <a:pt x="220103" y="369976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001" y="4067505"/>
            <a:ext cx="2511425" cy="370205"/>
          </a:xfrm>
          <a:custGeom>
            <a:avLst/>
            <a:gdLst/>
            <a:ahLst/>
            <a:cxnLst/>
            <a:rect l="l" t="t" r="r" b="b"/>
            <a:pathLst>
              <a:path w="2511425" h="370204">
                <a:moveTo>
                  <a:pt x="2511005" y="369976"/>
                </a:moveTo>
                <a:lnTo>
                  <a:pt x="0" y="369976"/>
                </a:lnTo>
                <a:lnTo>
                  <a:pt x="0" y="0"/>
                </a:lnTo>
                <a:lnTo>
                  <a:pt x="2511005" y="0"/>
                </a:lnTo>
                <a:lnTo>
                  <a:pt x="2511005" y="369976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01" y="3649255"/>
            <a:ext cx="2748280" cy="370205"/>
          </a:xfrm>
          <a:custGeom>
            <a:avLst/>
            <a:gdLst/>
            <a:ahLst/>
            <a:cxnLst/>
            <a:rect l="l" t="t" r="r" b="b"/>
            <a:pathLst>
              <a:path w="2748279" h="370204">
                <a:moveTo>
                  <a:pt x="2748000" y="369976"/>
                </a:moveTo>
                <a:lnTo>
                  <a:pt x="0" y="369976"/>
                </a:lnTo>
                <a:lnTo>
                  <a:pt x="0" y="0"/>
                </a:lnTo>
                <a:lnTo>
                  <a:pt x="2748000" y="0"/>
                </a:lnTo>
                <a:lnTo>
                  <a:pt x="2748000" y="369976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001" y="3230994"/>
            <a:ext cx="1642110" cy="370205"/>
          </a:xfrm>
          <a:custGeom>
            <a:avLst/>
            <a:gdLst/>
            <a:ahLst/>
            <a:cxnLst/>
            <a:rect l="l" t="t" r="r" b="b"/>
            <a:pathLst>
              <a:path w="1642110" h="370204">
                <a:moveTo>
                  <a:pt x="1642046" y="369976"/>
                </a:moveTo>
                <a:lnTo>
                  <a:pt x="0" y="369976"/>
                </a:lnTo>
                <a:lnTo>
                  <a:pt x="0" y="0"/>
                </a:lnTo>
                <a:lnTo>
                  <a:pt x="1642046" y="0"/>
                </a:lnTo>
                <a:lnTo>
                  <a:pt x="1642046" y="369976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8099" y="3338586"/>
            <a:ext cx="422909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Open Sans"/>
                <a:cs typeface="Open Sans"/>
              </a:rPr>
              <a:t>Alleine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5671" y="3338586"/>
            <a:ext cx="3181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21</a:t>
            </a:r>
            <a:r>
              <a:rPr sz="10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4508" y="3749557"/>
            <a:ext cx="3181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35</a:t>
            </a:r>
            <a:r>
              <a:rPr sz="10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26891" y="4175516"/>
            <a:ext cx="3181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32</a:t>
            </a:r>
            <a:r>
              <a:rPr sz="10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9233" y="4598553"/>
            <a:ext cx="24574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3333"/>
                </a:solidFill>
                <a:latin typeface="Open Sans"/>
                <a:cs typeface="Open Sans"/>
              </a:rPr>
              <a:t>9</a:t>
            </a:r>
            <a:r>
              <a:rPr sz="1000" b="1" spc="-100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3333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7972" y="3761495"/>
            <a:ext cx="47053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Open Sans"/>
                <a:cs typeface="Open Sans"/>
              </a:rPr>
              <a:t>Partner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972" y="4178437"/>
            <a:ext cx="44767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Open Sans"/>
                <a:cs typeface="Open Sans"/>
              </a:rPr>
              <a:t>Familie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0001" y="4485766"/>
            <a:ext cx="694690" cy="370205"/>
          </a:xfrm>
          <a:prstGeom prst="rect">
            <a:avLst/>
          </a:prstGeom>
          <a:solidFill>
            <a:srgbClr val="FF3333"/>
          </a:solidFill>
        </p:spPr>
        <p:txBody>
          <a:bodyPr vert="horz" wrap="square" lIns="0" tIns="10033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790"/>
              </a:spcBef>
            </a:pPr>
            <a:r>
              <a:rPr sz="1000" spc="-5" dirty="0">
                <a:solidFill>
                  <a:srgbClr val="FFFFFF"/>
                </a:solidFill>
                <a:latin typeface="Open Sans"/>
                <a:cs typeface="Open Sans"/>
              </a:rPr>
              <a:t>Eltern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8919" y="5736092"/>
            <a:ext cx="7499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83675"/>
                </a:solidFill>
                <a:latin typeface="Open Sans"/>
                <a:cs typeface="Open Sans"/>
              </a:rPr>
              <a:t>Studierende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99280" y="5577088"/>
            <a:ext cx="7499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0000"/>
                </a:solidFill>
                <a:latin typeface="Open Sans"/>
                <a:cs typeface="Open Sans"/>
              </a:rPr>
              <a:t>Studierende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65496" y="5551637"/>
            <a:ext cx="736600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9865">
              <a:lnSpc>
                <a:spcPct val="116700"/>
              </a:lnSpc>
            </a:pPr>
            <a:r>
              <a:rPr sz="1000" spc="-5" dirty="0">
                <a:solidFill>
                  <a:srgbClr val="FF0000"/>
                </a:solidFill>
                <a:latin typeface="Open Sans"/>
                <a:cs typeface="Open Sans"/>
              </a:rPr>
              <a:t>Junge  Erwachsene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65135" y="5710641"/>
            <a:ext cx="736600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9865">
              <a:lnSpc>
                <a:spcPct val="116700"/>
              </a:lnSpc>
            </a:pPr>
            <a:r>
              <a:rPr sz="1000" spc="-5" dirty="0">
                <a:solidFill>
                  <a:srgbClr val="083675"/>
                </a:solidFill>
                <a:latin typeface="Open Sans"/>
                <a:cs typeface="Open Sans"/>
              </a:rPr>
              <a:t>Junge  Erwachsene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1238" y="5003556"/>
            <a:ext cx="5543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83675"/>
                </a:solidFill>
                <a:latin typeface="Open Sans"/>
                <a:cs typeface="Open Sans"/>
              </a:rPr>
              <a:t>WG   </a:t>
            </a:r>
            <a:r>
              <a:rPr sz="1000" b="1" dirty="0">
                <a:solidFill>
                  <a:srgbClr val="083675"/>
                </a:solidFill>
                <a:latin typeface="Open Sans"/>
                <a:cs typeface="Open Sans"/>
              </a:rPr>
              <a:t>3</a:t>
            </a:r>
            <a:r>
              <a:rPr sz="1000" b="1" spc="-105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7148" rIns="0" bIns="0" rtlCol="0">
            <a:spAutoFit/>
          </a:bodyPr>
          <a:lstStyle/>
          <a:p>
            <a:pPr marL="12700" marR="5080">
              <a:lnSpc>
                <a:spcPts val="3800"/>
              </a:lnSpc>
            </a:pPr>
            <a:r>
              <a:rPr sz="3200" spc="-5" dirty="0"/>
              <a:t>Zum </a:t>
            </a:r>
            <a:r>
              <a:rPr sz="3200" dirty="0"/>
              <a:t>Stubenhocken gezwungen ?  </a:t>
            </a:r>
            <a:r>
              <a:rPr sz="3200" b="0" dirty="0">
                <a:latin typeface="OpenSans-Light"/>
                <a:cs typeface="OpenSans-Light"/>
              </a:rPr>
              <a:t>Studierende und </a:t>
            </a:r>
            <a:r>
              <a:rPr sz="3200" b="0" spc="-5" dirty="0">
                <a:latin typeface="OpenSans-Light"/>
                <a:cs typeface="OpenSans-Light"/>
              </a:rPr>
              <a:t>junge </a:t>
            </a:r>
            <a:r>
              <a:rPr sz="3200" b="0" dirty="0">
                <a:latin typeface="OpenSans-Light"/>
                <a:cs typeface="OpenSans-Light"/>
              </a:rPr>
              <a:t>Erwachsene  können sich </a:t>
            </a:r>
            <a:r>
              <a:rPr sz="3200" b="0" spc="-5" dirty="0">
                <a:latin typeface="OpenSans-Light"/>
                <a:cs typeface="OpenSans-Light"/>
              </a:rPr>
              <a:t>Wohnen </a:t>
            </a:r>
            <a:r>
              <a:rPr sz="3200" b="0" dirty="0">
                <a:latin typeface="OpenSans-Light"/>
                <a:cs typeface="OpenSans-Light"/>
              </a:rPr>
              <a:t>kaum noch</a:t>
            </a:r>
            <a:r>
              <a:rPr sz="3200" b="0" spc="-100" dirty="0">
                <a:latin typeface="OpenSans-Light"/>
                <a:cs typeface="OpenSans-Light"/>
              </a:rPr>
              <a:t> </a:t>
            </a:r>
            <a:r>
              <a:rPr sz="3200" b="0" spc="-5" dirty="0">
                <a:latin typeface="OpenSans-Light"/>
                <a:cs typeface="OpenSans-Light"/>
              </a:rPr>
              <a:t>leisten</a:t>
            </a:r>
            <a:endParaRPr sz="3200">
              <a:latin typeface="OpenSans-Light"/>
              <a:cs typeface="OpenSans-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72000" y="4679999"/>
            <a:ext cx="1179195" cy="297180"/>
          </a:xfrm>
          <a:custGeom>
            <a:avLst/>
            <a:gdLst/>
            <a:ahLst/>
            <a:cxnLst/>
            <a:rect l="l" t="t" r="r" b="b"/>
            <a:pathLst>
              <a:path w="1179195" h="297179">
                <a:moveTo>
                  <a:pt x="0" y="0"/>
                </a:moveTo>
                <a:lnTo>
                  <a:pt x="882002" y="0"/>
                </a:lnTo>
                <a:lnTo>
                  <a:pt x="1179004" y="297002"/>
                </a:lnTo>
              </a:path>
            </a:pathLst>
          </a:custGeom>
          <a:ln w="1905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3995" y="464400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6004" y="0"/>
                </a:move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2828" y="50013"/>
                </a:lnTo>
                <a:lnTo>
                  <a:pt x="10544" y="61453"/>
                </a:lnTo>
                <a:lnTo>
                  <a:pt x="21988" y="69167"/>
                </a:lnTo>
                <a:lnTo>
                  <a:pt x="36004" y="71996"/>
                </a:lnTo>
                <a:lnTo>
                  <a:pt x="50020" y="69167"/>
                </a:lnTo>
                <a:lnTo>
                  <a:pt x="61464" y="61453"/>
                </a:lnTo>
                <a:lnTo>
                  <a:pt x="69180" y="50013"/>
                </a:lnTo>
                <a:lnTo>
                  <a:pt x="72009" y="36004"/>
                </a:lnTo>
                <a:lnTo>
                  <a:pt x="69180" y="21988"/>
                </a:lnTo>
                <a:lnTo>
                  <a:pt x="61464" y="10544"/>
                </a:lnTo>
                <a:lnTo>
                  <a:pt x="50020" y="2828"/>
                </a:lnTo>
                <a:lnTo>
                  <a:pt x="36004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6995" y="4950004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6004" y="0"/>
                </a:move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2828" y="50013"/>
                </a:lnTo>
                <a:lnTo>
                  <a:pt x="10544" y="61453"/>
                </a:lnTo>
                <a:lnTo>
                  <a:pt x="21988" y="69167"/>
                </a:lnTo>
                <a:lnTo>
                  <a:pt x="36004" y="71996"/>
                </a:lnTo>
                <a:lnTo>
                  <a:pt x="50020" y="69167"/>
                </a:lnTo>
                <a:lnTo>
                  <a:pt x="61464" y="61453"/>
                </a:lnTo>
                <a:lnTo>
                  <a:pt x="69180" y="50013"/>
                </a:lnTo>
                <a:lnTo>
                  <a:pt x="72009" y="36004"/>
                </a:lnTo>
                <a:lnTo>
                  <a:pt x="69180" y="21988"/>
                </a:lnTo>
                <a:lnTo>
                  <a:pt x="61464" y="10544"/>
                </a:lnTo>
                <a:lnTo>
                  <a:pt x="50020" y="2828"/>
                </a:lnTo>
                <a:lnTo>
                  <a:pt x="36004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11543" y="4201312"/>
            <a:ext cx="862965" cy="1379220"/>
          </a:xfrm>
          <a:custGeom>
            <a:avLst/>
            <a:gdLst/>
            <a:ahLst/>
            <a:cxnLst/>
            <a:rect l="l" t="t" r="r" b="b"/>
            <a:pathLst>
              <a:path w="862965" h="1379220">
                <a:moveTo>
                  <a:pt x="0" y="0"/>
                </a:moveTo>
                <a:lnTo>
                  <a:pt x="862418" y="0"/>
                </a:lnTo>
                <a:lnTo>
                  <a:pt x="862418" y="1378686"/>
                </a:lnTo>
                <a:lnTo>
                  <a:pt x="0" y="1378686"/>
                </a:lnTo>
                <a:lnTo>
                  <a:pt x="0" y="0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47994" y="3536188"/>
            <a:ext cx="862965" cy="2044064"/>
          </a:xfrm>
          <a:custGeom>
            <a:avLst/>
            <a:gdLst/>
            <a:ahLst/>
            <a:cxnLst/>
            <a:rect l="l" t="t" r="r" b="b"/>
            <a:pathLst>
              <a:path w="862965" h="2044064">
                <a:moveTo>
                  <a:pt x="0" y="0"/>
                </a:moveTo>
                <a:lnTo>
                  <a:pt x="862418" y="0"/>
                </a:lnTo>
                <a:lnTo>
                  <a:pt x="862418" y="2043811"/>
                </a:lnTo>
                <a:lnTo>
                  <a:pt x="0" y="2043811"/>
                </a:lnTo>
                <a:lnTo>
                  <a:pt x="0" y="0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047994" y="3536188"/>
            <a:ext cx="862965" cy="2044064"/>
          </a:xfrm>
          <a:prstGeom prst="rect">
            <a:avLst/>
          </a:prstGeom>
        </p:spPr>
        <p:txBody>
          <a:bodyPr vert="horz" wrap="square" lIns="0" tIns="4007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"/>
              </a:spcBef>
            </a:pPr>
            <a:endParaRPr sz="1600">
              <a:latin typeface="Times New Roman"/>
              <a:cs typeface="Times New Roman"/>
            </a:endParaRPr>
          </a:p>
          <a:p>
            <a:pPr marL="16256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77</a:t>
            </a:r>
            <a:r>
              <a:rPr sz="18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1543" y="4201312"/>
            <a:ext cx="862965" cy="137922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285"/>
              </a:spcBef>
            </a:pP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52</a:t>
            </a:r>
            <a:r>
              <a:rPr sz="18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88000" y="4478835"/>
            <a:ext cx="966469" cy="966469"/>
          </a:xfrm>
          <a:custGeom>
            <a:avLst/>
            <a:gdLst/>
            <a:ahLst/>
            <a:cxnLst/>
            <a:rect l="l" t="t" r="r" b="b"/>
            <a:pathLst>
              <a:path w="966470" h="966470">
                <a:moveTo>
                  <a:pt x="483082" y="0"/>
                </a:moveTo>
                <a:lnTo>
                  <a:pt x="436558" y="2211"/>
                </a:lnTo>
                <a:lnTo>
                  <a:pt x="391284" y="8710"/>
                </a:lnTo>
                <a:lnTo>
                  <a:pt x="347465" y="19295"/>
                </a:lnTo>
                <a:lnTo>
                  <a:pt x="305302" y="33762"/>
                </a:lnTo>
                <a:lnTo>
                  <a:pt x="264997" y="51910"/>
                </a:lnTo>
                <a:lnTo>
                  <a:pt x="226754" y="73537"/>
                </a:lnTo>
                <a:lnTo>
                  <a:pt x="190774" y="98438"/>
                </a:lnTo>
                <a:lnTo>
                  <a:pt x="157259" y="126413"/>
                </a:lnTo>
                <a:lnTo>
                  <a:pt x="126413" y="157259"/>
                </a:lnTo>
                <a:lnTo>
                  <a:pt x="98438" y="190774"/>
                </a:lnTo>
                <a:lnTo>
                  <a:pt x="73537" y="226754"/>
                </a:lnTo>
                <a:lnTo>
                  <a:pt x="51910" y="264997"/>
                </a:lnTo>
                <a:lnTo>
                  <a:pt x="33762" y="305302"/>
                </a:lnTo>
                <a:lnTo>
                  <a:pt x="19295" y="347465"/>
                </a:lnTo>
                <a:lnTo>
                  <a:pt x="8710" y="391284"/>
                </a:lnTo>
                <a:lnTo>
                  <a:pt x="2211" y="436558"/>
                </a:lnTo>
                <a:lnTo>
                  <a:pt x="0" y="483082"/>
                </a:lnTo>
                <a:lnTo>
                  <a:pt x="2211" y="529607"/>
                </a:lnTo>
                <a:lnTo>
                  <a:pt x="8710" y="574880"/>
                </a:lnTo>
                <a:lnTo>
                  <a:pt x="19295" y="618699"/>
                </a:lnTo>
                <a:lnTo>
                  <a:pt x="33762" y="660862"/>
                </a:lnTo>
                <a:lnTo>
                  <a:pt x="51910" y="701167"/>
                </a:lnTo>
                <a:lnTo>
                  <a:pt x="73537" y="739411"/>
                </a:lnTo>
                <a:lnTo>
                  <a:pt x="98438" y="775391"/>
                </a:lnTo>
                <a:lnTo>
                  <a:pt x="126413" y="808905"/>
                </a:lnTo>
                <a:lnTo>
                  <a:pt x="157259" y="839751"/>
                </a:lnTo>
                <a:lnTo>
                  <a:pt x="190774" y="867726"/>
                </a:lnTo>
                <a:lnTo>
                  <a:pt x="226754" y="892628"/>
                </a:lnTo>
                <a:lnTo>
                  <a:pt x="264997" y="914254"/>
                </a:lnTo>
                <a:lnTo>
                  <a:pt x="305302" y="932402"/>
                </a:lnTo>
                <a:lnTo>
                  <a:pt x="347465" y="946869"/>
                </a:lnTo>
                <a:lnTo>
                  <a:pt x="391284" y="957454"/>
                </a:lnTo>
                <a:lnTo>
                  <a:pt x="436558" y="963953"/>
                </a:lnTo>
                <a:lnTo>
                  <a:pt x="483082" y="966165"/>
                </a:lnTo>
                <a:lnTo>
                  <a:pt x="529607" y="963953"/>
                </a:lnTo>
                <a:lnTo>
                  <a:pt x="574880" y="957454"/>
                </a:lnTo>
                <a:lnTo>
                  <a:pt x="618699" y="946869"/>
                </a:lnTo>
                <a:lnTo>
                  <a:pt x="660862" y="932402"/>
                </a:lnTo>
                <a:lnTo>
                  <a:pt x="701167" y="914254"/>
                </a:lnTo>
                <a:lnTo>
                  <a:pt x="739411" y="892628"/>
                </a:lnTo>
                <a:lnTo>
                  <a:pt x="775391" y="867726"/>
                </a:lnTo>
                <a:lnTo>
                  <a:pt x="808905" y="839751"/>
                </a:lnTo>
                <a:lnTo>
                  <a:pt x="839751" y="808905"/>
                </a:lnTo>
                <a:lnTo>
                  <a:pt x="867726" y="775391"/>
                </a:lnTo>
                <a:lnTo>
                  <a:pt x="892628" y="739411"/>
                </a:lnTo>
                <a:lnTo>
                  <a:pt x="914254" y="701167"/>
                </a:lnTo>
                <a:lnTo>
                  <a:pt x="932402" y="660862"/>
                </a:lnTo>
                <a:lnTo>
                  <a:pt x="946869" y="618699"/>
                </a:lnTo>
                <a:lnTo>
                  <a:pt x="957454" y="574880"/>
                </a:lnTo>
                <a:lnTo>
                  <a:pt x="963953" y="529607"/>
                </a:lnTo>
                <a:lnTo>
                  <a:pt x="966165" y="483082"/>
                </a:lnTo>
                <a:lnTo>
                  <a:pt x="963953" y="436558"/>
                </a:lnTo>
                <a:lnTo>
                  <a:pt x="957454" y="391284"/>
                </a:lnTo>
                <a:lnTo>
                  <a:pt x="946869" y="347465"/>
                </a:lnTo>
                <a:lnTo>
                  <a:pt x="932402" y="305302"/>
                </a:lnTo>
                <a:lnTo>
                  <a:pt x="914254" y="264997"/>
                </a:lnTo>
                <a:lnTo>
                  <a:pt x="892628" y="226754"/>
                </a:lnTo>
                <a:lnTo>
                  <a:pt x="867726" y="190774"/>
                </a:lnTo>
                <a:lnTo>
                  <a:pt x="839751" y="157259"/>
                </a:lnTo>
                <a:lnTo>
                  <a:pt x="808905" y="126413"/>
                </a:lnTo>
                <a:lnTo>
                  <a:pt x="775391" y="98438"/>
                </a:lnTo>
                <a:lnTo>
                  <a:pt x="739411" y="73537"/>
                </a:lnTo>
                <a:lnTo>
                  <a:pt x="701167" y="51910"/>
                </a:lnTo>
                <a:lnTo>
                  <a:pt x="660862" y="33762"/>
                </a:lnTo>
                <a:lnTo>
                  <a:pt x="618699" y="19295"/>
                </a:lnTo>
                <a:lnTo>
                  <a:pt x="574880" y="8710"/>
                </a:lnTo>
                <a:lnTo>
                  <a:pt x="529607" y="2211"/>
                </a:lnTo>
                <a:lnTo>
                  <a:pt x="48308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45684" y="4773590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89" h="377189">
                <a:moveTo>
                  <a:pt x="188315" y="0"/>
                </a:moveTo>
                <a:lnTo>
                  <a:pt x="138255" y="6727"/>
                </a:lnTo>
                <a:lnTo>
                  <a:pt x="93270" y="25711"/>
                </a:lnTo>
                <a:lnTo>
                  <a:pt x="55157" y="55159"/>
                </a:lnTo>
                <a:lnTo>
                  <a:pt x="25711" y="93274"/>
                </a:lnTo>
                <a:lnTo>
                  <a:pt x="6727" y="138262"/>
                </a:lnTo>
                <a:lnTo>
                  <a:pt x="0" y="188328"/>
                </a:lnTo>
                <a:lnTo>
                  <a:pt x="6727" y="238388"/>
                </a:lnTo>
                <a:lnTo>
                  <a:pt x="25711" y="283373"/>
                </a:lnTo>
                <a:lnTo>
                  <a:pt x="55157" y="321486"/>
                </a:lnTo>
                <a:lnTo>
                  <a:pt x="93270" y="350932"/>
                </a:lnTo>
                <a:lnTo>
                  <a:pt x="138255" y="369916"/>
                </a:lnTo>
                <a:lnTo>
                  <a:pt x="188315" y="376643"/>
                </a:lnTo>
                <a:lnTo>
                  <a:pt x="238380" y="369916"/>
                </a:lnTo>
                <a:lnTo>
                  <a:pt x="283366" y="350932"/>
                </a:lnTo>
                <a:lnTo>
                  <a:pt x="321478" y="321486"/>
                </a:lnTo>
                <a:lnTo>
                  <a:pt x="350922" y="283373"/>
                </a:lnTo>
                <a:lnTo>
                  <a:pt x="369905" y="238388"/>
                </a:lnTo>
                <a:lnTo>
                  <a:pt x="376631" y="188328"/>
                </a:lnTo>
                <a:lnTo>
                  <a:pt x="369905" y="138262"/>
                </a:lnTo>
                <a:lnTo>
                  <a:pt x="350922" y="93274"/>
                </a:lnTo>
                <a:lnTo>
                  <a:pt x="321478" y="55159"/>
                </a:lnTo>
                <a:lnTo>
                  <a:pt x="283366" y="25711"/>
                </a:lnTo>
                <a:lnTo>
                  <a:pt x="238380" y="6727"/>
                </a:lnTo>
                <a:lnTo>
                  <a:pt x="1883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495237" y="4820771"/>
            <a:ext cx="55245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59</a:t>
            </a:r>
            <a:r>
              <a:rPr sz="18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75107" y="4883503"/>
            <a:ext cx="3181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23</a:t>
            </a:r>
            <a:r>
              <a:rPr sz="10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39" name="Bild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105400"/>
            <a:ext cx="1524000" cy="368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Bild 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67000"/>
            <a:ext cx="2882900" cy="28829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965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dirty="0">
                <a:latin typeface="Open Sans"/>
                <a:cs typeface="Open Sans"/>
              </a:rPr>
              <a:t>4 </a:t>
            </a:r>
            <a:r>
              <a:rPr sz="4000" spc="-5" dirty="0">
                <a:latin typeface="Open Sans"/>
                <a:cs typeface="Open Sans"/>
              </a:rPr>
              <a:t>von </a:t>
            </a:r>
            <a:r>
              <a:rPr sz="4000" dirty="0">
                <a:latin typeface="Open Sans"/>
                <a:cs typeface="Open Sans"/>
              </a:rPr>
              <a:t>10 </a:t>
            </a:r>
            <a:r>
              <a:rPr sz="4000" b="0" spc="-5" dirty="0">
                <a:latin typeface="OpenSans-Light"/>
                <a:cs typeface="OpenSans-Light"/>
              </a:rPr>
              <a:t>ÖsterreicherInnen  </a:t>
            </a:r>
            <a:r>
              <a:rPr sz="4000" b="0" dirty="0">
                <a:latin typeface="OpenSans-Light"/>
                <a:cs typeface="OpenSans-Light"/>
              </a:rPr>
              <a:t>möchten </a:t>
            </a:r>
            <a:r>
              <a:rPr sz="4000" b="0" spc="-5" dirty="0">
                <a:latin typeface="OpenSans-Light"/>
                <a:cs typeface="OpenSans-Light"/>
              </a:rPr>
              <a:t>Kredit </a:t>
            </a:r>
            <a:r>
              <a:rPr sz="4000" b="0" dirty="0">
                <a:latin typeface="OpenSans-Light"/>
                <a:cs typeface="OpenSans-Light"/>
              </a:rPr>
              <a:t>zum</a:t>
            </a:r>
            <a:r>
              <a:rPr sz="4000" b="0" spc="-100" dirty="0">
                <a:latin typeface="OpenSans-Light"/>
                <a:cs typeface="OpenSans-Light"/>
              </a:rPr>
              <a:t> </a:t>
            </a:r>
            <a:r>
              <a:rPr sz="4000" b="0" spc="-5" dirty="0">
                <a:latin typeface="OpenSans-Light"/>
                <a:cs typeface="OpenSans-Light"/>
              </a:rPr>
              <a:t>Wohnen</a:t>
            </a:r>
            <a:endParaRPr sz="4000" dirty="0">
              <a:latin typeface="OpenSans-Light"/>
              <a:cs typeface="OpenSans-Light"/>
            </a:endParaRPr>
          </a:p>
        </p:txBody>
      </p:sp>
      <p:sp>
        <p:nvSpPr>
          <p:cNvPr id="131" name="object 4"/>
          <p:cNvSpPr txBox="1"/>
          <p:nvPr/>
        </p:nvSpPr>
        <p:spPr>
          <a:xfrm>
            <a:off x="4580389" y="2368129"/>
            <a:ext cx="19177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80" dirty="0">
                <a:solidFill>
                  <a:srgbClr val="FF3333"/>
                </a:solidFill>
                <a:latin typeface="Open Sans"/>
                <a:cs typeface="Open Sans"/>
              </a:rPr>
              <a:t>AUS</a:t>
            </a:r>
            <a:r>
              <a:rPr sz="1200" b="1" spc="13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r>
              <a:rPr sz="1200" b="1" spc="110" dirty="0">
                <a:solidFill>
                  <a:srgbClr val="FF3333"/>
                </a:solidFill>
                <a:latin typeface="Open Sans"/>
                <a:cs typeface="Open Sans"/>
              </a:rPr>
              <a:t>ERSPARNISSEN</a:t>
            </a:r>
            <a:r>
              <a:rPr sz="1200" b="1" spc="-19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132" name="object 5"/>
          <p:cNvSpPr txBox="1"/>
          <p:nvPr/>
        </p:nvSpPr>
        <p:spPr>
          <a:xfrm>
            <a:off x="4580389" y="4187953"/>
            <a:ext cx="19177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10" dirty="0">
                <a:solidFill>
                  <a:srgbClr val="FF3333"/>
                </a:solidFill>
                <a:latin typeface="Open Sans"/>
                <a:cs typeface="Open Sans"/>
              </a:rPr>
              <a:t>KREDIT/DARLEHEN</a:t>
            </a:r>
            <a:r>
              <a:rPr sz="1200" b="1" spc="-195" dirty="0">
                <a:solidFill>
                  <a:srgbClr val="FF3333"/>
                </a:solidFill>
                <a:latin typeface="Open Sans"/>
                <a:cs typeface="Open Sans"/>
              </a:rPr>
              <a:t> 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133" name="object 6"/>
          <p:cNvSpPr/>
          <p:nvPr/>
        </p:nvSpPr>
        <p:spPr>
          <a:xfrm>
            <a:off x="4572000" y="4886083"/>
            <a:ext cx="2379345" cy="332740"/>
          </a:xfrm>
          <a:custGeom>
            <a:avLst/>
            <a:gdLst/>
            <a:ahLst/>
            <a:cxnLst/>
            <a:rect l="l" t="t" r="r" b="b"/>
            <a:pathLst>
              <a:path w="2379345" h="332739">
                <a:moveTo>
                  <a:pt x="2379091" y="332181"/>
                </a:moveTo>
                <a:lnTo>
                  <a:pt x="0" y="332181"/>
                </a:lnTo>
                <a:lnTo>
                  <a:pt x="0" y="0"/>
                </a:lnTo>
                <a:lnTo>
                  <a:pt x="2379091" y="0"/>
                </a:lnTo>
                <a:lnTo>
                  <a:pt x="2379091" y="332181"/>
                </a:lnTo>
                <a:close/>
              </a:path>
            </a:pathLst>
          </a:custGeom>
          <a:solidFill>
            <a:srgbClr val="08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4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16523"/>
              </p:ext>
            </p:extLst>
          </p:nvPr>
        </p:nvGraphicFramePr>
        <p:xfrm>
          <a:off x="4572000" y="2699994"/>
          <a:ext cx="3155441" cy="1080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896"/>
                <a:gridCol w="561824"/>
                <a:gridCol w="1075721"/>
              </a:tblGrid>
              <a:tr h="353796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TOTAL</a:t>
                      </a:r>
                      <a:endParaRPr sz="10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lnB w="37236">
                      <a:solidFill>
                        <a:srgbClr val="D3ECFB"/>
                      </a:solidFill>
                      <a:prstDash val="solid"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43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%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0" marB="0" anchor="ctr">
                    <a:lnB w="37236">
                      <a:solidFill>
                        <a:srgbClr val="D3ECFB"/>
                      </a:solidFill>
                      <a:prstDash val="solid"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0" marB="0" anchor="ctr">
                    <a:lnB w="37236">
                      <a:solidFill>
                        <a:srgbClr val="D3ECFB"/>
                      </a:solidFill>
                      <a:prstDash val="solid"/>
                    </a:lnB>
                    <a:solidFill>
                      <a:srgbClr val="D3ECFB"/>
                    </a:solidFill>
                  </a:tcPr>
                </a:tc>
              </a:tr>
              <a:tr h="372414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STUDIERENDE</a:t>
                      </a:r>
                      <a:endParaRPr sz="10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lnT w="37236">
                      <a:solidFill>
                        <a:srgbClr val="D3ECFB"/>
                      </a:solidFill>
                      <a:prstDash val="solid"/>
                    </a:lnT>
                    <a:lnB w="37236">
                      <a:solidFill>
                        <a:srgbClr val="D3ECFB"/>
                      </a:solidFill>
                      <a:prstDash val="solid"/>
                    </a:lnB>
                    <a:solidFill>
                      <a:srgbClr val="083675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lnT w="37236">
                      <a:solidFill>
                        <a:srgbClr val="D3ECFB"/>
                      </a:solidFill>
                      <a:prstDash val="solid"/>
                    </a:lnT>
                    <a:lnB w="37236">
                      <a:solidFill>
                        <a:srgbClr val="D3ECFB"/>
                      </a:solidFill>
                      <a:prstDash val="solid"/>
                    </a:lnB>
                    <a:solidFill>
                      <a:srgbClr val="083675"/>
                    </a:solidFill>
                  </a:tcPr>
                </a:tc>
                <a:tc>
                  <a:txBody>
                    <a:bodyPr/>
                    <a:lstStyle/>
                    <a:p>
                      <a:pPr marL="5969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66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%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0" marB="0" anchor="ctr">
                    <a:lnT w="37236">
                      <a:solidFill>
                        <a:srgbClr val="D3ECFB"/>
                      </a:solidFill>
                      <a:prstDash val="solid"/>
                    </a:lnT>
                    <a:lnB w="37236">
                      <a:solidFill>
                        <a:srgbClr val="D3ECFB"/>
                      </a:solidFill>
                      <a:prstDash val="solid"/>
                    </a:lnB>
                    <a:solidFill>
                      <a:srgbClr val="083675"/>
                    </a:solidFill>
                  </a:tcPr>
                </a:tc>
              </a:tr>
              <a:tr h="353796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JUNGE</a:t>
                      </a:r>
                      <a:r>
                        <a:rPr sz="1000" b="1" spc="-105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OpenSans-Semibold"/>
                          <a:cs typeface="OpenSans-Semibold"/>
                        </a:rPr>
                        <a:t>ERWACHSENE</a:t>
                      </a:r>
                      <a:endParaRPr sz="1000" dirty="0">
                        <a:latin typeface="OpenSans-Semibold"/>
                        <a:cs typeface="OpenSans-Semibold"/>
                      </a:endParaRPr>
                    </a:p>
                  </a:txBody>
                  <a:tcPr marL="0" marR="0" marT="0" marB="0" anchor="ctr">
                    <a:lnT w="37236">
                      <a:solidFill>
                        <a:srgbClr val="D3ECFB"/>
                      </a:solidFill>
                      <a:prstDash val="solid"/>
                    </a:lnT>
                    <a:solidFill>
                      <a:srgbClr val="083675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44</a:t>
                      </a: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%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0" marB="0" anchor="ctr">
                    <a:lnT w="37236">
                      <a:solidFill>
                        <a:srgbClr val="D3ECFB"/>
                      </a:solidFill>
                      <a:prstDash val="solid"/>
                    </a:lnT>
                    <a:solidFill>
                      <a:srgbClr val="083675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0" marB="0" anchor="ctr">
                    <a:lnT w="37236">
                      <a:solidFill>
                        <a:srgbClr val="D3ECFB"/>
                      </a:solidFill>
                      <a:prstDash val="solid"/>
                    </a:lnT>
                    <a:solidFill>
                      <a:srgbClr val="D3ECFB"/>
                    </a:solidFill>
                  </a:tcPr>
                </a:tc>
              </a:tr>
            </a:tbl>
          </a:graphicData>
        </a:graphic>
      </p:graphicFrame>
      <p:sp>
        <p:nvSpPr>
          <p:cNvPr id="135" name="object 8"/>
          <p:cNvSpPr txBox="1"/>
          <p:nvPr/>
        </p:nvSpPr>
        <p:spPr>
          <a:xfrm>
            <a:off x="4572000" y="4512183"/>
            <a:ext cx="3064510" cy="332740"/>
          </a:xfrm>
          <a:prstGeom prst="rect">
            <a:avLst/>
          </a:prstGeom>
          <a:solidFill>
            <a:srgbClr val="FF3333"/>
          </a:solidFill>
        </p:spPr>
        <p:txBody>
          <a:bodyPr vert="horz" wrap="square" lIns="0" tIns="8572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675"/>
              </a:spcBef>
              <a:tabLst>
                <a:tab pos="2592705" algn="l"/>
              </a:tabLst>
            </a:pPr>
            <a:r>
              <a:rPr sz="1000" b="1" dirty="0">
                <a:solidFill>
                  <a:srgbClr val="FFFFFF"/>
                </a:solidFill>
                <a:latin typeface="OpenSans-Semibold"/>
                <a:cs typeface="OpenSans-Semibold"/>
              </a:rPr>
              <a:t>TOTAL	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36</a:t>
            </a:r>
            <a:r>
              <a:rPr sz="10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36" name="object 9"/>
          <p:cNvSpPr txBox="1"/>
          <p:nvPr/>
        </p:nvSpPr>
        <p:spPr>
          <a:xfrm>
            <a:off x="4572000" y="4973836"/>
            <a:ext cx="237934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ct val="100000"/>
              </a:lnSpc>
              <a:tabLst>
                <a:tab pos="1908810" algn="l"/>
              </a:tabLst>
            </a:pPr>
            <a:r>
              <a:rPr sz="1000" b="1" dirty="0">
                <a:solidFill>
                  <a:srgbClr val="FFFFFF"/>
                </a:solidFill>
                <a:latin typeface="OpenSans-Semibold"/>
                <a:cs typeface="OpenSans-Semibold"/>
              </a:rPr>
              <a:t>STUDIERENDE	</a:t>
            </a:r>
            <a:r>
              <a:rPr sz="1500" b="1" baseline="2777" dirty="0">
                <a:solidFill>
                  <a:srgbClr val="FFFFFF"/>
                </a:solidFill>
                <a:latin typeface="Open Sans"/>
                <a:cs typeface="Open Sans"/>
              </a:rPr>
              <a:t>28</a:t>
            </a:r>
            <a:r>
              <a:rPr sz="1500" b="1" spc="-150" baseline="2777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500" b="1" baseline="2777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500" baseline="2777">
              <a:latin typeface="Open Sans"/>
              <a:cs typeface="Open Sans"/>
            </a:endParaRPr>
          </a:p>
        </p:txBody>
      </p:sp>
      <p:sp>
        <p:nvSpPr>
          <p:cNvPr id="137" name="object 10"/>
          <p:cNvSpPr txBox="1"/>
          <p:nvPr/>
        </p:nvSpPr>
        <p:spPr>
          <a:xfrm>
            <a:off x="4572000" y="5259997"/>
            <a:ext cx="3492500" cy="332740"/>
          </a:xfrm>
          <a:prstGeom prst="rect">
            <a:avLst/>
          </a:prstGeom>
          <a:solidFill>
            <a:srgbClr val="083675"/>
          </a:solidFill>
        </p:spPr>
        <p:txBody>
          <a:bodyPr vert="horz" wrap="square" lIns="0" tIns="8509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670"/>
              </a:spcBef>
              <a:tabLst>
                <a:tab pos="3019425" algn="l"/>
              </a:tabLst>
            </a:pPr>
            <a:r>
              <a:rPr sz="1000" b="1" dirty="0">
                <a:solidFill>
                  <a:srgbClr val="FFFFFF"/>
                </a:solidFill>
                <a:latin typeface="OpenSans-Semibold"/>
                <a:cs typeface="OpenSans-Semibold"/>
              </a:rPr>
              <a:t>JUNGE </a:t>
            </a:r>
            <a:r>
              <a:rPr sz="10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ERWACHSENE	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41</a:t>
            </a:r>
            <a:r>
              <a:rPr sz="10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0" name="object 53"/>
          <p:cNvSpPr/>
          <p:nvPr/>
        </p:nvSpPr>
        <p:spPr>
          <a:xfrm>
            <a:off x="1407160" y="3388360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720001" y="0"/>
                </a:moveTo>
                <a:lnTo>
                  <a:pt x="672660" y="1531"/>
                </a:lnTo>
                <a:lnTo>
                  <a:pt x="626137" y="6062"/>
                </a:lnTo>
                <a:lnTo>
                  <a:pt x="580527" y="13499"/>
                </a:lnTo>
                <a:lnTo>
                  <a:pt x="535924" y="23745"/>
                </a:lnTo>
                <a:lnTo>
                  <a:pt x="492423" y="36706"/>
                </a:lnTo>
                <a:lnTo>
                  <a:pt x="450120" y="52288"/>
                </a:lnTo>
                <a:lnTo>
                  <a:pt x="409108" y="70395"/>
                </a:lnTo>
                <a:lnTo>
                  <a:pt x="369484" y="90933"/>
                </a:lnTo>
                <a:lnTo>
                  <a:pt x="331341" y="113806"/>
                </a:lnTo>
                <a:lnTo>
                  <a:pt x="294776" y="138920"/>
                </a:lnTo>
                <a:lnTo>
                  <a:pt x="259881" y="166180"/>
                </a:lnTo>
                <a:lnTo>
                  <a:pt x="226753" y="195491"/>
                </a:lnTo>
                <a:lnTo>
                  <a:pt x="195487" y="226758"/>
                </a:lnTo>
                <a:lnTo>
                  <a:pt x="166176" y="259886"/>
                </a:lnTo>
                <a:lnTo>
                  <a:pt x="138917" y="294781"/>
                </a:lnTo>
                <a:lnTo>
                  <a:pt x="113803" y="331347"/>
                </a:lnTo>
                <a:lnTo>
                  <a:pt x="90930" y="369490"/>
                </a:lnTo>
                <a:lnTo>
                  <a:pt x="70393" y="409114"/>
                </a:lnTo>
                <a:lnTo>
                  <a:pt x="52287" y="450125"/>
                </a:lnTo>
                <a:lnTo>
                  <a:pt x="36705" y="492428"/>
                </a:lnTo>
                <a:lnTo>
                  <a:pt x="23744" y="535928"/>
                </a:lnTo>
                <a:lnTo>
                  <a:pt x="13498" y="580530"/>
                </a:lnTo>
                <a:lnTo>
                  <a:pt x="6062" y="626139"/>
                </a:lnTo>
                <a:lnTo>
                  <a:pt x="1531" y="672661"/>
                </a:lnTo>
                <a:lnTo>
                  <a:pt x="0" y="720001"/>
                </a:lnTo>
                <a:lnTo>
                  <a:pt x="1531" y="767341"/>
                </a:lnTo>
                <a:lnTo>
                  <a:pt x="6062" y="813864"/>
                </a:lnTo>
                <a:lnTo>
                  <a:pt x="13498" y="859475"/>
                </a:lnTo>
                <a:lnTo>
                  <a:pt x="23744" y="904078"/>
                </a:lnTo>
                <a:lnTo>
                  <a:pt x="36705" y="947578"/>
                </a:lnTo>
                <a:lnTo>
                  <a:pt x="52287" y="989882"/>
                </a:lnTo>
                <a:lnTo>
                  <a:pt x="70393" y="1030893"/>
                </a:lnTo>
                <a:lnTo>
                  <a:pt x="90930" y="1070517"/>
                </a:lnTo>
                <a:lnTo>
                  <a:pt x="113803" y="1108660"/>
                </a:lnTo>
                <a:lnTo>
                  <a:pt x="138917" y="1145226"/>
                </a:lnTo>
                <a:lnTo>
                  <a:pt x="166176" y="1180120"/>
                </a:lnTo>
                <a:lnTo>
                  <a:pt x="195487" y="1213248"/>
                </a:lnTo>
                <a:lnTo>
                  <a:pt x="226753" y="1244515"/>
                </a:lnTo>
                <a:lnTo>
                  <a:pt x="259881" y="1273825"/>
                </a:lnTo>
                <a:lnTo>
                  <a:pt x="294776" y="1301084"/>
                </a:lnTo>
                <a:lnTo>
                  <a:pt x="331341" y="1326198"/>
                </a:lnTo>
                <a:lnTo>
                  <a:pt x="369484" y="1349071"/>
                </a:lnTo>
                <a:lnTo>
                  <a:pt x="409108" y="1369608"/>
                </a:lnTo>
                <a:lnTo>
                  <a:pt x="450120" y="1387715"/>
                </a:lnTo>
                <a:lnTo>
                  <a:pt x="492423" y="1403296"/>
                </a:lnTo>
                <a:lnTo>
                  <a:pt x="535924" y="1416257"/>
                </a:lnTo>
                <a:lnTo>
                  <a:pt x="580527" y="1426503"/>
                </a:lnTo>
                <a:lnTo>
                  <a:pt x="626137" y="1433939"/>
                </a:lnTo>
                <a:lnTo>
                  <a:pt x="672660" y="1438470"/>
                </a:lnTo>
                <a:lnTo>
                  <a:pt x="720001" y="1440002"/>
                </a:lnTo>
                <a:lnTo>
                  <a:pt x="767341" y="1438470"/>
                </a:lnTo>
                <a:lnTo>
                  <a:pt x="813864" y="1433939"/>
                </a:lnTo>
                <a:lnTo>
                  <a:pt x="859475" y="1426503"/>
                </a:lnTo>
                <a:lnTo>
                  <a:pt x="904078" y="1416257"/>
                </a:lnTo>
                <a:lnTo>
                  <a:pt x="947578" y="1403296"/>
                </a:lnTo>
                <a:lnTo>
                  <a:pt x="989882" y="1387715"/>
                </a:lnTo>
                <a:lnTo>
                  <a:pt x="1030893" y="1369608"/>
                </a:lnTo>
                <a:lnTo>
                  <a:pt x="1070517" y="1349071"/>
                </a:lnTo>
                <a:lnTo>
                  <a:pt x="1108660" y="1326198"/>
                </a:lnTo>
                <a:lnTo>
                  <a:pt x="1145226" y="1301084"/>
                </a:lnTo>
                <a:lnTo>
                  <a:pt x="1180120" y="1273825"/>
                </a:lnTo>
                <a:lnTo>
                  <a:pt x="1213248" y="1244515"/>
                </a:lnTo>
                <a:lnTo>
                  <a:pt x="1244515" y="1213248"/>
                </a:lnTo>
                <a:lnTo>
                  <a:pt x="1273825" y="1180120"/>
                </a:lnTo>
                <a:lnTo>
                  <a:pt x="1301084" y="1145226"/>
                </a:lnTo>
                <a:lnTo>
                  <a:pt x="1326198" y="1108660"/>
                </a:lnTo>
                <a:lnTo>
                  <a:pt x="1349071" y="1070517"/>
                </a:lnTo>
                <a:lnTo>
                  <a:pt x="1369608" y="1030893"/>
                </a:lnTo>
                <a:lnTo>
                  <a:pt x="1387715" y="989882"/>
                </a:lnTo>
                <a:lnTo>
                  <a:pt x="1403296" y="947578"/>
                </a:lnTo>
                <a:lnTo>
                  <a:pt x="1416257" y="904078"/>
                </a:lnTo>
                <a:lnTo>
                  <a:pt x="1426503" y="859475"/>
                </a:lnTo>
                <a:lnTo>
                  <a:pt x="1433939" y="813864"/>
                </a:lnTo>
                <a:lnTo>
                  <a:pt x="1438470" y="767341"/>
                </a:lnTo>
                <a:lnTo>
                  <a:pt x="1440002" y="720001"/>
                </a:lnTo>
                <a:lnTo>
                  <a:pt x="1438470" y="672661"/>
                </a:lnTo>
                <a:lnTo>
                  <a:pt x="1433939" y="626139"/>
                </a:lnTo>
                <a:lnTo>
                  <a:pt x="1426503" y="580530"/>
                </a:lnTo>
                <a:lnTo>
                  <a:pt x="1416257" y="535928"/>
                </a:lnTo>
                <a:lnTo>
                  <a:pt x="1403296" y="492428"/>
                </a:lnTo>
                <a:lnTo>
                  <a:pt x="1387715" y="450125"/>
                </a:lnTo>
                <a:lnTo>
                  <a:pt x="1369608" y="409114"/>
                </a:lnTo>
                <a:lnTo>
                  <a:pt x="1349071" y="369490"/>
                </a:lnTo>
                <a:lnTo>
                  <a:pt x="1326198" y="331347"/>
                </a:lnTo>
                <a:lnTo>
                  <a:pt x="1301084" y="294781"/>
                </a:lnTo>
                <a:lnTo>
                  <a:pt x="1273825" y="259886"/>
                </a:lnTo>
                <a:lnTo>
                  <a:pt x="1244515" y="226758"/>
                </a:lnTo>
                <a:lnTo>
                  <a:pt x="1213248" y="195491"/>
                </a:lnTo>
                <a:lnTo>
                  <a:pt x="1180120" y="166180"/>
                </a:lnTo>
                <a:lnTo>
                  <a:pt x="1145226" y="138920"/>
                </a:lnTo>
                <a:lnTo>
                  <a:pt x="1108660" y="113806"/>
                </a:lnTo>
                <a:lnTo>
                  <a:pt x="1070517" y="90933"/>
                </a:lnTo>
                <a:lnTo>
                  <a:pt x="1030893" y="70395"/>
                </a:lnTo>
                <a:lnTo>
                  <a:pt x="989882" y="52288"/>
                </a:lnTo>
                <a:lnTo>
                  <a:pt x="947578" y="36706"/>
                </a:lnTo>
                <a:lnTo>
                  <a:pt x="904078" y="23745"/>
                </a:lnTo>
                <a:lnTo>
                  <a:pt x="859475" y="13499"/>
                </a:lnTo>
                <a:lnTo>
                  <a:pt x="813864" y="6062"/>
                </a:lnTo>
                <a:lnTo>
                  <a:pt x="767341" y="1531"/>
                </a:lnTo>
                <a:lnTo>
                  <a:pt x="720001" y="0"/>
                </a:lnTo>
                <a:close/>
              </a:path>
            </a:pathLst>
          </a:custGeom>
          <a:solidFill>
            <a:srgbClr val="D3E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54"/>
          <p:cNvSpPr/>
          <p:nvPr/>
        </p:nvSpPr>
        <p:spPr>
          <a:xfrm>
            <a:off x="3004127" y="2519991"/>
            <a:ext cx="1443355" cy="709295"/>
          </a:xfrm>
          <a:custGeom>
            <a:avLst/>
            <a:gdLst/>
            <a:ahLst/>
            <a:cxnLst/>
            <a:rect l="l" t="t" r="r" b="b"/>
            <a:pathLst>
              <a:path w="1443354" h="709294">
                <a:moveTo>
                  <a:pt x="0" y="709256"/>
                </a:moveTo>
                <a:lnTo>
                  <a:pt x="699681" y="0"/>
                </a:lnTo>
                <a:lnTo>
                  <a:pt x="1443126" y="0"/>
                </a:lnTo>
              </a:path>
            </a:pathLst>
          </a:custGeom>
          <a:ln w="15875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55"/>
          <p:cNvSpPr/>
          <p:nvPr/>
        </p:nvSpPr>
        <p:spPr>
          <a:xfrm>
            <a:off x="2972377" y="3197498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110"/>
                </a:lnTo>
                <a:lnTo>
                  <a:pt x="9297" y="54202"/>
                </a:lnTo>
                <a:lnTo>
                  <a:pt x="19389" y="61005"/>
                </a:lnTo>
                <a:lnTo>
                  <a:pt x="31750" y="63500"/>
                </a:lnTo>
                <a:lnTo>
                  <a:pt x="44110" y="61005"/>
                </a:lnTo>
                <a:lnTo>
                  <a:pt x="54202" y="54202"/>
                </a:lnTo>
                <a:lnTo>
                  <a:pt x="61005" y="44110"/>
                </a:lnTo>
                <a:lnTo>
                  <a:pt x="63500" y="31750"/>
                </a:lnTo>
                <a:lnTo>
                  <a:pt x="61005" y="19389"/>
                </a:lnTo>
                <a:lnTo>
                  <a:pt x="54202" y="9297"/>
                </a:lnTo>
                <a:lnTo>
                  <a:pt x="44110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56"/>
          <p:cNvSpPr/>
          <p:nvPr/>
        </p:nvSpPr>
        <p:spPr>
          <a:xfrm>
            <a:off x="4415500" y="248824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6"/>
                </a:lnTo>
                <a:lnTo>
                  <a:pt x="9297" y="9302"/>
                </a:lnTo>
                <a:lnTo>
                  <a:pt x="2494" y="19395"/>
                </a:lnTo>
                <a:lnTo>
                  <a:pt x="0" y="31750"/>
                </a:lnTo>
                <a:lnTo>
                  <a:pt x="2494" y="44110"/>
                </a:lnTo>
                <a:lnTo>
                  <a:pt x="9297" y="54202"/>
                </a:lnTo>
                <a:lnTo>
                  <a:pt x="19389" y="61005"/>
                </a:lnTo>
                <a:lnTo>
                  <a:pt x="31750" y="63500"/>
                </a:lnTo>
                <a:lnTo>
                  <a:pt x="44110" y="61005"/>
                </a:lnTo>
                <a:lnTo>
                  <a:pt x="54202" y="54202"/>
                </a:lnTo>
                <a:lnTo>
                  <a:pt x="61005" y="44110"/>
                </a:lnTo>
                <a:lnTo>
                  <a:pt x="63500" y="31750"/>
                </a:lnTo>
                <a:lnTo>
                  <a:pt x="61005" y="19395"/>
                </a:lnTo>
                <a:lnTo>
                  <a:pt x="54202" y="9302"/>
                </a:lnTo>
                <a:lnTo>
                  <a:pt x="44110" y="2496"/>
                </a:lnTo>
                <a:lnTo>
                  <a:pt x="3175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57"/>
          <p:cNvSpPr/>
          <p:nvPr/>
        </p:nvSpPr>
        <p:spPr>
          <a:xfrm>
            <a:off x="2907892" y="4345740"/>
            <a:ext cx="1539875" cy="479425"/>
          </a:xfrm>
          <a:custGeom>
            <a:avLst/>
            <a:gdLst/>
            <a:ahLst/>
            <a:cxnLst/>
            <a:rect l="l" t="t" r="r" b="b"/>
            <a:pathLst>
              <a:path w="1539875" h="479425">
                <a:moveTo>
                  <a:pt x="0" y="479323"/>
                </a:moveTo>
                <a:lnTo>
                  <a:pt x="448360" y="0"/>
                </a:lnTo>
                <a:lnTo>
                  <a:pt x="1539354" y="0"/>
                </a:lnTo>
              </a:path>
            </a:pathLst>
          </a:custGeom>
          <a:ln w="15875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58"/>
          <p:cNvSpPr/>
          <p:nvPr/>
        </p:nvSpPr>
        <p:spPr>
          <a:xfrm>
            <a:off x="2876142" y="479331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110"/>
                </a:lnTo>
                <a:lnTo>
                  <a:pt x="9297" y="54202"/>
                </a:lnTo>
                <a:lnTo>
                  <a:pt x="19389" y="61005"/>
                </a:lnTo>
                <a:lnTo>
                  <a:pt x="31750" y="63500"/>
                </a:lnTo>
                <a:lnTo>
                  <a:pt x="44110" y="61005"/>
                </a:lnTo>
                <a:lnTo>
                  <a:pt x="54202" y="54202"/>
                </a:lnTo>
                <a:lnTo>
                  <a:pt x="61005" y="44110"/>
                </a:lnTo>
                <a:lnTo>
                  <a:pt x="63500" y="31750"/>
                </a:lnTo>
                <a:lnTo>
                  <a:pt x="61005" y="19389"/>
                </a:lnTo>
                <a:lnTo>
                  <a:pt x="54202" y="9297"/>
                </a:lnTo>
                <a:lnTo>
                  <a:pt x="44110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59"/>
          <p:cNvSpPr/>
          <p:nvPr/>
        </p:nvSpPr>
        <p:spPr>
          <a:xfrm>
            <a:off x="4415500" y="431399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6"/>
                </a:lnTo>
                <a:lnTo>
                  <a:pt x="9297" y="9302"/>
                </a:lnTo>
                <a:lnTo>
                  <a:pt x="2494" y="19395"/>
                </a:lnTo>
                <a:lnTo>
                  <a:pt x="0" y="31750"/>
                </a:lnTo>
                <a:lnTo>
                  <a:pt x="2494" y="44110"/>
                </a:lnTo>
                <a:lnTo>
                  <a:pt x="9297" y="54202"/>
                </a:lnTo>
                <a:lnTo>
                  <a:pt x="19389" y="61005"/>
                </a:lnTo>
                <a:lnTo>
                  <a:pt x="31750" y="63500"/>
                </a:lnTo>
                <a:lnTo>
                  <a:pt x="44110" y="61005"/>
                </a:lnTo>
                <a:lnTo>
                  <a:pt x="54202" y="54202"/>
                </a:lnTo>
                <a:lnTo>
                  <a:pt x="61005" y="44110"/>
                </a:lnTo>
                <a:lnTo>
                  <a:pt x="63500" y="31750"/>
                </a:lnTo>
                <a:lnTo>
                  <a:pt x="61005" y="19395"/>
                </a:lnTo>
                <a:lnTo>
                  <a:pt x="54202" y="9302"/>
                </a:lnTo>
                <a:lnTo>
                  <a:pt x="44110" y="2496"/>
                </a:lnTo>
                <a:lnTo>
                  <a:pt x="3175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60"/>
          <p:cNvSpPr txBox="1"/>
          <p:nvPr/>
        </p:nvSpPr>
        <p:spPr>
          <a:xfrm>
            <a:off x="2741650" y="3306958"/>
            <a:ext cx="49339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Open Sans"/>
                <a:cs typeface="Open Sans"/>
              </a:rPr>
              <a:t>43</a:t>
            </a:r>
            <a:r>
              <a:rPr sz="16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191" name="object 63"/>
          <p:cNvSpPr txBox="1"/>
          <p:nvPr/>
        </p:nvSpPr>
        <p:spPr>
          <a:xfrm>
            <a:off x="2606649" y="4911118"/>
            <a:ext cx="49339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83675"/>
                </a:solidFill>
                <a:latin typeface="Open Sans"/>
                <a:cs typeface="Open Sans"/>
              </a:rPr>
              <a:t>36</a:t>
            </a:r>
            <a:r>
              <a:rPr sz="16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sz="16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258" name="object 62"/>
          <p:cNvSpPr txBox="1"/>
          <p:nvPr/>
        </p:nvSpPr>
        <p:spPr>
          <a:xfrm>
            <a:off x="-76200" y="2819400"/>
            <a:ext cx="12503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9375" algn="ctr">
              <a:lnSpc>
                <a:spcPct val="100000"/>
              </a:lnSpc>
              <a:tabLst>
                <a:tab pos="755015" algn="l"/>
                <a:tab pos="993140" algn="l"/>
              </a:tabLst>
            </a:pPr>
            <a:r>
              <a:rPr sz="1600" b="1" dirty="0">
                <a:solidFill>
                  <a:srgbClr val="083675"/>
                </a:solidFill>
                <a:latin typeface="Open Sans"/>
                <a:cs typeface="Open Sans"/>
              </a:rPr>
              <a:t>21</a:t>
            </a:r>
            <a:r>
              <a:rPr sz="1600" b="1" spc="-100" dirty="0">
                <a:solidFill>
                  <a:srgbClr val="083675"/>
                </a:solidFill>
                <a:latin typeface="Open Sans"/>
                <a:cs typeface="Open Sans"/>
              </a:rPr>
              <a:t> </a:t>
            </a:r>
            <a:r>
              <a:rPr lang="de-AT" sz="1600" b="1" dirty="0">
                <a:solidFill>
                  <a:srgbClr val="083675"/>
                </a:solidFill>
                <a:latin typeface="Open Sans"/>
                <a:cs typeface="Open Sans"/>
              </a:rPr>
              <a:t>%</a:t>
            </a:r>
            <a:endParaRPr sz="1600" dirty="0" smtClean="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  <a:tabLst>
                <a:tab pos="1224280" algn="l"/>
              </a:tabLst>
            </a:pPr>
            <a:r>
              <a:rPr sz="1000" b="1" spc="-5" dirty="0" smtClean="0">
                <a:solidFill>
                  <a:srgbClr val="083675"/>
                </a:solidFill>
                <a:latin typeface="OpenSans-Semibold"/>
                <a:cs typeface="OpenSans-Semibold"/>
              </a:rPr>
              <a:t>SONSTIGE</a:t>
            </a:r>
            <a:endParaRPr sz="1000" dirty="0">
              <a:latin typeface="OpenSans-Semibold"/>
              <a:cs typeface="OpenSans-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627</Words>
  <Application>Microsoft Office PowerPoint</Application>
  <PresentationFormat>Bildschirmpräsentation (4:3)</PresentationFormat>
  <Paragraphs>288</Paragraphs>
  <Slides>19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 Theme</vt:lpstr>
      <vt:lpstr>Wohnstudie 2016</vt:lpstr>
      <vt:lpstr>Methode und Zielsetzungen</vt:lpstr>
      <vt:lpstr>PowerPoint-Präsentation</vt:lpstr>
      <vt:lpstr>Regionale Besonderheiten</vt:lpstr>
      <vt:lpstr>Durchschnittliche Wohnfläche der ÖsterreicherInnen: 116 m²</vt:lpstr>
      <vt:lpstr>PowerPoint-Präsentation</vt:lpstr>
      <vt:lpstr>Mit der Wohnsituation  zufrieden…?</vt:lpstr>
      <vt:lpstr>Zum Stubenhocken gezwungen ?  Studierende und junge Erwachsene  können sich Wohnen kaum noch leisten</vt:lpstr>
      <vt:lpstr>4 von 10 ÖsterreicherInnen  möchten Kredit zum Wohnen</vt:lpstr>
      <vt:lpstr>Lust auf Bauspardarlehen: Beliebteste Finanzierungsform</vt:lpstr>
      <vt:lpstr>Junge Menschen brauchen Fremdfinanzierung</vt:lpstr>
      <vt:lpstr>PowerPoint-Präsentation</vt:lpstr>
      <vt:lpstr>Unterschiede bei der Wohnbauförderung</vt:lpstr>
      <vt:lpstr>Wunsch nach Eigentum</vt:lpstr>
      <vt:lpstr>Wie wollen Studierende  wohnen?</vt:lpstr>
      <vt:lpstr>Und junge Erwachsene ?</vt:lpstr>
      <vt:lpstr>PowerPoint-Präsentation</vt:lpstr>
      <vt:lpstr>Kreditrate statt Miete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Wohnstudie 2016</dc:title>
  <dc:creator>Uhlich Sophia</dc:creator>
  <cp:lastModifiedBy>Uhlich Sophia</cp:lastModifiedBy>
  <cp:revision>35</cp:revision>
  <dcterms:created xsi:type="dcterms:W3CDTF">2016-05-09T01:26:19Z</dcterms:created>
  <dcterms:modified xsi:type="dcterms:W3CDTF">2016-05-11T13:14:17Z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2016-05-09T00:00:00Z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2016-05-08T00:00:00Z</vt:filetime>
  </property>
</Properties>
</file>